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2"/>
  </p:notesMasterIdLst>
  <p:sldIdLst>
    <p:sldId id="256" r:id="rId2"/>
    <p:sldId id="276" r:id="rId3"/>
    <p:sldId id="280" r:id="rId4"/>
    <p:sldId id="300" r:id="rId5"/>
    <p:sldId id="301" r:id="rId6"/>
    <p:sldId id="302" r:id="rId7"/>
    <p:sldId id="303" r:id="rId8"/>
    <p:sldId id="304" r:id="rId9"/>
    <p:sldId id="257" r:id="rId10"/>
    <p:sldId id="258" r:id="rId11"/>
    <p:sldId id="297" r:id="rId12"/>
    <p:sldId id="298" r:id="rId13"/>
    <p:sldId id="260" r:id="rId14"/>
    <p:sldId id="259" r:id="rId15"/>
    <p:sldId id="261" r:id="rId16"/>
    <p:sldId id="262" r:id="rId17"/>
    <p:sldId id="263" r:id="rId18"/>
    <p:sldId id="269" r:id="rId19"/>
    <p:sldId id="264" r:id="rId20"/>
    <p:sldId id="265" r:id="rId21"/>
    <p:sldId id="270" r:id="rId22"/>
    <p:sldId id="285" r:id="rId23"/>
    <p:sldId id="286" r:id="rId24"/>
    <p:sldId id="274" r:id="rId25"/>
    <p:sldId id="292" r:id="rId26"/>
    <p:sldId id="305" r:id="rId27"/>
    <p:sldId id="273" r:id="rId28"/>
    <p:sldId id="272" r:id="rId29"/>
    <p:sldId id="271" r:id="rId30"/>
    <p:sldId id="277" r:id="rId31"/>
    <p:sldId id="278" r:id="rId32"/>
    <p:sldId id="279" r:id="rId33"/>
    <p:sldId id="293" r:id="rId34"/>
    <p:sldId id="289" r:id="rId35"/>
    <p:sldId id="287" r:id="rId36"/>
    <p:sldId id="288" r:id="rId37"/>
    <p:sldId id="299" r:id="rId38"/>
    <p:sldId id="275" r:id="rId39"/>
    <p:sldId id="294" r:id="rId40"/>
    <p:sldId id="29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76913"/>
    <a:srgbClr val="406F70"/>
    <a:srgbClr val="386366"/>
    <a:srgbClr val="3B2CCA"/>
    <a:srgbClr val="425C5C"/>
    <a:srgbClr val="A31585"/>
    <a:srgbClr val="2C7F88"/>
    <a:srgbClr val="32992F"/>
    <a:srgbClr val="009BD2"/>
    <a:srgbClr val="2171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58" autoAdjust="0"/>
    <p:restoredTop sz="94585" autoAdjust="0"/>
  </p:normalViewPr>
  <p:slideViewPr>
    <p:cSldViewPr>
      <p:cViewPr varScale="1">
        <p:scale>
          <a:sx n="110" d="100"/>
          <a:sy n="110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28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C110-8C50-4BDF-9C21-2E913F49390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E707-9CF6-4056-8EA5-7EF8BBE0E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E707-9CF6-4056-8EA5-7EF8BBE0EAB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E707-9CF6-4056-8EA5-7EF8BBE0EAB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E707-9CF6-4056-8EA5-7EF8BBE0EAB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0F9B-E494-43E9-90B4-AEB1BB9A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27B1-FA57-4E14-968D-C3E283567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46CA-82BE-4339-BF0C-80DBB05F0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A13C-CA55-44CD-9754-D45ED1C13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08EC-FBD0-44D1-968E-F9DF89ABE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54A3-9C91-437F-9091-DE82D1075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A50A73-05B5-4848-9D91-288B458048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F728E3-A161-4BAA-BBBC-B64CBE1DA2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19E712-4622-4688-8F7E-ADA0706A2A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BB8E-B54E-4C39-9FFC-B1A589528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3EB4-644A-40D5-89AE-BB6280F40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03B8-863D-46DD-BDA3-7C5B2DD2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F840-C992-4716-A1EA-86BF11A8B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2B5F-F526-4F4C-9FEB-521700ADF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B5FF-13FD-487A-8F35-C20E168A6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55EE-6E21-4DC3-82B3-835607C2D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1098-F99A-4895-8A6D-D66B8788C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DD33B78F-73C5-4019-8B41-F2B79D3BA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2" r:id="rId4"/>
    <p:sldLayoutId id="2147483786" r:id="rId5"/>
    <p:sldLayoutId id="2147483781" r:id="rId6"/>
    <p:sldLayoutId id="2147483787" r:id="rId7"/>
    <p:sldLayoutId id="2147483788" r:id="rId8"/>
    <p:sldLayoutId id="2147483789" r:id="rId9"/>
    <p:sldLayoutId id="2147483780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7" r:id="rId17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2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YAkutskij_homus_vargan_-_Bez_nazvaniya_(get-tune.net).mp3" TargetMode="External"/><Relationship Id="rId1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Kamerton_-_nota_mi_(get-tune.net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2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YAkutskij_homus_vargan_-_Bez_nazvaniya_(get-tune.net).mp3" TargetMode="External"/><Relationship Id="rId1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Kamerton_-_nota_mi_(get-tune.net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2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YAkutskij_homus_vargan_-_Bez_nazvaniya_(get-tune.net).mp3" TargetMode="External"/><Relationship Id="rId1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Kamerton_-_nota_mi_(get-tune.net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zvuk_skripki_-_zvuk_skripki_(get-tune.net)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Antonio_Vivaldi_-_skripka_Stradivari_..._Ne_pravda_l_bolshe_nikogda_My_ne_rasstanemsya_dovol_(get-tune.net)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F:\_&#1057;&#1090;&#1072;&#1088;&#1099;&#1081;_diskD\&#1042;&#1072;&#1083;&#1103;\medik\otvet27.htm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s49.radikal.ru/i123/0904/5d/61f6bd6b70b5.jpg" TargetMode="External"/><Relationship Id="rId13" Type="http://schemas.openxmlformats.org/officeDocument/2006/relationships/hyperlink" Target="http://img-fotki.yandex.ru/get/51/valkiiria.13/0_1112f_7bf58f3_XL" TargetMode="External"/><Relationship Id="rId3" Type="http://schemas.openxmlformats.org/officeDocument/2006/relationships/hyperlink" Target="http://elkin52.narod.ru/" TargetMode="External"/><Relationship Id="rId7" Type="http://schemas.openxmlformats.org/officeDocument/2006/relationships/hyperlink" Target="http://www.pchelovod.info/uploads/av-22055.jpg" TargetMode="External"/><Relationship Id="rId12" Type="http://schemas.openxmlformats.org/officeDocument/2006/relationships/hyperlink" Target="http://i437.photobucket.com/albums/qq100/Bodybuilder2007/5166454oak.jpg" TargetMode="External"/><Relationship Id="rId17" Type="http://schemas.openxmlformats.org/officeDocument/2006/relationships/hyperlink" Target="http://img1.liveinternet.ru/images/foto/b/3/476/2425476/f_14871182.jpg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://www.aif.ru/application/public/news/323/91f2ecf301f0a85110e02830a68793e0_big.jp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xakep.lv/uploads/posts/2007-10/thumbs/1193333156_xakep.lv__1.jpg" TargetMode="External"/><Relationship Id="rId11" Type="http://schemas.openxmlformats.org/officeDocument/2006/relationships/hyperlink" Target="http://img0.liveinternet.ru/images/attach/b/3/9/822/9822281_a314.jpg" TargetMode="External"/><Relationship Id="rId5" Type="http://schemas.openxmlformats.org/officeDocument/2006/relationships/hyperlink" Target="http://www.2000kalendar.ru/i/gallery/insects/pic019-big.JPG" TargetMode="External"/><Relationship Id="rId15" Type="http://schemas.openxmlformats.org/officeDocument/2006/relationships/hyperlink" Target="http://www.stihi.ru/pics/2008/12/28/3642.jpg" TargetMode="External"/><Relationship Id="rId10" Type="http://schemas.openxmlformats.org/officeDocument/2006/relationships/hyperlink" Target="http://www.wahik.ru/albums/jpg/animal/410723365.jpg" TargetMode="External"/><Relationship Id="rId4" Type="http://schemas.openxmlformats.org/officeDocument/2006/relationships/hyperlink" Target="http://class-fizika.narod.ru/9_26.htm" TargetMode="External"/><Relationship Id="rId9" Type="http://schemas.openxmlformats.org/officeDocument/2006/relationships/hyperlink" Target="http://s44.radikal.ru/i103/0902/4e/0b3ad266c842.jpg" TargetMode="External"/><Relationship Id="rId14" Type="http://schemas.openxmlformats.org/officeDocument/2006/relationships/hyperlink" Target="http://www.infozoom.ru/wp-content/uploads/2009/08/l25_19703547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goldzub.narod.ru/files/noUFO.jpg" TargetMode="External"/><Relationship Id="rId13" Type="http://schemas.openxmlformats.org/officeDocument/2006/relationships/hyperlink" Target="http://izmalkov.users.photofile.ru/photo/izmalkov/2414681/xlarge/44286661.jpg" TargetMode="External"/><Relationship Id="rId18" Type="http://schemas.openxmlformats.org/officeDocument/2006/relationships/hyperlink" Target="http://nashakopilka.ucoz.ru/_ph/6/2/458915124.jpg" TargetMode="External"/><Relationship Id="rId3" Type="http://schemas.openxmlformats.org/officeDocument/2006/relationships/hyperlink" Target="http://www.factoryprint.ru/souvenir/upload/6609.jpg" TargetMode="External"/><Relationship Id="rId7" Type="http://schemas.openxmlformats.org/officeDocument/2006/relationships/hyperlink" Target="http://s13.radikal.ru/i186/1001/95/84a779f59c52.jpg" TargetMode="External"/><Relationship Id="rId12" Type="http://schemas.openxmlformats.org/officeDocument/2006/relationships/hyperlink" Target="http://xakep.lv/uploads/posts/2008-08/1220127268_bez_imeni1kopirovanie.jpg" TargetMode="External"/><Relationship Id="rId17" Type="http://schemas.openxmlformats.org/officeDocument/2006/relationships/hyperlink" Target="http://www.zapadpribor.com/static/images/products/7735.jpg" TargetMode="External"/><Relationship Id="rId2" Type="http://schemas.openxmlformats.org/officeDocument/2006/relationships/hyperlink" Target="http://img1.liveinternet.ru/images/foto/b/3/36/3182036/f_17782619.jpg" TargetMode="External"/><Relationship Id="rId16" Type="http://schemas.openxmlformats.org/officeDocument/2006/relationships/hyperlink" Target="http://www.rumbur.ru/f/3717529_more2_big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2krota.ru/uploads/posts/2009-06/1245402625_bugs95.jpg" TargetMode="External"/><Relationship Id="rId11" Type="http://schemas.openxmlformats.org/officeDocument/2006/relationships/hyperlink" Target="http://pixelbrush.ru/uploads/posts/2009-08/1250095173_eg101.jpg" TargetMode="External"/><Relationship Id="rId5" Type="http://schemas.openxmlformats.org/officeDocument/2006/relationships/hyperlink" Target="http://img1.liveinternet.ru/images/attach/b/3/26/819/26819723_LETIT_PCHYOLKA.jpg" TargetMode="External"/><Relationship Id="rId15" Type="http://schemas.openxmlformats.org/officeDocument/2006/relationships/hyperlink" Target="http://www.exponet.ru/venues/pics/vn_vnadministration/vnadministration.jpg" TargetMode="External"/><Relationship Id="rId10" Type="http://schemas.openxmlformats.org/officeDocument/2006/relationships/hyperlink" Target="http://i056.radikal.ru/0911/b9/558b272d8ce7.jpg" TargetMode="External"/><Relationship Id="rId4" Type="http://schemas.openxmlformats.org/officeDocument/2006/relationships/hyperlink" Target="http://www.pssp.ru/uploads/posts/2009-01/1232462153_1.jpg" TargetMode="External"/><Relationship Id="rId9" Type="http://schemas.openxmlformats.org/officeDocument/2006/relationships/hyperlink" Target="http://i4.beon.ru/79/94/299479/94/11231594/0_c282_2666b11c_XL1.jpeg" TargetMode="External"/><Relationship Id="rId14" Type="http://schemas.openxmlformats.org/officeDocument/2006/relationships/hyperlink" Target="http://www.port2all.dp.ua/uploads/posts/2008-10/thumbs/1224967748_16me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zvuk_skripki_-_zvuk_skripki_(get-tune.net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92;&#1043;&#1086;&#1089;\&#1047;&#1074;&#1091;&#1082;&#1086;&#1074;&#1099;&#1077;%20&#1074;&#1086;&#1083;&#1085;&#1099;%20&#1048;&#1089;&#1090;&#1086;&#1095;&#1085;&#1080;&#1082;&#1080;%20&#1079;&#1074;&#1091;&#1082;&#1072;\gitara_saksofon_i_skripka_-_gitara_saksofon_i_skripka_(get-tune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285992"/>
            <a:ext cx="8405842" cy="250033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Источники звука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ЗВУКОВЫЕ ВОЛНЫ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406F70"/>
                </a:solidFill>
              </a:rPr>
              <a:t> (Физика  9 класс)</a:t>
            </a:r>
            <a:endParaRPr lang="ru-RU" sz="2000" dirty="0" smtClean="0">
              <a:solidFill>
                <a:srgbClr val="406F7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57166"/>
            <a:ext cx="8458200" cy="17145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accent2"/>
                </a:solidFill>
              </a:rPr>
              <a:t>                                                             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Учитель физики МОБУ СОШ №5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Мярикянов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Эрнест Трофимович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г. Якутск, 2014г.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Источник звука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142984"/>
            <a:ext cx="6215106" cy="2857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b="1" dirty="0" smtClean="0"/>
              <a:t>К</a:t>
            </a:r>
            <a:r>
              <a:rPr lang="ru-RU" sz="2400" b="1" dirty="0" smtClean="0"/>
              <a:t>ак у любой другой волны, у звуковой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     волны должен быть источник.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3B2CCA"/>
                </a:solidFill>
              </a:rPr>
              <a:t>Источником может быть любое тело, колеблющееся со звуковой частотой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Источники звука бывают естественные искусственные</a:t>
            </a:r>
            <a:r>
              <a:rPr lang="ru-RU" sz="2800" dirty="0" smtClean="0"/>
              <a:t>.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" y="3786190"/>
            <a:ext cx="8229600" cy="785818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dirty="0" smtClean="0">
                <a:solidFill>
                  <a:srgbClr val="3B2CCA"/>
                </a:solidFill>
              </a:rPr>
              <a:t>Например: Искусственный источник звука –камертон выдает  </a:t>
            </a:r>
          </a:p>
          <a:p>
            <a:pPr eaLnBrk="1" hangingPunct="1">
              <a:buNone/>
            </a:pPr>
            <a:r>
              <a:rPr lang="ru-RU" sz="1800" dirty="0" smtClean="0">
                <a:solidFill>
                  <a:srgbClr val="3B2CCA"/>
                </a:solidFill>
              </a:rPr>
              <a:t>                    звуковые волны с частотой 440 Гц</a:t>
            </a:r>
          </a:p>
        </p:txBody>
      </p:sp>
      <p:pic>
        <p:nvPicPr>
          <p:cNvPr id="16389" name="Picture 6" descr="TF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500570"/>
            <a:ext cx="506748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1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34" y="4500570"/>
            <a:ext cx="2000264" cy="1994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 descr="558b272d8ce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623" y="1428736"/>
            <a:ext cx="2389566" cy="157163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pic>
        <p:nvPicPr>
          <p:cNvPr id="8" name="Kamerton_-_nota_m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929586" y="6072206"/>
            <a:ext cx="304800" cy="304800"/>
          </a:xfrm>
          <a:prstGeom prst="rect">
            <a:avLst/>
          </a:prstGeom>
        </p:spPr>
      </p:pic>
      <p:pic>
        <p:nvPicPr>
          <p:cNvPr id="10" name="YAkutskij_homus_vargan_-_Bez_nazvaniy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072462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3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Источник звука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142984"/>
            <a:ext cx="6215106" cy="2857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b="1" dirty="0" smtClean="0"/>
              <a:t>К</a:t>
            </a:r>
            <a:r>
              <a:rPr lang="ru-RU" sz="2400" b="1" dirty="0" smtClean="0"/>
              <a:t>ак у любой другой волны, у звуковой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     волны должен быть источник.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3B2CCA"/>
                </a:solidFill>
              </a:rPr>
              <a:t>Источником может быть любое тело, колеблющееся со звуковой частотой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Источники звука бывают естественные искусственные</a:t>
            </a:r>
            <a:r>
              <a:rPr lang="ru-RU" sz="2800" dirty="0" smtClean="0"/>
              <a:t>.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" y="3786190"/>
            <a:ext cx="8229600" cy="785818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dirty="0" smtClean="0">
                <a:solidFill>
                  <a:srgbClr val="3B2CCA"/>
                </a:solidFill>
              </a:rPr>
              <a:t>Например: Искусственный источник звука –камертон выдает  </a:t>
            </a:r>
          </a:p>
          <a:p>
            <a:pPr eaLnBrk="1" hangingPunct="1">
              <a:buNone/>
            </a:pPr>
            <a:r>
              <a:rPr lang="ru-RU" sz="1800" dirty="0" smtClean="0">
                <a:solidFill>
                  <a:srgbClr val="3B2CCA"/>
                </a:solidFill>
              </a:rPr>
              <a:t>                    звуковые волны с частотой 440 Гц</a:t>
            </a:r>
          </a:p>
        </p:txBody>
      </p:sp>
      <p:pic>
        <p:nvPicPr>
          <p:cNvPr id="16389" name="Picture 6" descr="TF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500570"/>
            <a:ext cx="506748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1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34" y="4500570"/>
            <a:ext cx="2000264" cy="1994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 descr="558b272d8ce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623" y="1428736"/>
            <a:ext cx="2389566" cy="157163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pic>
        <p:nvPicPr>
          <p:cNvPr id="8" name="Kamerton_-_nota_m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929586" y="6072206"/>
            <a:ext cx="304800" cy="304800"/>
          </a:xfrm>
          <a:prstGeom prst="rect">
            <a:avLst/>
          </a:prstGeom>
        </p:spPr>
      </p:pic>
      <p:pic>
        <p:nvPicPr>
          <p:cNvPr id="10" name="YAkutskij_homus_vargan_-_Bez_nazvaniy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072462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3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Источник звука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142984"/>
            <a:ext cx="6215106" cy="2857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b="1" dirty="0" smtClean="0"/>
              <a:t>К</a:t>
            </a:r>
            <a:r>
              <a:rPr lang="ru-RU" sz="2400" b="1" dirty="0" smtClean="0"/>
              <a:t>ак у любой другой волны, у звуковой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     волны должен быть источник.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3B2CCA"/>
                </a:solidFill>
              </a:rPr>
              <a:t>Источником может быть любое тело, колеблющееся со звуковой частотой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Источники звука бывают естественные искусственные</a:t>
            </a:r>
            <a:r>
              <a:rPr lang="ru-RU" sz="2800" dirty="0" smtClean="0"/>
              <a:t>.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" y="3571876"/>
            <a:ext cx="8229600" cy="785818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dirty="0" smtClean="0">
                <a:solidFill>
                  <a:srgbClr val="3B2CCA"/>
                </a:solidFill>
              </a:rPr>
              <a:t>Например: Искусственный источник звука –камертон выдает  </a:t>
            </a:r>
          </a:p>
          <a:p>
            <a:pPr eaLnBrk="1" hangingPunct="1">
              <a:buNone/>
            </a:pPr>
            <a:r>
              <a:rPr lang="ru-RU" sz="1800" dirty="0" smtClean="0">
                <a:solidFill>
                  <a:srgbClr val="3B2CCA"/>
                </a:solidFill>
              </a:rPr>
              <a:t>                    звуковые волны с частотой 440 Гц</a:t>
            </a:r>
          </a:p>
        </p:txBody>
      </p:sp>
      <p:pic>
        <p:nvPicPr>
          <p:cNvPr id="16389" name="Picture 6" descr="TF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500570"/>
            <a:ext cx="506748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1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34" y="4500570"/>
            <a:ext cx="2000264" cy="1994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 descr="558b272d8ce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623" y="1428736"/>
            <a:ext cx="2389566" cy="157163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pic>
        <p:nvPicPr>
          <p:cNvPr id="8" name="Kamerton_-_nota_m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929586" y="6072206"/>
            <a:ext cx="304800" cy="304800"/>
          </a:xfrm>
          <a:prstGeom prst="rect">
            <a:avLst/>
          </a:prstGeom>
        </p:spPr>
      </p:pic>
      <p:pic>
        <p:nvPicPr>
          <p:cNvPr id="10" name="YAkutskij_homus_vargan_-_Bez_nazvaniy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072462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3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Источник звука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428736"/>
            <a:ext cx="6500826" cy="4895864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— физические тела, которые колеблются,  т.е. дрожат или вибрируют с частотой от 16 до 20000 раз в секунду.</a:t>
            </a:r>
          </a:p>
          <a:p>
            <a:pPr eaLnBrk="1" hangingPunct="1">
              <a:buNone/>
            </a:pPr>
            <a:r>
              <a:rPr lang="ru-RU" sz="2800" dirty="0" smtClean="0"/>
              <a:t>    Вибрирующее тело может быть </a:t>
            </a:r>
            <a:r>
              <a:rPr lang="ru-RU" sz="2800" b="1" dirty="0" smtClean="0">
                <a:solidFill>
                  <a:srgbClr val="3B2CCA"/>
                </a:solidFill>
              </a:rPr>
              <a:t>твердым</a:t>
            </a:r>
            <a:r>
              <a:rPr lang="ru-RU" sz="2800" b="1" dirty="0" smtClean="0"/>
              <a:t>,</a:t>
            </a:r>
            <a:r>
              <a:rPr lang="ru-RU" sz="2800" dirty="0" smtClean="0"/>
              <a:t> например, струна или земная кора, 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г</a:t>
            </a:r>
            <a:r>
              <a:rPr lang="ru-RU" sz="2800" b="1" dirty="0" smtClean="0">
                <a:solidFill>
                  <a:srgbClr val="3B2CCA"/>
                </a:solidFill>
              </a:rPr>
              <a:t>азообразным</a:t>
            </a:r>
            <a:r>
              <a:rPr lang="ru-RU" sz="2800" dirty="0" smtClean="0"/>
              <a:t>, например, струя </a:t>
            </a:r>
          </a:p>
          <a:p>
            <a:pPr eaLnBrk="1" hangingPunct="1">
              <a:buNone/>
            </a:pPr>
            <a:r>
              <a:rPr lang="ru-RU" sz="2800" dirty="0" smtClean="0"/>
              <a:t>    воздуха в духовых музыкальных инструментах или в свистке </a:t>
            </a:r>
          </a:p>
          <a:p>
            <a:pPr eaLnBrk="1" hangingPunct="1">
              <a:buNone/>
            </a:pPr>
            <a:r>
              <a:rPr lang="ru-RU" sz="2800" dirty="0" smtClean="0"/>
              <a:t>  или </a:t>
            </a:r>
            <a:r>
              <a:rPr lang="ru-RU" sz="2800" b="1" dirty="0" smtClean="0">
                <a:solidFill>
                  <a:srgbClr val="3B2CCA"/>
                </a:solidFill>
              </a:rPr>
              <a:t>жидким</a:t>
            </a:r>
            <a:r>
              <a:rPr lang="ru-RU" sz="2800" b="1" dirty="0" smtClean="0"/>
              <a:t>,</a:t>
            </a:r>
            <a:r>
              <a:rPr lang="ru-RU" sz="2800" dirty="0" smtClean="0"/>
              <a:t> например, волны на воде. </a:t>
            </a:r>
          </a:p>
        </p:txBody>
      </p:sp>
      <p:pic>
        <p:nvPicPr>
          <p:cNvPr id="5" name="Рисунок 4" descr="Изменение размера 0_c282_2666b11c_XL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839" y="2000240"/>
            <a:ext cx="2827028" cy="4000512"/>
          </a:xfrm>
          <a:prstGeom prst="rect">
            <a:avLst/>
          </a:prstGeom>
        </p:spPr>
      </p:pic>
      <p:pic>
        <p:nvPicPr>
          <p:cNvPr id="6" name="zvuk_skripki_-_zvuk_skripk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1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Причина звука?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214422"/>
            <a:ext cx="8218488" cy="18288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b="1" dirty="0" smtClean="0"/>
              <a:t>-вибрация</a:t>
            </a:r>
            <a:r>
              <a:rPr lang="ru-RU" sz="2800" dirty="0" smtClean="0"/>
              <a:t> (колебания) тел, хотя эти колебания </a:t>
            </a:r>
          </a:p>
          <a:p>
            <a:pPr eaLnBrk="1" hangingPunct="1">
              <a:buNone/>
            </a:pPr>
            <a:r>
              <a:rPr lang="ru-RU" sz="2800" dirty="0" smtClean="0"/>
              <a:t> зачастую незаметны для нашего глаза. 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18436" name="Picture 5" descr="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2357430"/>
            <a:ext cx="3527425" cy="1728787"/>
          </a:xfrm>
          <a:noFill/>
        </p:spPr>
      </p:pic>
      <p:pic>
        <p:nvPicPr>
          <p:cNvPr id="5" name="Picture 4" descr="http://rusnauka.narod.ru/lib/phisic/destroy/gl7/Image23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357694"/>
            <a:ext cx="5286375" cy="225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478632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Поперечные волны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28596" y="5715016"/>
            <a:ext cx="321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Продольные волны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4191000" cy="10715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Звук </a:t>
            </a:r>
            <a:r>
              <a:rPr lang="ru-RU" sz="3200" dirty="0" smtClean="0">
                <a:solidFill>
                  <a:srgbClr val="FF0000"/>
                </a:solidFill>
              </a:rPr>
              <a:t>– это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7158" y="928670"/>
            <a:ext cx="5286412" cy="5572164"/>
          </a:xfrm>
        </p:spPr>
        <p:txBody>
          <a:bodyPr/>
          <a:lstStyle/>
          <a:p>
            <a:pPr eaLnBrk="1" hangingPunct="1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механические упругие волны, распространяющиеся в газах, жидкостях, твердых телах. </a:t>
            </a:r>
          </a:p>
          <a:p>
            <a:pPr eaLnBrk="1" hangingPunct="1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Звук не распространяется в вакууме.</a:t>
            </a:r>
          </a:p>
          <a:p>
            <a:pPr eaLnBrk="1" hangingPunct="1">
              <a:buNone/>
            </a:pPr>
            <a:r>
              <a:rPr lang="ru-RU" sz="2000" dirty="0" smtClean="0"/>
              <a:t>      Волны, которые вызывают ощущение звука, с </a:t>
            </a:r>
            <a:r>
              <a:rPr lang="ru-RU" sz="2000" b="1" dirty="0" smtClean="0"/>
              <a:t>частотой от 16 Гц до 20 000 Гц </a:t>
            </a:r>
            <a:r>
              <a:rPr lang="ru-RU" sz="2000" dirty="0" smtClean="0"/>
              <a:t>называют </a:t>
            </a:r>
            <a:r>
              <a:rPr lang="ru-RU" sz="2000" dirty="0" smtClean="0">
                <a:solidFill>
                  <a:srgbClr val="3B2CCA"/>
                </a:solidFill>
              </a:rPr>
              <a:t>звуковыми волнами </a:t>
            </a:r>
            <a:r>
              <a:rPr lang="ru-RU" sz="2000" dirty="0" smtClean="0"/>
              <a:t>(в основном продольные </a:t>
            </a:r>
            <a:r>
              <a:rPr lang="ru-RU" sz="1600" i="1" dirty="0" smtClean="0"/>
              <a:t> </a:t>
            </a:r>
            <a:r>
              <a:rPr lang="ru-RU" sz="2000" dirty="0" smtClean="0"/>
              <a:t>сжатия и разряжения)</a:t>
            </a:r>
          </a:p>
          <a:p>
            <a:pPr eaLnBrk="1" hangingPunct="1">
              <a:buNone/>
            </a:pPr>
            <a:endParaRPr lang="en-US" sz="2000" dirty="0" smtClean="0">
              <a:solidFill>
                <a:srgbClr val="A31585"/>
              </a:solidFill>
            </a:endParaRPr>
          </a:p>
          <a:p>
            <a:pPr eaLnBrk="1" hangingPunct="1">
              <a:buNone/>
            </a:pPr>
            <a:r>
              <a:rPr lang="ru-RU" sz="2000" dirty="0" smtClean="0">
                <a:solidFill>
                  <a:srgbClr val="A31585"/>
                </a:solidFill>
              </a:rPr>
              <a:t>      </a:t>
            </a:r>
            <a:r>
              <a:rPr lang="ru-RU" sz="2000" b="1" dirty="0" smtClean="0">
                <a:solidFill>
                  <a:srgbClr val="3B2CCA"/>
                </a:solidFill>
              </a:rPr>
              <a:t>Колебания с частотой меньше 16Гц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называются инфразвуком.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      Колебания с частотой больше 20000Гц называются ультразвуком</a:t>
            </a:r>
          </a:p>
          <a:p>
            <a:pPr eaLnBrk="1" hangingPunct="1">
              <a:buNone/>
            </a:pPr>
            <a:endParaRPr lang="ru-RU" sz="2400" dirty="0" smtClean="0"/>
          </a:p>
        </p:txBody>
      </p:sp>
      <p:pic>
        <p:nvPicPr>
          <p:cNvPr id="8" name="Рисунок 7" descr="0_1112f_7bf58f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857232"/>
            <a:ext cx="3447904" cy="2309601"/>
          </a:xfrm>
          <a:prstGeom prst="rect">
            <a:avLst/>
          </a:prstGeom>
        </p:spPr>
      </p:pic>
      <p:pic>
        <p:nvPicPr>
          <p:cNvPr id="9" name="Рисунок 8" descr="f_154562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643314"/>
            <a:ext cx="3427498" cy="25717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14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ХАРАКТЕРИСТИКИ ЗВУКА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786190"/>
            <a:ext cx="8229600" cy="1874835"/>
          </a:xfrm>
        </p:spPr>
        <p:txBody>
          <a:bodyPr/>
          <a:lstStyle/>
          <a:p>
            <a:pPr eaLnBrk="1" hangingPunct="1">
              <a:buNone/>
            </a:pPr>
            <a:r>
              <a:rPr lang="ru-RU" b="1" i="1" dirty="0" smtClean="0"/>
              <a:t>Громкость звука</a:t>
            </a:r>
          </a:p>
          <a:p>
            <a:pPr eaLnBrk="1" hangingPunct="1">
              <a:buNone/>
            </a:pPr>
            <a:r>
              <a:rPr lang="ru-RU" b="1" i="1" dirty="0" smtClean="0"/>
              <a:t>Высота тона</a:t>
            </a:r>
          </a:p>
          <a:p>
            <a:pPr eaLnBrk="1" hangingPunct="1">
              <a:buNone/>
            </a:pPr>
            <a:r>
              <a:rPr lang="ru-RU" b="1" i="1" dirty="0" smtClean="0"/>
              <a:t>Тембр звука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Громкость звука.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42908" y="1000125"/>
            <a:ext cx="6429421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rgbClr val="C00000"/>
                </a:solidFill>
              </a:rPr>
              <a:t>       </a:t>
            </a:r>
            <a:r>
              <a:rPr lang="ru-RU" sz="3200" dirty="0" smtClean="0">
                <a:solidFill>
                  <a:srgbClr val="FF0000"/>
                </a:solidFill>
              </a:rPr>
              <a:t>Громкость зависит от а</a:t>
            </a:r>
            <a:r>
              <a:rPr lang="ru-RU" sz="3200" b="1" dirty="0" smtClean="0">
                <a:solidFill>
                  <a:srgbClr val="FF0000"/>
                </a:solidFill>
              </a:rPr>
              <a:t>мплитуды</a:t>
            </a:r>
            <a:r>
              <a:rPr lang="ru-RU" sz="3200" dirty="0" smtClean="0">
                <a:solidFill>
                  <a:srgbClr val="FF0000"/>
                </a:solidFill>
              </a:rPr>
              <a:t> колебаний в звуковой волне: чем больше амплитуда колебаний, тем громче звук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rgbClr val="425C5C"/>
                </a:solidFill>
              </a:rPr>
              <a:t>      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Восприятие громкости звука нашим ухом зависит также от частоты звуковой волны.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      При равной амплитуде колебаний, как более громкие мы воспринимаем те звуки, частота которых лежит в пределах от 1000Гц до 5000Гц  т.е. женский голос с частотой 1000Гц  будет для нас  громче низкого мужского с частотой 200Гц.</a:t>
            </a:r>
            <a:endParaRPr lang="en-US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1237593106_20-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500438"/>
            <a:ext cx="2823764" cy="27559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Громкость звука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42984"/>
            <a:ext cx="8929688" cy="557216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За единицу громкости звука принят 1 Бел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(в честь Александра Грэхема Белла, изобретателя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телефона). Громкость звука равна 1 Б, если его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мощность в 10 раз больше порога слышимости.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3B2CCA"/>
                </a:solidFill>
              </a:rPr>
              <a:t>На практике громкость измеряют в децибелах (дБ).</a:t>
            </a:r>
            <a:br>
              <a:rPr lang="ru-RU" sz="2000" b="1" i="1" dirty="0" smtClean="0">
                <a:solidFill>
                  <a:srgbClr val="3B2CCA"/>
                </a:solidFill>
              </a:rPr>
            </a:br>
            <a:r>
              <a:rPr lang="ru-RU" sz="2000" b="1" i="1" dirty="0" smtClean="0">
                <a:solidFill>
                  <a:srgbClr val="3B2CCA"/>
                </a:solidFill>
              </a:rPr>
              <a:t>                                                               1 дБ = 0,1Б. </a:t>
            </a:r>
          </a:p>
          <a:p>
            <a:pPr>
              <a:buNone/>
            </a:pPr>
            <a:endParaRPr lang="ru-RU" sz="2000" b="1" i="1" dirty="0" smtClean="0">
              <a:solidFill>
                <a:srgbClr val="3B2CCA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10 дБ – шепот;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20–30 дБ – норма шума в жилых помещениях;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50 дБ – разговор средней громкости;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70 дБ – шум пишущей машинки;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80 дБ – шум работающего двигателя грузового автомобиля;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120 дБ – шум работающего трактора на расстоянии 1 м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130 дБ – порог болевого ощущения.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Звук громкостью свыше 180 дБ может даже вызвать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разрыв барабанной перепонки.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7" name="Рисунок 6" descr="de18_02_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000372"/>
            <a:ext cx="2054935" cy="3725250"/>
          </a:xfrm>
          <a:prstGeom prst="rect">
            <a:avLst/>
          </a:prstGeom>
        </p:spPr>
      </p:pic>
      <p:pic>
        <p:nvPicPr>
          <p:cNvPr id="6" name="Рисунок 5" descr="Изменение размера 442866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42852"/>
            <a:ext cx="3353647" cy="25494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Высота тона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  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000108"/>
            <a:ext cx="8858280" cy="585789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3000" dirty="0" smtClean="0">
                <a:solidFill>
                  <a:srgbClr val="FF0000"/>
                </a:solidFill>
              </a:rPr>
              <a:t>определяется </a:t>
            </a:r>
            <a:r>
              <a:rPr lang="ru-RU" sz="3000" b="1" dirty="0" smtClean="0">
                <a:solidFill>
                  <a:srgbClr val="FF0000"/>
                </a:solidFill>
              </a:rPr>
              <a:t>частотой</a:t>
            </a:r>
            <a:r>
              <a:rPr lang="ru-RU" sz="3000" dirty="0" smtClean="0">
                <a:solidFill>
                  <a:srgbClr val="FF0000"/>
                </a:solidFill>
              </a:rPr>
              <a:t> колебаний источника звука: чем больше частота колебаний источника звука, тем выше издаваемый  им звук.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Звуки человеческого голоса по высоте делят на несколько диапазонов:</a:t>
            </a:r>
            <a:r>
              <a:rPr lang="ru-RU" sz="2800" dirty="0" smtClean="0"/>
              <a:t>                   </a:t>
            </a:r>
            <a:r>
              <a:rPr lang="ru-RU" sz="2800" b="1" dirty="0" smtClean="0"/>
              <a:t>бас – 80–350 Гц,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баритон – 110–149 Гц, 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тенор – 130–520 Гц, 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дискант – 260–1000 Гц,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сопрано – 260–1050 Гц, 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колоратурное сопрано–</a:t>
            </a:r>
          </a:p>
          <a:p>
            <a:pPr eaLnBrk="1" hangingPunct="1">
              <a:buNone/>
            </a:pPr>
            <a:r>
              <a:rPr lang="ru-RU" sz="2800" b="1" dirty="0" smtClean="0"/>
              <a:t>                                          до 1400   Гц.                   </a:t>
            </a:r>
          </a:p>
        </p:txBody>
      </p:sp>
      <p:pic>
        <p:nvPicPr>
          <p:cNvPr id="4" name="Рисунок 3" descr="410723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29000"/>
            <a:ext cx="3750495" cy="25003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4643446"/>
            <a:ext cx="5500726" cy="143668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Источники</a:t>
            </a:r>
            <a:r>
              <a:rPr lang="ru-RU" sz="4400" b="1" i="1" dirty="0" smtClean="0">
                <a:solidFill>
                  <a:srgbClr val="FF0000"/>
                </a:solidFill>
              </a:rPr>
              <a:t> звука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Звуковые волны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514872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3B2CCA"/>
                </a:solidFill>
              </a:rPr>
              <a:t>Повторим и вспомним: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что такое колебание и волны;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-виды волн.</a:t>
            </a:r>
          </a:p>
          <a:p>
            <a:r>
              <a:rPr lang="ru-RU" sz="2800" b="1" i="1" u="sng" dirty="0" smtClean="0">
                <a:solidFill>
                  <a:srgbClr val="3B2CCA"/>
                </a:solidFill>
              </a:rPr>
              <a:t>Мы узнаем: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какие тела являются источниками звука;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-колебания каких частот способен воспринимать человек;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-основные характеристики звука - громкость, высота, тембр;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-что такое инфразвук и ультразвук.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Тембр - Частотный спектр звуков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44556" y="3714752"/>
            <a:ext cx="7885043" cy="285752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1800" dirty="0" smtClean="0"/>
              <a:t> </a:t>
            </a:r>
            <a:r>
              <a:rPr lang="ru-RU" sz="1800" b="1" dirty="0" smtClean="0"/>
              <a:t>Любое колеблющееся тело издает не только один  основной звук. Его  постоянно сопровождают звуки других частот. Эти «спутники» всегда выше основного звука и называются поэтому обертонами</a:t>
            </a:r>
            <a:r>
              <a:rPr lang="en-US" sz="1800" b="1" dirty="0" smtClean="0"/>
              <a:t>,</a:t>
            </a:r>
            <a:r>
              <a:rPr lang="ru-RU" sz="1800" b="1" dirty="0" smtClean="0"/>
              <a:t> т.е верхними тонами.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бертоны помогают нам отличить  звук  одного инструмента от другого и голоса различных людей. Каждому звуку обертоны придают  своеобразную окраску, или как говорят, тембр.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</a:t>
            </a:r>
            <a:r>
              <a:rPr lang="ru-RU" sz="1800" b="1" dirty="0" smtClean="0">
                <a:solidFill>
                  <a:srgbClr val="3B2CCA"/>
                </a:solidFill>
              </a:rPr>
              <a:t>Тембр голоса тоже строго индивидуален, его можно сравнить с неповторимым узором отпечатка пальцев.</a:t>
            </a:r>
          </a:p>
          <a:p>
            <a:pPr>
              <a:buNone/>
            </a:pP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23555" name="Picture 5" descr="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785926"/>
            <a:ext cx="4402526" cy="172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50095173_eg1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1500174"/>
            <a:ext cx="2796422" cy="1985460"/>
          </a:xfrm>
          <a:prstGeom prst="rect">
            <a:avLst/>
          </a:prstGeom>
        </p:spPr>
      </p:pic>
      <p:pic>
        <p:nvPicPr>
          <p:cNvPr id="6" name="Antonio_Vivaldi_-_skripka_Stradivari_..._Ne_pravda_l_bolshe_nikogda_My_ne_rasstanemsya_dovol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ЧАСТОТНЫЙ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ДИАПАЗОН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ЗВУКОВ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ВОСПРИНИМАЕМЫХ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ЖИВОТНЫМИ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2214554"/>
            <a:ext cx="4786314" cy="41100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Бабочка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</a:t>
            </a:r>
            <a:r>
              <a:rPr lang="ru-RU" sz="2000" b="1" dirty="0" smtClean="0">
                <a:solidFill>
                  <a:srgbClr val="3B2CCA"/>
                </a:solidFill>
              </a:rPr>
              <a:t>8 000 - 160 000 Гц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Дельфин  </a:t>
            </a:r>
            <a:r>
              <a:rPr lang="ru-RU" sz="2000" b="1" dirty="0" smtClean="0">
                <a:solidFill>
                  <a:srgbClr val="7030A0"/>
                </a:solidFill>
              </a:rPr>
              <a:t>           </a:t>
            </a:r>
            <a:r>
              <a:rPr lang="ru-RU" sz="2000" b="1" dirty="0" smtClean="0">
                <a:solidFill>
                  <a:srgbClr val="3B2CCA"/>
                </a:solidFill>
              </a:rPr>
              <a:t>40 - 200 000 Гц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Кошка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</a:t>
            </a:r>
            <a:r>
              <a:rPr lang="ru-RU" sz="2000" b="1" dirty="0" smtClean="0">
                <a:solidFill>
                  <a:srgbClr val="3B2CCA"/>
                </a:solidFill>
              </a:rPr>
              <a:t>250 - 100 000 Гц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Кузнечик  </a:t>
            </a:r>
            <a:r>
              <a:rPr lang="ru-RU" sz="2000" b="1" dirty="0" smtClean="0">
                <a:solidFill>
                  <a:srgbClr val="7030A0"/>
                </a:solidFill>
              </a:rPr>
              <a:t>          </a:t>
            </a:r>
            <a:r>
              <a:rPr lang="ru-RU" sz="2000" b="1" dirty="0" smtClean="0">
                <a:solidFill>
                  <a:srgbClr val="3B2CCA"/>
                </a:solidFill>
              </a:rPr>
              <a:t>50 - 50 000 Гц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Летучая мышь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rgbClr val="3B2CCA"/>
                </a:solidFill>
              </a:rPr>
              <a:t>2 000 - 150 000 Гц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Медведь  </a:t>
            </a:r>
            <a:r>
              <a:rPr lang="ru-RU" sz="2000" b="1" dirty="0" smtClean="0">
                <a:solidFill>
                  <a:srgbClr val="7030A0"/>
                </a:solidFill>
              </a:rPr>
              <a:t>           </a:t>
            </a:r>
            <a:r>
              <a:rPr lang="ru-RU" sz="2000" b="1" dirty="0" smtClean="0">
                <a:solidFill>
                  <a:srgbClr val="3B2CCA"/>
                </a:solidFill>
              </a:rPr>
              <a:t>300 - 70 000 Гц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Попугай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</a:rPr>
              <a:t>           </a:t>
            </a:r>
            <a:r>
              <a:rPr lang="ru-RU" sz="2000" b="1" dirty="0" smtClean="0">
                <a:solidFill>
                  <a:srgbClr val="3B2CCA"/>
                </a:solidFill>
              </a:rPr>
              <a:t>300 - 15 000 Гц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Собака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   </a:t>
            </a:r>
            <a:r>
              <a:rPr lang="ru-RU" sz="2000" b="1" dirty="0" smtClean="0">
                <a:solidFill>
                  <a:srgbClr val="3B2CCA"/>
                </a:solidFill>
              </a:rPr>
              <a:t>200 - 50 000 Гц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Человек   </a:t>
            </a:r>
            <a:r>
              <a:rPr lang="ru-RU" sz="2000" b="1" dirty="0" smtClean="0">
                <a:solidFill>
                  <a:srgbClr val="7030A0"/>
                </a:solidFill>
              </a:rPr>
              <a:t>           </a:t>
            </a:r>
            <a:r>
              <a:rPr lang="ru-RU" sz="2000" b="1" dirty="0" smtClean="0">
                <a:solidFill>
                  <a:srgbClr val="3B2CCA"/>
                </a:solidFill>
              </a:rPr>
              <a:t>16 - 20 000 Гц</a:t>
            </a:r>
            <a:endParaRPr lang="ru-RU" sz="2000" b="1" dirty="0">
              <a:solidFill>
                <a:srgbClr val="3B2CCA"/>
              </a:solidFill>
            </a:endParaRPr>
          </a:p>
        </p:txBody>
      </p:sp>
      <p:pic>
        <p:nvPicPr>
          <p:cNvPr id="8" name="Рисунок 7" descr="Изменение размера pic019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571612"/>
            <a:ext cx="2667019" cy="2000264"/>
          </a:xfrm>
          <a:prstGeom prst="rect">
            <a:avLst/>
          </a:prstGeom>
        </p:spPr>
      </p:pic>
      <p:pic>
        <p:nvPicPr>
          <p:cNvPr id="9" name="Содержимое 8" descr="Изменение размера 41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6610" y="3786190"/>
            <a:ext cx="3429024" cy="257176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Инфразвук.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Частота менее 16 Гц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1"/>
          </p:nvPr>
        </p:nvSpPr>
        <p:spPr>
          <a:xfrm>
            <a:off x="142844" y="1285860"/>
            <a:ext cx="5786478" cy="2857521"/>
          </a:xfrm>
        </p:spPr>
        <p:txBody>
          <a:bodyPr/>
          <a:lstStyle/>
          <a:p>
            <a:r>
              <a:rPr lang="ru-RU" sz="1800" dirty="0" smtClean="0"/>
              <a:t>Частоты инфразвука  - ниже границ диапазона, воспринимаемого человеком.</a:t>
            </a:r>
          </a:p>
          <a:p>
            <a:r>
              <a:rPr lang="ru-RU" sz="1800" dirty="0" smtClean="0"/>
              <a:t> Инфразвук мало применим, т.к. болезненно  переносится людьми.</a:t>
            </a:r>
          </a:p>
          <a:p>
            <a:r>
              <a:rPr lang="ru-RU" sz="1800" dirty="0" smtClean="0"/>
              <a:t>1,5 Гц – экстаз</a:t>
            </a:r>
          </a:p>
          <a:p>
            <a:r>
              <a:rPr lang="ru-RU" sz="1800" dirty="0" smtClean="0"/>
              <a:t>3 Гц – транс</a:t>
            </a:r>
          </a:p>
          <a:p>
            <a:r>
              <a:rPr lang="ru-RU" sz="1800" dirty="0" smtClean="0"/>
              <a:t>6 Гц – усталость</a:t>
            </a:r>
          </a:p>
          <a:p>
            <a:r>
              <a:rPr lang="ru-RU" sz="1800" dirty="0" smtClean="0"/>
              <a:t>7-5 Гц – паралич сердца и нервной системы</a:t>
            </a:r>
          </a:p>
          <a:p>
            <a:r>
              <a:rPr lang="ru-RU" sz="1800" dirty="0" smtClean="0"/>
              <a:t>16-17Гц – резонанс внутренних органов</a:t>
            </a:r>
            <a:endParaRPr lang="ru-RU" sz="1800" dirty="0"/>
          </a:p>
        </p:txBody>
      </p:sp>
      <p:pic>
        <p:nvPicPr>
          <p:cNvPr id="13" name="Содержимое 12" descr="3717529_more2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6844" y="4643446"/>
            <a:ext cx="3544410" cy="2062847"/>
          </a:xfrm>
        </p:spPr>
      </p:pic>
      <p:pic>
        <p:nvPicPr>
          <p:cNvPr id="14" name="Содержимое 13" descr="46c0de4be5645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3286116" y="4500570"/>
            <a:ext cx="1838320" cy="1646237"/>
          </a:xfrm>
        </p:spPr>
      </p:pic>
      <p:pic>
        <p:nvPicPr>
          <p:cNvPr id="51219" name="Picture 19" descr="28m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000240"/>
            <a:ext cx="2522535" cy="1666875"/>
          </a:xfrm>
          <a:prstGeom prst="rect">
            <a:avLst/>
          </a:prstGeom>
          <a:noFill/>
        </p:spPr>
      </p:pic>
      <p:pic>
        <p:nvPicPr>
          <p:cNvPr id="11" name="Рисунок 10" descr="Изменение размера 61f6bd6b70b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9299">
            <a:off x="5429256" y="2214554"/>
            <a:ext cx="3048000" cy="2286000"/>
          </a:xfrm>
          <a:prstGeom prst="rect">
            <a:avLst/>
          </a:prstGeom>
        </p:spPr>
      </p:pic>
      <p:pic>
        <p:nvPicPr>
          <p:cNvPr id="10" name="Рисунок 9" descr="Изменение размера 84a779f59c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2960">
            <a:off x="6057553" y="229303"/>
            <a:ext cx="2727497" cy="1841060"/>
          </a:xfrm>
          <a:prstGeom prst="rect">
            <a:avLst/>
          </a:prstGeom>
        </p:spPr>
      </p:pic>
      <p:pic>
        <p:nvPicPr>
          <p:cNvPr id="17410" name="Picture 2" descr="http://content.foto.my.mail.ru/mail/roga-galina/_blogs/i-48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72937">
            <a:off x="319215" y="4627401"/>
            <a:ext cx="2565979" cy="18913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77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3714752"/>
            <a:ext cx="1900270" cy="2328898"/>
          </a:xfrm>
          <a:prstGeom prst="rect">
            <a:avLst/>
          </a:prstGeom>
        </p:spPr>
      </p:pic>
      <p:pic>
        <p:nvPicPr>
          <p:cNvPr id="20" name="Рисунок 19" descr="458915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2357454" cy="3229711"/>
          </a:xfrm>
          <a:prstGeom prst="rect">
            <a:avLst/>
          </a:prstGeom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876800" y="9906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/>
          </a:p>
        </p:txBody>
      </p:sp>
      <p:pic>
        <p:nvPicPr>
          <p:cNvPr id="8" name="Рисунок 7" descr="5166454o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81728"/>
            <a:ext cx="3500808" cy="2628789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0" y="4929198"/>
            <a:ext cx="4643438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Ультразвук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Частота более 20000 Гц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subTitle" idx="1"/>
          </p:nvPr>
        </p:nvSpPr>
        <p:spPr>
          <a:xfrm>
            <a:off x="0" y="3000372"/>
            <a:ext cx="5429256" cy="192882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173038" indent="188913"/>
            <a:r>
              <a:rPr lang="ru-RU" sz="2000" dirty="0" smtClean="0"/>
              <a:t>    Эхолокацию применяют  летучие мыши, дельфины. Они испускают ультразвуковые волны и принимают отраженные волны от преграды.</a:t>
            </a:r>
          </a:p>
          <a:p>
            <a:pPr marL="173038" indent="188913"/>
            <a:r>
              <a:rPr lang="ru-RU" sz="2000" dirty="0" smtClean="0"/>
              <a:t>    Ультразвук находит широкое применение</a:t>
            </a:r>
            <a:r>
              <a:rPr lang="en-US" sz="2000" dirty="0" smtClean="0"/>
              <a:t> </a:t>
            </a:r>
            <a:r>
              <a:rPr lang="ru-RU" sz="2000" dirty="0" smtClean="0"/>
              <a:t> в технике и медицине.</a:t>
            </a:r>
            <a:endParaRPr lang="ru-RU" sz="2000" dirty="0"/>
          </a:p>
        </p:txBody>
      </p:sp>
      <p:pic>
        <p:nvPicPr>
          <p:cNvPr id="10" name="Рисунок 9" descr="Изменение размера 9822281_a3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42852"/>
            <a:ext cx="3762401" cy="28218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7724" y="1857364"/>
            <a:ext cx="3544389" cy="30718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7813"/>
            <a:ext cx="70723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КАКОЕ ЖЕ ОНО - НАШЕ УХО ?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ru-RU" sz="3100" dirty="0" smtClean="0">
                <a:solidFill>
                  <a:srgbClr val="FF0000"/>
                </a:solidFill>
              </a:rPr>
              <a:t>Как мы слышим звуки.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428736"/>
            <a:ext cx="6000760" cy="542926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Ухо человека состоит из наружного уха (ушной раковины и слухового прохода), среднего и внутреннего уха.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rgbClr val="3B2CCA"/>
                </a:solidFill>
              </a:rPr>
              <a:t>Среднее ухо представляет собой замкнутую полость объемом около 1 кубического сантиметра, расположенную в толще височной кости</a:t>
            </a:r>
            <a:r>
              <a:rPr lang="ru-RU" sz="2000" b="1" dirty="0" smtClean="0">
                <a:solidFill>
                  <a:srgbClr val="3B2CCA"/>
                </a:solidFill>
              </a:rPr>
              <a:t>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слухового прохода ее отделяет тоненькая барабанная перепонка.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rgbClr val="3B2CCA"/>
                </a:solidFill>
              </a:rPr>
              <a:t>Барабанная перепонка представляет собой гибкое и в то же время достаточно прочное образование.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Звуковые волны вызывают колебания этой туго натянутой, как кожа барабана, перепонки.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Чем отличается полет бабочки от полета пчелы?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245402625_bugs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4191029" cy="3143272"/>
          </a:xfrm>
          <a:prstGeom prst="rect">
            <a:avLst/>
          </a:prstGeom>
        </p:spPr>
      </p:pic>
      <p:pic>
        <p:nvPicPr>
          <p:cNvPr id="6" name="Рисунок 5" descr="Изменение размера 26819723_LETIT_PCHYOL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714752"/>
            <a:ext cx="4456162" cy="29127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4038600" cy="218598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Приведите пр</a:t>
            </a:r>
            <a:r>
              <a:rPr lang="ru-RU" b="1" dirty="0" smtClean="0">
                <a:solidFill>
                  <a:srgbClr val="0070C0"/>
                </a:solidFill>
              </a:rPr>
              <a:t>им</a:t>
            </a:r>
            <a:r>
              <a:rPr lang="ru-RU" b="1" i="1" dirty="0" smtClean="0">
                <a:solidFill>
                  <a:srgbClr val="0070C0"/>
                </a:solidFill>
              </a:rPr>
              <a:t>еры источников звука?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43438" y="1142984"/>
            <a:ext cx="4038600" cy="218598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Частота колебаний 10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гц</a:t>
            </a:r>
            <a:r>
              <a:rPr lang="ru-RU" sz="2800" b="1" i="1" dirty="0" smtClean="0">
                <a:solidFill>
                  <a:srgbClr val="FF0000"/>
                </a:solidFill>
              </a:rPr>
              <a:t>. Являются ли эти колебания звуковыми. Почему?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>
          <a:xfrm>
            <a:off x="642910" y="3214686"/>
            <a:ext cx="8043890" cy="2911477"/>
          </a:xfrm>
        </p:spPr>
        <p:txBody>
          <a:bodyPr/>
          <a:lstStyle/>
          <a:p>
            <a:r>
              <a:rPr lang="ru-RU" dirty="0" smtClean="0">
                <a:solidFill>
                  <a:srgbClr val="076913"/>
                </a:solidFill>
              </a:rPr>
              <a:t>Какое выражение верно:</a:t>
            </a:r>
          </a:p>
          <a:p>
            <a:r>
              <a:rPr lang="ru-RU" dirty="0" smtClean="0">
                <a:solidFill>
                  <a:srgbClr val="076913"/>
                </a:solidFill>
              </a:rPr>
              <a:t> </a:t>
            </a:r>
            <a:r>
              <a:rPr lang="ru-RU" sz="3300" b="1" i="1" dirty="0" smtClean="0">
                <a:solidFill>
                  <a:srgbClr val="076913"/>
                </a:solidFill>
              </a:rPr>
              <a:t>всякое  звучащее тело колеблется</a:t>
            </a:r>
            <a:r>
              <a:rPr lang="ru-RU" sz="3300" dirty="0" smtClean="0">
                <a:solidFill>
                  <a:srgbClr val="076913"/>
                </a:solidFill>
              </a:rPr>
              <a:t> </a:t>
            </a:r>
            <a:r>
              <a:rPr lang="ru-RU" dirty="0" smtClean="0">
                <a:solidFill>
                  <a:srgbClr val="076913"/>
                </a:solidFill>
              </a:rPr>
              <a:t>или </a:t>
            </a:r>
            <a:r>
              <a:rPr lang="ru-RU" sz="3300" b="1" i="1" dirty="0" smtClean="0">
                <a:solidFill>
                  <a:srgbClr val="076913"/>
                </a:solidFill>
              </a:rPr>
              <a:t>всякое колеблющееся тело звучит? </a:t>
            </a:r>
            <a:endParaRPr lang="ru-RU" sz="3300" b="1" i="1" dirty="0">
              <a:solidFill>
                <a:srgbClr val="076913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 flipH="1">
            <a:off x="8686799" y="3286124"/>
            <a:ext cx="45719" cy="28575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1429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Знаешь ли ты?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rgbClr val="3B2CCA"/>
                </a:solidFill>
              </a:rPr>
              <a:t>Почему насекомые часто издают жужжащие звуки?</a:t>
            </a:r>
            <a:endParaRPr lang="ru-RU" sz="2400" dirty="0">
              <a:solidFill>
                <a:srgbClr val="3B2CC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285860"/>
            <a:ext cx="7215206" cy="557214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 большинстве случаев у них вовсе не имеется для этого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никаких особых органов; жужжание, слышимое только при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полете, обусловлено просто тем, что, летая, насекомые взмахивают крылышками несколько сотен раз в секунду.</a:t>
            </a:r>
          </a:p>
          <a:p>
            <a:r>
              <a:rPr lang="ru-RU" sz="1800" b="1" i="1" dirty="0" smtClean="0">
                <a:solidFill>
                  <a:srgbClr val="3B2CCA"/>
                </a:solidFill>
              </a:rPr>
              <a:t>Комнатная муха (издающая при полете тон F) делает в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3B2CCA"/>
                </a:solidFill>
              </a:rPr>
              <a:t>      секунду 352 взмаха крылышками.</a:t>
            </a:r>
          </a:p>
          <a:p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Шмель взмахивает 220 раз в секунду.</a:t>
            </a:r>
          </a:p>
          <a:p>
            <a:r>
              <a:rPr lang="ru-RU" sz="1800" i="1" dirty="0" smtClean="0">
                <a:solidFill>
                  <a:srgbClr val="3B2CCA"/>
                </a:solidFill>
              </a:rPr>
              <a:t> </a:t>
            </a:r>
            <a:r>
              <a:rPr lang="ru-RU" sz="1800" b="1" i="1" dirty="0" smtClean="0">
                <a:solidFill>
                  <a:srgbClr val="3B2CCA"/>
                </a:solidFill>
              </a:rPr>
              <a:t>Пчела, издающая тон A, взмахивает крыльями 440 раз в секунду, когда она летит свободно, и всего 330 раз (тон В), когда летит нагруженная медом.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Жуки, порождающие при полете более низкие тона, движут крыльями менее проворно.</a:t>
            </a:r>
          </a:p>
          <a:p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rgbClr val="3B2CCA"/>
                </a:solidFill>
              </a:rPr>
              <a:t>Напротив, комар делает крылышками 500 — 600 колебаний в секунду.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Для сравнения заметим, что пропеллер самолета делает в среднем около 25 оборотов в секунду</a:t>
            </a:r>
          </a:p>
        </p:txBody>
      </p:sp>
      <p:pic>
        <p:nvPicPr>
          <p:cNvPr id="5" name="Содержимое 4" descr="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42852"/>
            <a:ext cx="754380" cy="670560"/>
          </a:xfrm>
        </p:spPr>
      </p:pic>
      <p:pic>
        <p:nvPicPr>
          <p:cNvPr id="8" name="Рисунок 7" descr="av-22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3195397"/>
            <a:ext cx="1857388" cy="1732015"/>
          </a:xfrm>
          <a:prstGeom prst="rect">
            <a:avLst/>
          </a:prstGeom>
        </p:spPr>
      </p:pic>
      <p:pic>
        <p:nvPicPr>
          <p:cNvPr id="11" name="Рисунок 10" descr="Изменение размера 1220127268_bez_imeni1kopirova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285853"/>
            <a:ext cx="2286016" cy="1714511"/>
          </a:xfrm>
          <a:prstGeom prst="rect">
            <a:avLst/>
          </a:prstGeom>
        </p:spPr>
      </p:pic>
      <p:pic>
        <p:nvPicPr>
          <p:cNvPr id="10" name="Рисунок 9" descr="Изменение размера 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5072074"/>
            <a:ext cx="2119296" cy="15894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Знаешь ли ты?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357298"/>
            <a:ext cx="9144000" cy="5286390"/>
          </a:xfrm>
        </p:spPr>
        <p:txBody>
          <a:bodyPr/>
          <a:lstStyle/>
          <a:p>
            <a:r>
              <a:rPr lang="ru-RU" sz="2000" dirty="0" smtClean="0"/>
              <a:t>  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Самолёт, летящий со сверхзвуковой скоростью, обгоняет создаваемые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им звуки. Эти звуковые волны сливаются в одну ударную волну. Достигая поверхности земли, ударная волна  выбивает стёкла, разрушает  постройки, оглушает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3B2CCA"/>
                </a:solidFill>
              </a:rPr>
              <a:t>        </a:t>
            </a:r>
            <a:r>
              <a:rPr lang="ru-RU" sz="1800" b="1" dirty="0" smtClean="0">
                <a:solidFill>
                  <a:srgbClr val="3B2CCA"/>
                </a:solidFill>
              </a:rPr>
              <a:t>Звук издаваемый синим китом громче, чем звук выстрела рядом стоящего тяжелого орудия, или громче, чем звук стартующей ракеты.</a:t>
            </a: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dirty="0" smtClean="0"/>
              <a:t>        </a:t>
            </a:r>
            <a:r>
              <a:rPr lang="ru-RU" sz="1800" b="1" dirty="0" smtClean="0"/>
              <a:t>Звук храпа может достигать 69 децибел, что сравнимо со звуком отбойного молотка.</a:t>
            </a:r>
          </a:p>
          <a:p>
            <a:endParaRPr lang="ru-RU" sz="2000" b="1" dirty="0" smtClean="0"/>
          </a:p>
          <a:p>
            <a:r>
              <a:rPr lang="ru-RU" sz="2000" dirty="0" smtClean="0"/>
              <a:t>  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При умелом ударе кнутом вдоль него образуется мощная волна, скорость распространения которой на кончике кнута может достигать огромных значений! В результате возникает мощная ударная звуковая волна, сравнимая со звуком выстрела.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Знаешь ли ты?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58204" cy="497207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Рыбы говорят человеческим языком, только в сказках, но они вовсе не глухи и могут издавать звуки. Различные звуки они издают с помощью зубов, воздушного пузыря, хвоста. Звуки им служат для общения и для отпугивать врагов. Рыбаки знают, что пескарь может пищать, а лещи издавать булькающие звуки.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A31585"/>
                </a:solidFill>
              </a:rPr>
              <a:t>     </a:t>
            </a:r>
            <a:r>
              <a:rPr lang="ru-RU" sz="2000" b="1" dirty="0" smtClean="0">
                <a:solidFill>
                  <a:srgbClr val="3B2CCA"/>
                </a:solidFill>
              </a:rPr>
              <a:t>Но также рыбы могут воспринимать звук. Так хищники спешат на то место, где произошел всплеск другой, мелкой рыбы.</a:t>
            </a:r>
          </a:p>
          <a:p>
            <a:endParaRPr lang="ru-RU" sz="2000" dirty="0">
              <a:solidFill>
                <a:srgbClr val="3B2CCA"/>
              </a:solidFill>
            </a:endParaRPr>
          </a:p>
        </p:txBody>
      </p:sp>
      <p:pic>
        <p:nvPicPr>
          <p:cNvPr id="5" name="Содержимое 4" descr="3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5074" y="2928934"/>
            <a:ext cx="2286016" cy="1687806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План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урока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Источники звука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Процесс распространения звука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Громкость, тембр звука 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высота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тона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Ультразвук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инфразвук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Знаешь ли ты?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Вопросы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Проверочный тест</a:t>
            </a:r>
          </a:p>
          <a:p>
            <a:pPr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Изменение размера 0b3ad266c8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7815" y="2543948"/>
            <a:ext cx="3751837" cy="281387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1"/>
          </p:nvPr>
        </p:nvSpPr>
        <p:spPr>
          <a:xfrm>
            <a:off x="457200" y="1214422"/>
            <a:ext cx="8686800" cy="207170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3B2CCA"/>
                </a:solidFill>
              </a:rPr>
              <a:t>    </a:t>
            </a:r>
            <a:r>
              <a:rPr lang="ru-RU" sz="2000" b="1" dirty="0" smtClean="0">
                <a:solidFill>
                  <a:srgbClr val="3B2CCA"/>
                </a:solidFill>
              </a:rPr>
              <a:t>1.   Когда человек говорит с вами нормальным голосом, вы слышите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           его достаточно хорошо, стоит он к вам лицом или спиной. Почему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           же его шепот слышен лишь только тогда, когда он оборачивается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           к вам, даже если шепот такой же громкий как и нормальный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           голос?</a:t>
            </a:r>
            <a:r>
              <a:rPr lang="ru-RU" sz="2000" dirty="0" smtClean="0">
                <a:solidFill>
                  <a:srgbClr val="3B2CCA"/>
                </a:solidFill>
              </a:rPr>
              <a:t> 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57200" y="4214819"/>
            <a:ext cx="8472518" cy="191610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dirty="0" smtClean="0">
                <a:solidFill>
                  <a:srgbClr val="3B2CCA"/>
                </a:solidFill>
              </a:rPr>
              <a:t>3.    Как с помощью листа бумаги усилить звук голоса?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B2CCA"/>
                </a:solidFill>
              </a:rPr>
              <a:t>    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4.   В глухом лесу опытные туристы используют взятый с собой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свисток. Почему  они предпочитают свистеть, а не кричать?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321468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Если в космосе у человека под самым ухом выстрелить из </a:t>
            </a:r>
          </a:p>
          <a:p>
            <a:pPr marL="342900" indent="-34290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пистолета, то землянин не услышит выстрела.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hlinkClick r:id="rId2" action="ppaction://hlinkfile"/>
              </a:rPr>
              <a:t>Правда ли это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4422"/>
            <a:ext cx="8229600" cy="2574941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 слышите голос человека, стоящего к вам спиной, потому что звуковые волны огибают его как препятствие. Шепот же в основном состоит из высокочастотных звуков, которые значительно хуже огибают препятствия, чем присутствующие в голосе низкочастотные звуки.</a:t>
            </a:r>
          </a:p>
          <a:p>
            <a:pPr marL="457200" indent="-457200">
              <a:buAutoNum type="arabicPlain"/>
            </a:pPr>
            <a:endParaRPr lang="ru-RU" sz="2000" b="1" dirty="0" smtClean="0"/>
          </a:p>
          <a:p>
            <a:pPr marL="457200" indent="-457200">
              <a:buAutoNum type="arabicPlain"/>
            </a:pPr>
            <a:r>
              <a:rPr lang="ru-RU" sz="2000" b="1" dirty="0" smtClean="0">
                <a:solidFill>
                  <a:srgbClr val="3B2CCA"/>
                </a:solidFill>
              </a:rPr>
              <a:t>Да. В вакууме звуковые волны не распространяются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AutoNum type="arabicPlain"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941763"/>
            <a:ext cx="8258204" cy="2189162"/>
          </a:xfrm>
        </p:spPr>
        <p:txBody>
          <a:bodyPr/>
          <a:lstStyle/>
          <a:p>
            <a:pPr marL="457200" indent="-457200">
              <a:buAutoNum type="arabicPlain" startAt="3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Лист бумаги нужно свернуть в виде воронки и использовать как 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рупор. Звук будет распространяться в нужном направлении.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4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3B2CCA"/>
                </a:solidFill>
              </a:rPr>
              <a:t> </a:t>
            </a:r>
            <a:r>
              <a:rPr lang="ru-RU" sz="2000" b="1" dirty="0" smtClean="0">
                <a:solidFill>
                  <a:srgbClr val="3B2CCA"/>
                </a:solidFill>
              </a:rPr>
              <a:t>Свисток – звук  определенной частоты. Такой  звук лучше огибает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rgbClr val="3B2CCA"/>
                </a:solidFill>
              </a:rPr>
              <a:t>         </a:t>
            </a:r>
            <a:r>
              <a:rPr lang="ru-RU" sz="2000" b="1" dirty="0" smtClean="0">
                <a:solidFill>
                  <a:srgbClr val="3B2CCA"/>
                </a:solidFill>
              </a:rPr>
              <a:t>препятствие, тем дальше будет слышимость.</a:t>
            </a:r>
            <a:endParaRPr lang="ru-RU" sz="2000" b="1" dirty="0">
              <a:solidFill>
                <a:srgbClr val="3B2CC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Какой кирпич – пористый или обычный – обеспечивает лучшую звукоизоляцию? Почему?</a:t>
            </a:r>
          </a:p>
        </p:txBody>
      </p:sp>
      <p:pic>
        <p:nvPicPr>
          <p:cNvPr id="67599" name="Picture 15" descr="3198_240x180_8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4714884"/>
            <a:ext cx="2286000" cy="1997075"/>
          </a:xfrm>
          <a:noFill/>
          <a:ln/>
        </p:spPr>
      </p:pic>
      <p:pic>
        <p:nvPicPr>
          <p:cNvPr id="67600" name="Picture 16" descr="P2Q8DDCAV2OBQRCAWXY00FCAJTBKWMCAQBY6CLCA36Z35GCA48LJANCAX1L0CQCAUF8LMNCAQ0ZO04CACKKXQTCA4SJJ80CA1EKZUDCAOITED3CANCYS8JCARLD8FGCAE6WR5SCAXKDH71CAJFNIBUCAS9O61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14818"/>
            <a:ext cx="2265362" cy="1905000"/>
          </a:xfrm>
          <a:prstGeom prst="rect">
            <a:avLst/>
          </a:prstGeom>
          <a:noFill/>
        </p:spPr>
      </p:pic>
      <p:pic>
        <p:nvPicPr>
          <p:cNvPr id="11" name="Содержимое 10" descr="Изменение размера Изменение размера f_14871182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00628" y="1100369"/>
            <a:ext cx="3786214" cy="2845589"/>
          </a:xfrm>
        </p:spPr>
      </p:pic>
      <p:pic>
        <p:nvPicPr>
          <p:cNvPr id="12" name="Рисунок 11" descr="Изменение размера 1224967748_16m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9" y="3071810"/>
            <a:ext cx="2550459" cy="3500462"/>
          </a:xfrm>
          <a:prstGeom prst="rect">
            <a:avLst/>
          </a:prstGeom>
        </p:spPr>
      </p:pic>
      <p:pic>
        <p:nvPicPr>
          <p:cNvPr id="10" name="Содержимое 9" descr="Изменение размера vnadministration.jpg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2538821" y="1141546"/>
            <a:ext cx="2247493" cy="335902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Как проверяют наличие трещин в колесах вагонов? В стеклянной и фарфоровой посуде?</a:t>
            </a:r>
          </a:p>
        </p:txBody>
      </p:sp>
      <p:pic>
        <p:nvPicPr>
          <p:cNvPr id="76808" name="Picture 8" descr="tea_steaming_md_wht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0" y="4572008"/>
            <a:ext cx="2928958" cy="2071702"/>
          </a:xfrm>
          <a:noFill/>
          <a:ln/>
        </p:spPr>
      </p:pic>
      <p:pic>
        <p:nvPicPr>
          <p:cNvPr id="7" name="Содержимое 6" descr="Изменение размера f_1778261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42844" y="1714488"/>
            <a:ext cx="4191029" cy="3143272"/>
          </a:xfrm>
        </p:spPr>
      </p:pic>
      <p:pic>
        <p:nvPicPr>
          <p:cNvPr id="11" name="Содержимое 10" descr="Изменение размера 1232462153_1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0" y="1571612"/>
            <a:ext cx="3815717" cy="2677939"/>
          </a:xfrm>
        </p:spPr>
      </p:pic>
      <p:pic>
        <p:nvPicPr>
          <p:cNvPr id="12" name="Рисунок 11" descr="Изменение размера 66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143380"/>
            <a:ext cx="2611440" cy="26114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5786478" cy="129697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…Вдруг гром грянул, свет блеснул в тумане,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    Лампада гаснет, дым бежит…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ru-RU" sz="2000" dirty="0">
                <a:solidFill>
                  <a:srgbClr val="FF0000"/>
                </a:solidFill>
              </a:rPr>
              <a:t>А.С.Пушкин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5307" name="Rectangle 11"/>
          <p:cNvSpPr>
            <a:spLocks noGrp="1" noChangeArrowheads="1"/>
          </p:cNvSpPr>
          <p:nvPr>
            <p:ph sz="half" idx="3"/>
          </p:nvPr>
        </p:nvSpPr>
        <p:spPr>
          <a:xfrm>
            <a:off x="323850" y="4500570"/>
            <a:ext cx="3816350" cy="195261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/>
              <a:t>О каком явлении идет речь в отрывке А.С.Пушкина?</a:t>
            </a: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А что сначала: мы слышим гром или видим блеск молнии?</a:t>
            </a:r>
          </a:p>
        </p:txBody>
      </p:sp>
      <p:pic>
        <p:nvPicPr>
          <p:cNvPr id="9" name="Содержимое 8" descr="91f2ecf301f0a85110e02830a68793e0_bi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86380" y="3781618"/>
            <a:ext cx="3500462" cy="2576340"/>
          </a:xfrm>
        </p:spPr>
      </p:pic>
      <p:pic>
        <p:nvPicPr>
          <p:cNvPr id="8" name="Содержимое 7" descr="364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72198" y="857232"/>
            <a:ext cx="2571768" cy="2697343"/>
          </a:xfrm>
        </p:spPr>
      </p:pic>
      <p:pic>
        <p:nvPicPr>
          <p:cNvPr id="10" name="Рисунок 9" descr="l25_197035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428736"/>
            <a:ext cx="4572000" cy="29108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28"/>
            <a:ext cx="8229600" cy="64294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ПРОВЕРЬ СЕБЯ: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8670"/>
            <a:ext cx="9144000" cy="52864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b="1" dirty="0"/>
              <a:t> 1.</a:t>
            </a:r>
            <a:r>
              <a:rPr lang="ru-RU" sz="2000" b="1" dirty="0"/>
              <a:t>Бас у тебя, говорил регент,- хороший, точно пушка стреляет.</a:t>
            </a:r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sz="2000" b="1" dirty="0"/>
              <a:t>                                                                     (Н.Лесков «Соборяне»)</a:t>
            </a:r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sz="2000" b="1" dirty="0"/>
              <a:t>     К каким звуковым волнам относится бас</a:t>
            </a:r>
            <a:r>
              <a:rPr lang="ru-RU" sz="2000" b="1" dirty="0" smtClean="0"/>
              <a:t>?</a:t>
            </a:r>
            <a:endParaRPr lang="ru-RU" sz="2000" b="1" dirty="0"/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sz="2000" b="1" dirty="0"/>
              <a:t>     </a:t>
            </a:r>
            <a:r>
              <a:rPr lang="ru-RU" sz="2000" b="1" dirty="0">
                <a:solidFill>
                  <a:srgbClr val="3B2CCA"/>
                </a:solidFill>
              </a:rPr>
              <a:t>А) высокочастотные    Б) низкочастотные     В) свой </a:t>
            </a:r>
            <a:r>
              <a:rPr lang="ru-RU" sz="2000" b="1" dirty="0" smtClean="0">
                <a:solidFill>
                  <a:srgbClr val="3B2CCA"/>
                </a:solidFill>
              </a:rPr>
              <a:t>вариант</a:t>
            </a:r>
            <a:endParaRPr lang="ru-RU" sz="2000" b="1" dirty="0"/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sz="2000" b="1" dirty="0"/>
              <a:t> </a:t>
            </a:r>
            <a:r>
              <a:rPr lang="ru-RU" b="1" dirty="0"/>
              <a:t>2.</a:t>
            </a:r>
            <a:r>
              <a:rPr lang="ru-RU" sz="2000" b="1" dirty="0"/>
              <a:t> </a:t>
            </a:r>
            <a:r>
              <a:rPr lang="ru-RU" sz="2000" b="1" dirty="0" smtClean="0"/>
              <a:t>Чем определяется громкость  звука?</a:t>
            </a:r>
            <a:endParaRPr lang="ru-RU" sz="2000" b="1" dirty="0"/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sz="2000" b="1" dirty="0"/>
              <a:t>      </a:t>
            </a:r>
            <a:r>
              <a:rPr lang="ru-RU" sz="2000" b="1" dirty="0" smtClean="0">
                <a:solidFill>
                  <a:srgbClr val="3B2CCA"/>
                </a:solidFill>
              </a:rPr>
              <a:t>А)частотой    </a:t>
            </a:r>
            <a:r>
              <a:rPr lang="ru-RU" sz="2000" b="1" dirty="0">
                <a:solidFill>
                  <a:srgbClr val="3B2CCA"/>
                </a:solidFill>
              </a:rPr>
              <a:t>Б) </a:t>
            </a:r>
            <a:r>
              <a:rPr lang="ru-RU" sz="2000" b="1" dirty="0" smtClean="0">
                <a:solidFill>
                  <a:srgbClr val="3B2CCA"/>
                </a:solidFill>
              </a:rPr>
              <a:t>скоростью  </a:t>
            </a:r>
            <a:r>
              <a:rPr lang="ru-RU" sz="2000" b="1" dirty="0">
                <a:solidFill>
                  <a:srgbClr val="3B2CCA"/>
                </a:solidFill>
              </a:rPr>
              <a:t>В) </a:t>
            </a:r>
            <a:r>
              <a:rPr lang="ru-RU" sz="2000" b="1" dirty="0" smtClean="0">
                <a:solidFill>
                  <a:srgbClr val="3B2CCA"/>
                </a:solidFill>
              </a:rPr>
              <a:t> частотой и амплитудой   Г) амплитудой</a:t>
            </a:r>
            <a:endParaRPr lang="ru-RU" sz="2000" b="1" dirty="0"/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b="1" dirty="0"/>
              <a:t> 3.</a:t>
            </a:r>
            <a:r>
              <a:rPr lang="ru-RU" sz="2000" b="1" dirty="0"/>
              <a:t> </a:t>
            </a:r>
            <a:r>
              <a:rPr lang="ru-RU" sz="2000" b="1" dirty="0" smtClean="0"/>
              <a:t>Какие колебания называются ультразвуковыми?</a:t>
            </a:r>
            <a:endParaRPr lang="ru-RU" sz="2000" b="1" dirty="0"/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sz="2000" b="1" dirty="0"/>
              <a:t>      </a:t>
            </a:r>
            <a:r>
              <a:rPr lang="ru-RU" sz="2000" b="1" dirty="0" smtClean="0">
                <a:solidFill>
                  <a:srgbClr val="3B2CCA"/>
                </a:solidFill>
              </a:rPr>
              <a:t>А) с частотой ниже 16 Гц     Б) с частотой выше 20 Гц   В)  частоты которых выше 20000Гц </a:t>
            </a:r>
            <a:endParaRPr lang="ru-RU" sz="2000" b="1" dirty="0"/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b="1" dirty="0"/>
              <a:t> 4.</a:t>
            </a:r>
            <a:r>
              <a:rPr lang="ru-RU" sz="2000" b="1" dirty="0"/>
              <a:t>   На какую характеристику звука реагирует наше ухо?</a:t>
            </a:r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sz="2000" b="1" dirty="0"/>
              <a:t>      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3B2CCA"/>
                </a:solidFill>
              </a:rPr>
              <a:t>А</a:t>
            </a:r>
            <a:r>
              <a:rPr lang="ru-RU" sz="2000" b="1" dirty="0">
                <a:solidFill>
                  <a:srgbClr val="3B2CCA"/>
                </a:solidFill>
              </a:rPr>
              <a:t>) длина волны       Б) частота       В) скорость        Г) на все </a:t>
            </a:r>
            <a:r>
              <a:rPr lang="ru-RU" sz="2000" b="1" dirty="0" smtClean="0">
                <a:solidFill>
                  <a:srgbClr val="3B2CCA"/>
                </a:solidFill>
              </a:rPr>
              <a:t>три</a:t>
            </a:r>
            <a:endParaRPr lang="ru-RU" sz="2000" b="1" dirty="0"/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b="1" dirty="0"/>
              <a:t> 5.</a:t>
            </a:r>
            <a:r>
              <a:rPr lang="ru-RU" sz="2000" b="1" dirty="0"/>
              <a:t> Звук - это…</a:t>
            </a:r>
          </a:p>
          <a:p>
            <a:pPr marL="609600" indent="-609600">
              <a:lnSpc>
                <a:spcPct val="75000"/>
              </a:lnSpc>
              <a:buFontTx/>
              <a:buNone/>
            </a:pPr>
            <a:r>
              <a:rPr lang="ru-RU" sz="2000" b="1" dirty="0"/>
              <a:t>      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3B2CCA"/>
                </a:solidFill>
              </a:rPr>
              <a:t>А</a:t>
            </a:r>
            <a:r>
              <a:rPr lang="ru-RU" sz="2000" b="1" dirty="0">
                <a:solidFill>
                  <a:srgbClr val="3B2CCA"/>
                </a:solidFill>
              </a:rPr>
              <a:t>) продольная волна   Б) поперечная волна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ОТВЕТЫ: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554163"/>
            <a:ext cx="763431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1. Б</a:t>
            </a:r>
          </a:p>
          <a:p>
            <a:pPr>
              <a:buFontTx/>
              <a:buNone/>
            </a:pPr>
            <a:r>
              <a:rPr lang="ru-RU" dirty="0"/>
              <a:t>2. Г</a:t>
            </a:r>
          </a:p>
          <a:p>
            <a:pPr>
              <a:buFontTx/>
              <a:buNone/>
            </a:pPr>
            <a:r>
              <a:rPr lang="ru-RU" dirty="0"/>
              <a:t>3. </a:t>
            </a:r>
            <a:r>
              <a:rPr lang="ru-RU" dirty="0" smtClean="0"/>
              <a:t>В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4. </a:t>
            </a:r>
            <a:r>
              <a:rPr lang="ru-RU" dirty="0" smtClean="0"/>
              <a:t>Б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5. А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3114684"/>
          </a:xfrm>
        </p:spPr>
        <p:txBody>
          <a:bodyPr/>
          <a:lstStyle/>
          <a:p>
            <a:r>
              <a:rPr lang="ru-RU" dirty="0" smtClean="0"/>
              <a:t>Домашнее задание: 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параграф 34, 35, 36, упр. 30</a:t>
            </a:r>
            <a:r>
              <a:rPr lang="en-US" dirty="0" smtClean="0"/>
              <a:t>, </a:t>
            </a:r>
            <a:endParaRPr lang="ru-RU" dirty="0" smtClean="0"/>
          </a:p>
          <a:p>
            <a:r>
              <a:rPr lang="ru-RU" dirty="0" smtClean="0"/>
              <a:t>подготовить сообщение «Экология звука» (поиск информации</a:t>
            </a:r>
            <a:r>
              <a:rPr lang="en-US" dirty="0" smtClean="0"/>
              <a:t> </a:t>
            </a:r>
            <a:r>
              <a:rPr lang="ru-RU" dirty="0" smtClean="0"/>
              <a:t>из Интернета).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bmp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572264" y="142852"/>
            <a:ext cx="2400923" cy="22408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00594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Интернет ресурсы: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9001156" cy="5786454"/>
          </a:xfrm>
        </p:spPr>
        <p:txBody>
          <a:bodyPr/>
          <a:lstStyle/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3"/>
              </a:rPr>
              <a:t>http://elkin52.narod.ru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medik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htm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3"/>
              </a:rPr>
              <a:t> http://elkin52.narod.ru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poxod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htm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4"/>
              </a:rPr>
              <a:t>http://class-fizika.narod.ru/9_26.htm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5"/>
              </a:rPr>
              <a:t>http://www.2000kalendar.ru/i/gallery/insects/pic019-big.JPG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6"/>
              </a:rPr>
              <a:t>http://xakep.lv/uploads/posts/2007-10/thumbs/1193333156_xakep.lv__1.jpg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7"/>
              </a:rPr>
              <a:t>http://www.pchelovod.info/uploads/av-22055.jpg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8"/>
              </a:rPr>
              <a:t>http://s49.radikal.ru/i123/0904/5d/61f6bd6b70b5.jpg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9"/>
              </a:rPr>
              <a:t>http://s44.radikal.ru/i103/0902/4e/0b3ad266c842.jpg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0"/>
              </a:rPr>
              <a:t>http://www.wahik.ru/albums/jpg/animal/410723365.jpg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1"/>
              </a:rPr>
              <a:t>http://img0.liveinternet.ru/images/attach/b/3/9/822/9822281_a314.jpg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2"/>
              </a:rPr>
              <a:t>http://i437.photobucket.com/albums/qq100/Bodybuilder2007/5166454oak.jpg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3"/>
              </a:rPr>
              <a:t>http://img-fotki.yandex.ru/get/51/valkiiria.13/0_1112f_7bf58f3_XL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4"/>
              </a:rPr>
              <a:t>http://www.infozoom.ru/wp-content/uploads/2009/08/l25_19703547.jpg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5"/>
              </a:rPr>
              <a:t>http://www.stihi.ru/pics/2008/12/28/3642.jpg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6"/>
              </a:rPr>
              <a:t>http://www.aif.ru/application/public/news/323/91f2ecf301f0a85110e02830a68793e0_big.jpg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7"/>
              </a:rPr>
              <a:t>http://img1.liveinternet.ru/images/foto/b/3/476/2425476/f_14871182.jpg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Интернет ресурсы: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http://img1.liveinternet.ru/images/foto/b/3/36/3182036/f_17782619.jpg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http://www.factoryprint.ru/souvenir/upload/6609.jpg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http://www.pssp.ru/uploads/posts/2009-01/1232462153_1.jpg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http://img1.liveinternet.ru/images/attach/b/3/26/819/26819723_LETIT_PCHYOLKA.jpg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http://2krota.ru/uploads/posts/2009-06/1245402625_bugs95.jpg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http://s13.radikal.ru/i186/1001/95/84a779f59c52.jpg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http://goldzub.narod.ru/files/noUFO.jpg</a:t>
            </a:r>
            <a:r>
              <a:rPr lang="en-US" dirty="0" smtClean="0"/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9"/>
              </a:rPr>
              <a:t>http://i4.beon.ru/79/94/299479/94/11231594/0_c282_2666b11c_XL1.jpeg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10"/>
              </a:rPr>
              <a:t>http://i056.radikal.ru/0911/b9/558b272d8ce7.jpg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11"/>
              </a:rPr>
              <a:t>http://pixelbrush.ru/uploads/posts/2009-08/1250095173_eg101.jpg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12"/>
              </a:rPr>
              <a:t>http://xakep.lv/uploads/posts/2008-08/1220127268_bez_imeni1kopirovanie.jpg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13"/>
              </a:rPr>
              <a:t>http://izmalkov.users.photofile.ru/photo/izmalkov/2414681/xlarge/44286661.jpg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4"/>
              </a:rPr>
              <a:t>http://www.port2all.dp.ua/uploads/posts/2008-10/thumbs/1224967748_16me2.jpg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5"/>
              </a:rPr>
              <a:t>http://www.exponet.ru/venues/pics/vn_vnadministration/vnadministration.jpg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6"/>
              </a:rPr>
              <a:t>http://www.rumbur.ru/f/3717529_more2_big.jpg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7"/>
              </a:rPr>
              <a:t>http://www.zapadpribor.com/static/images/products/7735.jpg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hlinkClick r:id="rId18"/>
              </a:rPr>
              <a:t>http://nashakopilka.ucoz.ru/_ph/6/2/458915124.jpg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</a:t>
            </a:r>
            <a:r>
              <a:rPr lang="ru-RU" b="1" i="1" dirty="0" smtClean="0">
                <a:solidFill>
                  <a:srgbClr val="FF0000"/>
                </a:solidFill>
              </a:rPr>
              <a:t> звука</a:t>
            </a:r>
            <a:r>
              <a:rPr lang="en-US" b="1" i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Звуковые волны</a:t>
            </a:r>
            <a:endParaRPr lang="ru-RU" dirty="0"/>
          </a:p>
        </p:txBody>
      </p:sp>
      <p:pic>
        <p:nvPicPr>
          <p:cNvPr id="11" name="Содержимое 10" descr="больш симф ор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428736"/>
            <a:ext cx="4431087" cy="2500330"/>
          </a:xfrm>
        </p:spPr>
      </p:pic>
      <p:pic>
        <p:nvPicPr>
          <p:cNvPr id="14" name="Содержимое 13" descr="simfon_orkestr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29124" y="3571876"/>
            <a:ext cx="4343400" cy="2612523"/>
          </a:xfrm>
        </p:spPr>
      </p:pic>
      <p:pic>
        <p:nvPicPr>
          <p:cNvPr id="9" name="zvuk_skripki_-_zvuk_skripk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868" y="4000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72d901241d2"/>
          <p:cNvPicPr>
            <a:picLocks noChangeAspect="1" noChangeArrowheads="1"/>
          </p:cNvPicPr>
          <p:nvPr/>
        </p:nvPicPr>
        <p:blipFill>
          <a:blip r:embed="rId2"/>
          <a:srcRect l="11438" t="10532" r="15604" b="8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428992" y="4000504"/>
            <a:ext cx="5365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Aquarelle" pitchFamily="66" charset="-52"/>
              </a:rPr>
              <a:t>Дальнейших успехов!</a:t>
            </a:r>
            <a:endParaRPr lang="ru-RU" sz="4400" b="1" dirty="0">
              <a:solidFill>
                <a:srgbClr val="FF0000"/>
              </a:solidFill>
              <a:latin typeface="Aquarelle" pitchFamily="66" charset="-52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714348" y="357166"/>
            <a:ext cx="8229600" cy="4017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Благодарю за </a:t>
            </a:r>
            <a:r>
              <a:rPr lang="ru-RU" sz="3600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активную </a:t>
            </a:r>
          </a:p>
          <a:p>
            <a:pPr algn="ctr"/>
            <a:r>
              <a:rPr lang="ru-RU" sz="3600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работу на уроке!</a:t>
            </a:r>
          </a:p>
        </p:txBody>
      </p:sp>
      <p:pic>
        <p:nvPicPr>
          <p:cNvPr id="19461" name="Picture 11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34925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Cartoon-Clipart-Free-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0000" r="36000" b="24001"/>
          <a:stretch>
            <a:fillRect/>
          </a:stretch>
        </p:blipFill>
        <p:spPr bwMode="auto">
          <a:xfrm>
            <a:off x="7308850" y="4724400"/>
            <a:ext cx="152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</a:t>
            </a:r>
            <a:r>
              <a:rPr lang="ru-RU" b="1" i="1" dirty="0" smtClean="0">
                <a:solidFill>
                  <a:srgbClr val="FF0000"/>
                </a:solidFill>
              </a:rPr>
              <a:t> звука</a:t>
            </a:r>
            <a:r>
              <a:rPr lang="en-US" b="1" i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Звуковые волны</a:t>
            </a:r>
            <a:endParaRPr lang="ru-RU" dirty="0"/>
          </a:p>
        </p:txBody>
      </p:sp>
      <p:pic>
        <p:nvPicPr>
          <p:cNvPr id="11" name="Содержимое 10" descr="больш симф ор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428736"/>
            <a:ext cx="4431087" cy="2500330"/>
          </a:xfrm>
        </p:spPr>
      </p:pic>
      <p:pic>
        <p:nvPicPr>
          <p:cNvPr id="14" name="Содержимое 13" descr="simfon_orkestr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29124" y="3571876"/>
            <a:ext cx="4343400" cy="2612523"/>
          </a:xfrm>
        </p:spPr>
      </p:pic>
      <p:pic>
        <p:nvPicPr>
          <p:cNvPr id="18" name="gitara_saksofon_i_skripka_-_gitara_saksofon_i_skripk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214942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500042"/>
          <a:ext cx="8196291" cy="579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097"/>
                <a:gridCol w="768365"/>
                <a:gridCol w="1643074"/>
                <a:gridCol w="320658"/>
                <a:gridCol w="2732097"/>
              </a:tblGrid>
              <a:tr h="500066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Механические колебания и волны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 называется волной?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Какие виды волн существуют? В чем различие между поперечной волной и продольной волной?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Характеристики колебаний и волн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формула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Единица в системе СИ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Длина волны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Период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Скорость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Частота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43900" y="1357298"/>
            <a:ext cx="4343400" cy="472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500042"/>
          <a:ext cx="7875633" cy="596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097"/>
                <a:gridCol w="125423"/>
                <a:gridCol w="2286016"/>
                <a:gridCol w="2732097"/>
              </a:tblGrid>
              <a:tr h="500066">
                <a:tc gridSpan="4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Механические колебания и волны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 называется волной?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Какие виды волн существуют? В чем различие между поперечной волной и продольной волной?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 gridSpan="4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Характеристики колебаний и волн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формула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Единица в системе СИ</a:t>
                      </a:r>
                    </a:p>
                  </a:txBody>
                  <a:tcPr marL="68580" marR="68580" marT="0" marB="0"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Длина волны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 м</a:t>
                      </a:r>
                    </a:p>
                  </a:txBody>
                  <a:tcPr marL="68580" marR="68580" marT="0" marB="0"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Период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 с</a:t>
                      </a:r>
                    </a:p>
                  </a:txBody>
                  <a:tcPr marL="68580" marR="68580" marT="0" marB="0"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Скорость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 м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/c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Частота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гц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43900" y="1357298"/>
            <a:ext cx="4343400" cy="472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500174"/>
          <a:ext cx="7429552" cy="1890222"/>
        </p:xfrm>
        <a:graphic>
          <a:graphicData uri="http://schemas.openxmlformats.org/drawingml/2006/table">
            <a:tbl>
              <a:tblPr/>
              <a:tblGrid>
                <a:gridCol w="2836739"/>
                <a:gridCol w="4592813"/>
              </a:tblGrid>
              <a:tr h="526473">
                <a:tc>
                  <a:txBody>
                    <a:bodyPr/>
                    <a:lstStyle/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Понятие.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Определение.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48">
                <a:tc>
                  <a:txBody>
                    <a:bodyPr/>
                    <a:lstStyle/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Звук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(звуковая волна)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6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09">
                <a:tc>
                  <a:txBody>
                    <a:bodyPr/>
                    <a:lstStyle/>
                    <a:p>
                      <a:pPr indent="3168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Источник звука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686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81945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1428287" y="4143381"/>
            <a:ext cx="6583808" cy="1857387"/>
            <a:chOff x="1260" y="3178"/>
            <a:chExt cx="10448" cy="1841"/>
          </a:xfrm>
        </p:grpSpPr>
        <p:sp>
          <p:nvSpPr>
            <p:cNvPr id="206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281" y="3291"/>
              <a:ext cx="9427" cy="17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4874" y="4313"/>
              <a:ext cx="2592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1260" y="3178"/>
              <a:ext cx="9741" cy="1804"/>
              <a:chOff x="64" y="3446"/>
              <a:chExt cx="3968" cy="932"/>
            </a:xfrm>
          </p:grpSpPr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1488" y="379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2784" y="379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51" name="Group 3"/>
              <p:cNvGrpSpPr>
                <a:grpSpLocks/>
              </p:cNvGrpSpPr>
              <p:nvPr/>
            </p:nvGrpSpPr>
            <p:grpSpPr bwMode="auto">
              <a:xfrm>
                <a:off x="64" y="3446"/>
                <a:ext cx="3968" cy="932"/>
                <a:chOff x="-32" y="3446"/>
                <a:chExt cx="3968" cy="932"/>
              </a:xfrm>
            </p:grpSpPr>
            <p:sp>
              <p:nvSpPr>
                <p:cNvPr id="2057" name="Line 9"/>
                <p:cNvSpPr>
                  <a:spLocks noChangeShapeType="1"/>
                </p:cNvSpPr>
                <p:nvPr/>
              </p:nvSpPr>
              <p:spPr bwMode="auto">
                <a:xfrm>
                  <a:off x="-32" y="3446"/>
                  <a:ext cx="3840" cy="0"/>
                </a:xfrm>
                <a:prstGeom prst="line">
                  <a:avLst/>
                </a:prstGeom>
                <a:noFill/>
                <a:ln w="571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152" y="3504"/>
                  <a:ext cx="6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1323" tIns="35662" rIns="71323" bIns="3566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96" y="3504"/>
                  <a:ext cx="67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1323" tIns="35662" rIns="71323" bIns="3566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32" y="3936"/>
                  <a:ext cx="10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1323" tIns="35662" rIns="71323" bIns="3566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E12517"/>
                      </a:solidFill>
                      <a:effectLst/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инфразвук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24" y="3936"/>
                  <a:ext cx="57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1323" tIns="35662" rIns="71323" bIns="3566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100" b="0" i="0" u="none" strike="noStrike" cap="none" normalizeH="0" baseline="0" dirty="0" smtClean="0">
                      <a:ln>
                        <a:noFill/>
                      </a:ln>
                      <a:solidFill>
                        <a:srgbClr val="3D22B0"/>
                      </a:solidFill>
                      <a:effectLst/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звук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880" y="3936"/>
                  <a:ext cx="10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1323" tIns="35662" rIns="71323" bIns="3566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rgbClr val="D22ABA"/>
                      </a:solidFill>
                      <a:effectLst/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ультразвук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156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32" y="428605"/>
            <a:ext cx="44291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2865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Основные понятия.</a:t>
            </a:r>
            <a:endParaRPr lang="en-US" sz="2000" b="1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tabLst>
                <a:tab pos="628650" algn="l"/>
              </a:tabLs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62865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6286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Звуковые волны </a:t>
            </a:r>
            <a:r>
              <a:rPr lang="ru-RU" sz="5400" b="1" dirty="0" smtClean="0">
                <a:solidFill>
                  <a:srgbClr val="FF0000"/>
                </a:solidFill>
              </a:rPr>
              <a:t>–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это упругие волны, способные   вызвать слуховые ощущения.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Человек живет в мире звуков. Звуки - это, то что слышит человек.</a:t>
            </a:r>
          </a:p>
          <a:p>
            <a:pPr eaLnBrk="1" hangingPunct="1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               </a:t>
            </a:r>
            <a:r>
              <a:rPr lang="ru-RU" sz="2800" b="1" dirty="0" smtClean="0">
                <a:solidFill>
                  <a:srgbClr val="3B2CCA"/>
                </a:solidFill>
              </a:rPr>
              <a:t>Мир звуков так многообразен,</a:t>
            </a:r>
            <a:br>
              <a:rPr lang="ru-RU" sz="2800" b="1" dirty="0" smtClean="0">
                <a:solidFill>
                  <a:srgbClr val="3B2CCA"/>
                </a:solidFill>
              </a:rPr>
            </a:br>
            <a:r>
              <a:rPr lang="ru-RU" sz="2800" b="1" dirty="0" smtClean="0">
                <a:solidFill>
                  <a:srgbClr val="3B2CCA"/>
                </a:solidFill>
              </a:rPr>
              <a:t>           Богат, красив, разнообразен,</a:t>
            </a:r>
            <a:br>
              <a:rPr lang="ru-RU" sz="2800" b="1" dirty="0" smtClean="0">
                <a:solidFill>
                  <a:srgbClr val="3B2CCA"/>
                </a:solidFill>
              </a:rPr>
            </a:br>
            <a:r>
              <a:rPr lang="ru-RU" sz="2800" b="1" dirty="0" smtClean="0">
                <a:solidFill>
                  <a:srgbClr val="3B2CCA"/>
                </a:solidFill>
              </a:rPr>
              <a:t>           Но всех нас мучает вопрос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3B2CCA"/>
                </a:solidFill>
              </a:rPr>
              <a:t>               Откуда звуки возникают,</a:t>
            </a:r>
            <a:br>
              <a:rPr lang="ru-RU" sz="2800" b="1" dirty="0" smtClean="0">
                <a:solidFill>
                  <a:srgbClr val="3B2CCA"/>
                </a:solidFill>
              </a:rPr>
            </a:br>
            <a:r>
              <a:rPr lang="ru-RU" sz="2800" b="1" dirty="0" smtClean="0">
                <a:solidFill>
                  <a:srgbClr val="3B2CCA"/>
                </a:solidFill>
              </a:rPr>
              <a:t>           Что слух наш всюду услаждают?</a:t>
            </a:r>
            <a:br>
              <a:rPr lang="ru-RU" sz="2800" b="1" dirty="0" smtClean="0">
                <a:solidFill>
                  <a:srgbClr val="3B2CCA"/>
                </a:solidFill>
              </a:rPr>
            </a:br>
            <a:r>
              <a:rPr lang="ru-RU" sz="2800" b="1" dirty="0" smtClean="0">
                <a:solidFill>
                  <a:srgbClr val="3B2CCA"/>
                </a:solidFill>
              </a:rPr>
              <a:t>           Пора задуматься всерьез.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2192</TotalTime>
  <Words>1964</Words>
  <Application>Microsoft PowerPoint</Application>
  <PresentationFormat>Экран (4:3)</PresentationFormat>
  <Paragraphs>293</Paragraphs>
  <Slides>40</Slides>
  <Notes>3</Notes>
  <HiddenSlides>2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Источники звука ЗВУКОВЫЕ ВОЛНЫ  (Физика  9 класс)</vt:lpstr>
      <vt:lpstr>Источники звука Звуковые волны</vt:lpstr>
      <vt:lpstr>План урока:</vt:lpstr>
      <vt:lpstr>Источники звука   Звуковые волны</vt:lpstr>
      <vt:lpstr>Источники звука   Звуковые волны</vt:lpstr>
      <vt:lpstr>Слайд 6</vt:lpstr>
      <vt:lpstr>Слайд 7</vt:lpstr>
      <vt:lpstr>Слайд 8</vt:lpstr>
      <vt:lpstr>Звуковые волны – </vt:lpstr>
      <vt:lpstr>Источник звука</vt:lpstr>
      <vt:lpstr>Источник звука</vt:lpstr>
      <vt:lpstr>Источник звука</vt:lpstr>
      <vt:lpstr>     Источник звука </vt:lpstr>
      <vt:lpstr>Причина звука? </vt:lpstr>
      <vt:lpstr>Звук – это </vt:lpstr>
      <vt:lpstr>ХАРАКТЕРИСТИКИ ЗВУКА </vt:lpstr>
      <vt:lpstr>Громкость звука. </vt:lpstr>
      <vt:lpstr>Громкость звука</vt:lpstr>
      <vt:lpstr>Высота тона      </vt:lpstr>
      <vt:lpstr>Тембр - Частотный спектр звуков</vt:lpstr>
      <vt:lpstr>ЧАСТОТНЫЙ ДИАПАЗОН ЗВУКОВ,  ВОСПРИНИМАЕМЫХ ЖИВОТНЫМИ </vt:lpstr>
      <vt:lpstr>Инфразвук. Частота менее 16 Гц</vt:lpstr>
      <vt:lpstr>   Ультразвук  Частота более 20000 Гц</vt:lpstr>
      <vt:lpstr>          КАКОЕ ЖЕ ОНО - НАШЕ УХО ?            Как мы слышим звуки. </vt:lpstr>
      <vt:lpstr>Чем отличается полет бабочки от полета пчелы? </vt:lpstr>
      <vt:lpstr>Слайд 26</vt:lpstr>
      <vt:lpstr>   Знаешь ли ты? Почему насекомые часто издают жужжащие звуки?</vt:lpstr>
      <vt:lpstr>Знаешь ли ты?</vt:lpstr>
      <vt:lpstr>Знаешь ли ты?</vt:lpstr>
      <vt:lpstr>Вопросы</vt:lpstr>
      <vt:lpstr>Ответы</vt:lpstr>
      <vt:lpstr>Какой кирпич – пористый или обычный – обеспечивает лучшую звукоизоляцию? Почему?</vt:lpstr>
      <vt:lpstr>Как проверяют наличие трещин в колесах вагонов? В стеклянной и фарфоровой посуде?</vt:lpstr>
      <vt:lpstr>…Вдруг гром грянул, свет блеснул в тумане,     Лампада гаснет, дым бежит…                                                                А.С.Пушкин </vt:lpstr>
      <vt:lpstr>ПРОВЕРЬ СЕБЯ:</vt:lpstr>
      <vt:lpstr>ОТВЕТЫ:</vt:lpstr>
      <vt:lpstr>Слайд 37</vt:lpstr>
      <vt:lpstr>Интернет ресурсы:</vt:lpstr>
      <vt:lpstr>Интернет ресурсы: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ЗВУКОВЫЕ ВОЛНЫ</dc:title>
  <dc:creator>Мярикянов Валерий</dc:creator>
  <cp:lastModifiedBy>Мярикянов Валерий</cp:lastModifiedBy>
  <cp:revision>187</cp:revision>
  <dcterms:created xsi:type="dcterms:W3CDTF">2008-02-26T08:01:41Z</dcterms:created>
  <dcterms:modified xsi:type="dcterms:W3CDTF">2014-02-06T13:34:22Z</dcterms:modified>
</cp:coreProperties>
</file>