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3"/>
  </p:notesMasterIdLst>
  <p:sldIdLst>
    <p:sldId id="267" r:id="rId2"/>
    <p:sldId id="280" r:id="rId3"/>
    <p:sldId id="260" r:id="rId4"/>
    <p:sldId id="263" r:id="rId5"/>
    <p:sldId id="256" r:id="rId6"/>
    <p:sldId id="257" r:id="rId7"/>
    <p:sldId id="272" r:id="rId8"/>
    <p:sldId id="258" r:id="rId9"/>
    <p:sldId id="273" r:id="rId10"/>
    <p:sldId id="274" r:id="rId11"/>
    <p:sldId id="275" r:id="rId12"/>
    <p:sldId id="276" r:id="rId13"/>
    <p:sldId id="277" r:id="rId14"/>
    <p:sldId id="261" r:id="rId15"/>
    <p:sldId id="262" r:id="rId16"/>
    <p:sldId id="264" r:id="rId17"/>
    <p:sldId id="265" r:id="rId18"/>
    <p:sldId id="266" r:id="rId19"/>
    <p:sldId id="279" r:id="rId20"/>
    <p:sldId id="278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E14E"/>
    <a:srgbClr val="005000"/>
    <a:srgbClr val="A2F0A6"/>
    <a:srgbClr val="66FF66"/>
    <a:srgbClr val="D7CEDC"/>
    <a:srgbClr val="B7F3BA"/>
    <a:srgbClr val="FFFF00"/>
    <a:srgbClr val="FFFF99"/>
    <a:srgbClr val="00A400"/>
    <a:srgbClr val="ABFFA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5" autoAdjust="0"/>
    <p:restoredTop sz="88889" autoAdjust="0"/>
  </p:normalViewPr>
  <p:slideViewPr>
    <p:cSldViewPr>
      <p:cViewPr varScale="1">
        <p:scale>
          <a:sx n="68" d="100"/>
          <a:sy n="68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A16FF4-A6F6-4AB2-B920-64A9518ACB89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5A824-4EEB-430B-9025-BB746E2B420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5A824-4EEB-430B-9025-BB746E2B4203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39999">
              <a:srgbClr val="FFFF00"/>
            </a:gs>
            <a:gs pos="86000">
              <a:srgbClr val="47E14E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DB184-C4FC-4136-844C-D74BFAB501DC}" type="datetimeFigureOut">
              <a:rPr lang="ru-RU" smtClean="0"/>
              <a:pPr/>
              <a:t>06.01.2014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0C3E-9C9D-4D24-9E63-54A8409823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980728"/>
            <a:ext cx="72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  <a:latin typeface="Arial Black" pitchFamily="34" charset="0"/>
              </a:rPr>
              <a:t>«Применение закона сохранения энергии в механических процессах</a:t>
            </a:r>
            <a:r>
              <a:rPr lang="ru-RU" sz="4000" i="1" dirty="0" smtClean="0">
                <a:solidFill>
                  <a:srgbClr val="FF0000"/>
                </a:solidFill>
                <a:latin typeface="Arial Black" pitchFamily="34" charset="0"/>
              </a:rPr>
              <a:t>»</a:t>
            </a:r>
            <a:endParaRPr lang="ru-RU" sz="4000" i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4149080"/>
            <a:ext cx="621195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Ткаченко Наталья Николаевна</a:t>
            </a:r>
          </a:p>
          <a:p>
            <a:r>
              <a:rPr lang="ru-RU" sz="3600" b="1" dirty="0" smtClean="0">
                <a:latin typeface="Monotype Corsiva" pitchFamily="66" charset="0"/>
              </a:rPr>
              <a:t>учитель физики МБОУ СОШ № 9</a:t>
            </a:r>
          </a:p>
          <a:p>
            <a:r>
              <a:rPr lang="ru-RU" sz="3600" b="1" dirty="0" err="1" smtClean="0">
                <a:latin typeface="Monotype Corsiva" pitchFamily="66" charset="0"/>
              </a:rPr>
              <a:t>г</a:t>
            </a:r>
            <a:r>
              <a:rPr lang="ru-RU" sz="3600" b="1" dirty="0" err="1" smtClean="0">
                <a:latin typeface="Monotype Corsiva" pitchFamily="66" charset="0"/>
              </a:rPr>
              <a:t>.Вилючинска</a:t>
            </a:r>
            <a:r>
              <a:rPr lang="ru-RU" sz="3600" b="1" dirty="0" smtClean="0">
                <a:latin typeface="Monotype Corsiva" pitchFamily="66" charset="0"/>
              </a:rPr>
              <a:t> Камчатского края</a:t>
            </a:r>
            <a:endParaRPr lang="ru-RU" sz="3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39999">
              <a:schemeClr val="bg1"/>
            </a:gs>
            <a:gs pos="86000">
              <a:srgbClr val="47E14E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3643314"/>
            <a:ext cx="3929090" cy="2286016"/>
          </a:xfrm>
        </p:spPr>
        <p:txBody>
          <a:bodyPr>
            <a:noAutofit/>
          </a:bodyPr>
          <a:lstStyle/>
          <a:p>
            <a:pPr marL="176213" indent="546100" algn="just"/>
            <a: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Создание вечного двигателя абсолютно невозможно….</a:t>
            </a:r>
            <a:br>
              <a:rPr lang="ru-RU" sz="28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2400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 решения Парижской Академии Наук, 1775г.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2214578"/>
          </a:xfrm>
        </p:spPr>
        <p:txBody>
          <a:bodyPr>
            <a:noAutofit/>
          </a:bodyPr>
          <a:lstStyle/>
          <a:p>
            <a:pPr marL="273050" indent="449263" algn="just">
              <a:buNone/>
            </a:pP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Перпетуум мобиле </a:t>
            </a:r>
            <a:r>
              <a:rPr lang="ru-RU" sz="3600" dirty="0" smtClean="0"/>
              <a:t>- </a:t>
            </a:r>
            <a:r>
              <a:rPr lang="en-US" sz="3600" b="1" dirty="0" smtClean="0"/>
              <a:t>“</a:t>
            </a:r>
            <a:r>
              <a:rPr lang="ru-RU" sz="3600" b="1" dirty="0" smtClean="0"/>
              <a:t>вечный двигатель</a:t>
            </a:r>
            <a:r>
              <a:rPr lang="en-US" sz="3600" b="1" dirty="0" smtClean="0"/>
              <a:t>’’</a:t>
            </a:r>
            <a:r>
              <a:rPr lang="ru-RU" sz="3600" b="1" dirty="0" smtClean="0"/>
              <a:t>. </a:t>
            </a:r>
            <a:r>
              <a:rPr lang="ru-RU" sz="3600" dirty="0" smtClean="0"/>
              <a:t>М</a:t>
            </a:r>
            <a:r>
              <a:rPr lang="ru-RU" sz="3200" dirty="0" smtClean="0"/>
              <a:t>ашина, которая должна непрерывно совершать работу не получая энергию извне. </a:t>
            </a:r>
          </a:p>
        </p:txBody>
      </p:sp>
      <p:pic>
        <p:nvPicPr>
          <p:cNvPr id="2050" name="Picture 2" descr="\\25classmaster\общий доступ\для Натальи\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000372"/>
            <a:ext cx="3143272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\\25classmaster\общий доступ\для Натальи\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21680">
            <a:off x="5641843" y="2570710"/>
            <a:ext cx="2087392" cy="11518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E:\Урок Зак.сохрн\К уроку\1-20-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357562"/>
            <a:ext cx="385765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39999">
              <a:schemeClr val="bg1"/>
            </a:gs>
            <a:gs pos="86000">
              <a:srgbClr val="47E14E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2857496"/>
          </a:xfrm>
        </p:spPr>
        <p:txBody>
          <a:bodyPr>
            <a:normAutofit/>
          </a:bodyPr>
          <a:lstStyle/>
          <a:p>
            <a:pPr indent="722313" algn="just"/>
            <a:r>
              <a:rPr lang="ru-RU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проекты </a:t>
            </a:r>
            <a:r>
              <a:rPr lang="en-US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вечных двигателей</a:t>
            </a:r>
            <a:r>
              <a:rPr lang="en-US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’’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содержат ошибки указывающие на то, что их авторы недостаточно хорошо знают законы физики</a:t>
            </a:r>
          </a:p>
        </p:txBody>
      </p:sp>
      <p:pic>
        <p:nvPicPr>
          <p:cNvPr id="3074" name="Picture 2" descr="\\25classmaster\общий доступ\для Натальи\HZOCA20SYF4CA2XZ35QCA6Q96LFCAW6IMDNCA8LYG5PCAT2HQP0CAM20NQCCAVZ0ZSUCAJHTUWTCAU8EOX1CAHUTOYGCAI5FHN3CA1YG2X8CA60H30RCA4ZHLZ3CAUU9HM7CA9R1QZGCAS7C09DCAK8SAZ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2143116"/>
            <a:ext cx="4786346" cy="41053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75" name="Picture 3" descr="\\25classmaster\общий доступ\для Натальи\е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EFB"/>
              </a:clrFrom>
              <a:clrTo>
                <a:srgbClr val="FC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000373"/>
            <a:ext cx="2000264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363" name="Picture 3" descr="E:\Урок Зак.сохрн\К уроку\page17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7" y="2643182"/>
            <a:ext cx="3857652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39999">
              <a:schemeClr val="bg1"/>
            </a:gs>
            <a:gs pos="86000">
              <a:srgbClr val="47E14E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lgerian" pitchFamily="82" charset="0"/>
              </a:rPr>
              <a:t>Perpetym mobile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857364"/>
            <a:ext cx="6500826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G:\Коллекция gifi-ков\живность-gif\34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4000504"/>
            <a:ext cx="952500" cy="714375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000372"/>
            <a:ext cx="857256" cy="86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428728" y="5715017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Почему двигатель не будет работать?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300"/>
                            </p:stCondLst>
                            <p:childTnLst>
                              <p:par>
                                <p:cTn id="2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3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3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39999">
              <a:schemeClr val="bg1"/>
            </a:gs>
            <a:gs pos="86000">
              <a:srgbClr val="47E14E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071546"/>
            <a:ext cx="6929486" cy="64294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00"/>
                </a:solidFill>
              </a:rPr>
              <a:t>ВЫВОД</a:t>
            </a:r>
            <a:endParaRPr lang="ru-RU" b="1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857356" y="1643050"/>
          <a:ext cx="5357813" cy="1928826"/>
        </p:xfrm>
        <a:graphic>
          <a:graphicData uri="http://schemas.openxmlformats.org/presentationml/2006/ole">
            <p:oleObj spid="_x0000_s63490" name="Clip" r:id="rId4" imgW="5357520" imgH="3992040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6000" y="3643315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ЭНЕРГИЯ НЕ МОЖЕТ ПОЯВИТЬСЯ У ТЕЛА, ЕСЛИ ОНО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НЕ ПОЛУЧИЛО ЕЁ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i="1" dirty="0" smtClean="0">
                <a:solidFill>
                  <a:srgbClr val="C00000"/>
                </a:solidFill>
              </a:rPr>
              <a:t>ОТ ДРУГОГО ТЕЛА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Длина тормозного пути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365125" algn="just">
              <a:buNone/>
            </a:pPr>
            <a:r>
              <a:rPr lang="ru-RU" sz="4000" b="1" dirty="0" smtClean="0"/>
              <a:t>Автомобиль, двигавшийся со скоростью </a:t>
            </a:r>
            <a:r>
              <a:rPr lang="en-US" sz="4000" b="1" dirty="0" smtClean="0"/>
              <a:t>V</a:t>
            </a:r>
            <a:r>
              <a:rPr lang="ru-RU" sz="4000" b="1" baseline="-25000" dirty="0" smtClean="0"/>
              <a:t>о </a:t>
            </a:r>
            <a:r>
              <a:rPr lang="ru-RU" sz="4000" b="1" dirty="0" smtClean="0"/>
              <a:t>, начал экстренное торможение. Найти тормозной путь автомобиля, если коэффициент трения шин о дорогу равен   </a:t>
            </a:r>
            <a:r>
              <a:rPr lang="el-GR" sz="4000" b="1" dirty="0" smtClean="0"/>
              <a:t>μ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58072" cy="64291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Тест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00042"/>
            <a:ext cx="6786610" cy="5668971"/>
          </a:xfrm>
        </p:spPr>
        <p:txBody>
          <a:bodyPr>
            <a:normAutofit/>
          </a:bodyPr>
          <a:lstStyle/>
          <a:p>
            <a:pPr marL="3048000" lvl="1" indent="-3048000">
              <a:buNone/>
              <a:tabLst>
                <a:tab pos="7983538" algn="l"/>
              </a:tabLst>
            </a:pPr>
            <a:r>
              <a:rPr lang="ru-RU" b="1" i="1" dirty="0" smtClean="0">
                <a:solidFill>
                  <a:srgbClr val="FF0000"/>
                </a:solidFill>
              </a:rPr>
              <a:t>1.Запись закона сохранения механической энергии</a:t>
            </a:r>
          </a:p>
          <a:p>
            <a:pPr marL="0" indent="0" algn="just">
              <a:tabLst>
                <a:tab pos="7983538" algn="l"/>
              </a:tabLst>
            </a:pPr>
            <a:r>
              <a:rPr lang="ru-RU" b="1" dirty="0" smtClean="0"/>
              <a:t>Какое из приведенных ниже выражений может соответствовать закону сохранения механической  энергии ?</a:t>
            </a:r>
          </a:p>
          <a:p>
            <a:pPr>
              <a:buNone/>
            </a:pPr>
            <a:r>
              <a:rPr lang="ru-RU" sz="3600" b="1" dirty="0" smtClean="0"/>
              <a:t>А) </a:t>
            </a:r>
            <a:r>
              <a:rPr lang="en-US" sz="3600" b="1" dirty="0" smtClean="0"/>
              <a:t>F</a:t>
            </a:r>
            <a:r>
              <a:rPr lang="ru-RU" sz="3600" b="1" dirty="0" smtClean="0"/>
              <a:t>∆</a:t>
            </a:r>
            <a:r>
              <a:rPr lang="en-US" sz="3600" b="1" dirty="0" smtClean="0"/>
              <a:t>t </a:t>
            </a:r>
            <a:r>
              <a:rPr lang="ru-RU" sz="3600" b="1" dirty="0" smtClean="0"/>
              <a:t>= </a:t>
            </a:r>
            <a:r>
              <a:rPr lang="en-US" sz="3600" b="1" dirty="0" err="1" smtClean="0"/>
              <a:t>mv</a:t>
            </a:r>
            <a:r>
              <a:rPr lang="ru-RU" sz="3600" b="1" baseline="-25000" dirty="0" smtClean="0"/>
              <a:t>2</a:t>
            </a:r>
            <a:r>
              <a:rPr lang="ru-RU" sz="3600" b="1" dirty="0" smtClean="0"/>
              <a:t>-</a:t>
            </a:r>
            <a:r>
              <a:rPr lang="en-US" sz="3600" b="1" dirty="0" err="1" smtClean="0"/>
              <a:t>mv</a:t>
            </a:r>
            <a:r>
              <a:rPr lang="ru-RU" sz="3600" b="1" baseline="-25000" dirty="0" smtClean="0"/>
              <a:t>1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Б) </a:t>
            </a:r>
            <a:r>
              <a:rPr lang="en-US" sz="3600" b="1" dirty="0" smtClean="0"/>
              <a:t>A</a:t>
            </a:r>
            <a:r>
              <a:rPr lang="ru-RU" sz="3600" b="1" dirty="0" smtClean="0"/>
              <a:t>= </a:t>
            </a:r>
            <a:r>
              <a:rPr lang="en-US" sz="3600" b="1" dirty="0" err="1" smtClean="0"/>
              <a:t>mgh</a:t>
            </a:r>
            <a:r>
              <a:rPr lang="ru-RU" sz="3600" b="1" baseline="-25000" dirty="0" smtClean="0"/>
              <a:t>2</a:t>
            </a:r>
            <a:r>
              <a:rPr lang="ru-RU" sz="3600" b="1" dirty="0" smtClean="0"/>
              <a:t> – </a:t>
            </a:r>
            <a:r>
              <a:rPr lang="en-US" sz="3600" b="1" dirty="0" err="1" smtClean="0"/>
              <a:t>mgh</a:t>
            </a:r>
            <a:r>
              <a:rPr lang="ru-RU" sz="3600" b="1" baseline="-25000" dirty="0" smtClean="0"/>
              <a:t>1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В) </a:t>
            </a:r>
            <a:r>
              <a:rPr lang="en-US" sz="3600" b="1" dirty="0" err="1" smtClean="0"/>
              <a:t>mgh</a:t>
            </a:r>
            <a:r>
              <a:rPr lang="ru-RU" sz="3600" b="1" dirty="0" smtClean="0"/>
              <a:t> = </a:t>
            </a:r>
            <a:r>
              <a:rPr lang="en-US" sz="3600" b="1" dirty="0" err="1" smtClean="0"/>
              <a:t>mv</a:t>
            </a:r>
            <a:r>
              <a:rPr lang="ru-RU" sz="3600" b="1" baseline="30000" dirty="0" smtClean="0"/>
              <a:t>2</a:t>
            </a:r>
            <a:r>
              <a:rPr lang="ru-RU" sz="3600" b="1" dirty="0" smtClean="0"/>
              <a:t>/</a:t>
            </a:r>
            <a:r>
              <a:rPr lang="ru-RU" sz="3600" b="1" baseline="30000" dirty="0" smtClean="0"/>
              <a:t> </a:t>
            </a:r>
            <a:r>
              <a:rPr lang="ru-RU" sz="3600" b="1" dirty="0" smtClean="0"/>
              <a:t>2</a:t>
            </a:r>
          </a:p>
          <a:p>
            <a:pPr>
              <a:buNone/>
            </a:pPr>
            <a:r>
              <a:rPr lang="ru-RU" sz="3600" b="1" dirty="0" smtClean="0"/>
              <a:t>Г) </a:t>
            </a:r>
            <a:r>
              <a:rPr lang="en-US" sz="3600" b="1" dirty="0" smtClean="0"/>
              <a:t>A</a:t>
            </a:r>
            <a:r>
              <a:rPr lang="ru-RU" sz="3600" b="1" baseline="-25000" dirty="0" smtClean="0"/>
              <a:t> </a:t>
            </a:r>
            <a:r>
              <a:rPr lang="ru-RU" sz="3600" b="1" dirty="0" smtClean="0"/>
              <a:t>= </a:t>
            </a:r>
            <a:r>
              <a:rPr lang="en-US" sz="3600" b="1" dirty="0" err="1" smtClean="0"/>
              <a:t>mv</a:t>
            </a:r>
            <a:r>
              <a:rPr lang="ru-RU" sz="3600" b="1" baseline="-25000" dirty="0" smtClean="0"/>
              <a:t>2</a:t>
            </a:r>
            <a:r>
              <a:rPr lang="ru-RU" sz="3600" b="1" baseline="30000" dirty="0" smtClean="0"/>
              <a:t>2</a:t>
            </a:r>
            <a:r>
              <a:rPr lang="ru-RU" sz="3600" b="1" dirty="0" smtClean="0"/>
              <a:t>/2 – </a:t>
            </a:r>
            <a:r>
              <a:rPr lang="en-US" sz="3600" b="1" dirty="0" err="1" smtClean="0"/>
              <a:t>mv</a:t>
            </a:r>
            <a:r>
              <a:rPr lang="ru-RU" sz="3600" b="1" baseline="-25000" dirty="0" smtClean="0"/>
              <a:t>1</a:t>
            </a:r>
            <a:r>
              <a:rPr lang="ru-RU" sz="3600" b="1" baseline="30000" dirty="0" smtClean="0"/>
              <a:t>2</a:t>
            </a:r>
            <a:r>
              <a:rPr lang="ru-RU" sz="3600" b="1" dirty="0" smtClean="0"/>
              <a:t>/2</a:t>
            </a:r>
          </a:p>
          <a:p>
            <a:pPr>
              <a:buNone/>
            </a:pP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214414" y="3643314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43174" y="3714752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500430" y="3714752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7500958" y="4643446"/>
            <a:ext cx="785818" cy="1214446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5000"/>
                </a:solidFill>
              </a:rPr>
              <a:t>В</a:t>
            </a:r>
            <a:endParaRPr lang="ru-RU" sz="6600" dirty="0">
              <a:solidFill>
                <a:srgbClr val="005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115196" cy="7857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Тест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7000924" cy="5643602"/>
          </a:xfrm>
        </p:spPr>
        <p:txBody>
          <a:bodyPr>
            <a:normAutofit fontScale="92500" lnSpcReduction="20000"/>
          </a:bodyPr>
          <a:lstStyle/>
          <a:p>
            <a:pPr marL="5105400" indent="-5105400" algn="ctr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2.Запас энергии тележки, движущейся по холмам</a:t>
            </a:r>
          </a:p>
          <a:p>
            <a:pPr>
              <a:buNone/>
            </a:pPr>
            <a:endParaRPr lang="ru-RU" dirty="0" smtClean="0"/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/>
            <a:endParaRPr lang="en-US" dirty="0" smtClean="0"/>
          </a:p>
          <a:p>
            <a:pPr marL="0" indent="0" algn="just"/>
            <a:r>
              <a:rPr lang="ru-RU" b="1" dirty="0" smtClean="0"/>
              <a:t>Какую из вершин тележка сможет преодолеть после спуска с «горки», если потерями энергии можно пренебречь? Начальная скорость тележки равна нулю.</a:t>
            </a:r>
          </a:p>
          <a:p>
            <a:pPr>
              <a:buNone/>
            </a:pPr>
            <a:r>
              <a:rPr lang="ru-RU" b="1" dirty="0" smtClean="0"/>
              <a:t>А) Только </a:t>
            </a:r>
            <a:r>
              <a:rPr lang="en-US" b="1" dirty="0" smtClean="0"/>
              <a:t>I</a:t>
            </a:r>
          </a:p>
          <a:p>
            <a:pPr>
              <a:buNone/>
            </a:pPr>
            <a:r>
              <a:rPr lang="ru-RU" b="1" dirty="0" smtClean="0"/>
              <a:t>Б)  </a:t>
            </a:r>
            <a:r>
              <a:rPr lang="en-US" b="1" dirty="0" smtClean="0"/>
              <a:t>I </a:t>
            </a:r>
            <a:r>
              <a:rPr lang="ru-RU" b="1" dirty="0" smtClean="0"/>
              <a:t>и</a:t>
            </a:r>
            <a:r>
              <a:rPr lang="en-US" b="1" dirty="0" smtClean="0"/>
              <a:t> II</a:t>
            </a:r>
          </a:p>
          <a:p>
            <a:pPr>
              <a:buNone/>
            </a:pPr>
            <a:r>
              <a:rPr lang="ru-RU" b="1" dirty="0" smtClean="0"/>
              <a:t>В)  </a:t>
            </a:r>
            <a:r>
              <a:rPr lang="en-US" b="1" dirty="0" smtClean="0"/>
              <a:t>I </a:t>
            </a:r>
            <a:r>
              <a:rPr lang="ru-RU" b="1" dirty="0" smtClean="0"/>
              <a:t>и</a:t>
            </a:r>
            <a:r>
              <a:rPr lang="en-US" b="1" dirty="0" smtClean="0"/>
              <a:t> III</a:t>
            </a:r>
            <a:endParaRPr lang="ru-RU" b="1" dirty="0"/>
          </a:p>
        </p:txBody>
      </p:sp>
      <p:pic>
        <p:nvPicPr>
          <p:cNvPr id="4" name="Рисунок 3" descr="1.bmp"/>
          <p:cNvPicPr>
            <a:picLocks noChangeAspect="1"/>
          </p:cNvPicPr>
          <p:nvPr/>
        </p:nvPicPr>
        <p:blipFill>
          <a:blip r:embed="rId3" cstate="print"/>
          <a:srcRect b="52389"/>
          <a:stretch>
            <a:fillRect/>
          </a:stretch>
        </p:blipFill>
        <p:spPr>
          <a:xfrm>
            <a:off x="571472" y="1142984"/>
            <a:ext cx="4857784" cy="171451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429520" y="4714884"/>
            <a:ext cx="785818" cy="1214446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5000"/>
                </a:solidFill>
              </a:rPr>
              <a:t>А</a:t>
            </a:r>
            <a:endParaRPr lang="ru-RU" sz="6600" dirty="0">
              <a:solidFill>
                <a:srgbClr val="005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260648"/>
            <a:ext cx="7000875" cy="6311602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3.Изменение полной механической энергии</a:t>
            </a:r>
            <a:r>
              <a:rPr lang="ru-RU" sz="2800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груза совершающего колебания на пружине</a:t>
            </a:r>
          </a:p>
          <a:p>
            <a:pPr marL="0" indent="92075" algn="just"/>
            <a:r>
              <a:rPr lang="ru-RU" b="1" dirty="0" smtClean="0"/>
              <a:t>Максимальное значение кинетической энергии свободно колеблющегося на пружине груза равно 5 Дж, максимальное значение его потенциальной энергии 5 Дж. Как изменяется полная механическая энергия груза? </a:t>
            </a:r>
          </a:p>
          <a:p>
            <a:pPr>
              <a:buNone/>
            </a:pPr>
            <a:r>
              <a:rPr lang="ru-RU" sz="3000" b="1" dirty="0" smtClean="0"/>
              <a:t>А) Не изменяется и равна 5 Дж.</a:t>
            </a:r>
          </a:p>
          <a:p>
            <a:pPr>
              <a:buNone/>
            </a:pPr>
            <a:r>
              <a:rPr lang="ru-RU" sz="3000" b="1" dirty="0" smtClean="0"/>
              <a:t>В) Не изменяется и равна 10 Дж.</a:t>
            </a:r>
          </a:p>
          <a:p>
            <a:pPr>
              <a:buNone/>
            </a:pPr>
            <a:r>
              <a:rPr lang="ru-RU" sz="3000" b="1" dirty="0" smtClean="0"/>
              <a:t>Б) Не изменяется и равна 0.</a:t>
            </a:r>
          </a:p>
          <a:p>
            <a:pPr>
              <a:buNone/>
            </a:pPr>
            <a:r>
              <a:rPr lang="ru-RU" sz="3000" b="1" dirty="0" smtClean="0"/>
              <a:t>Г) Изменяется от 0 до 10 Дж.</a:t>
            </a:r>
            <a:endParaRPr lang="ru-RU" sz="3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29520" y="4643446"/>
            <a:ext cx="785818" cy="1214446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5000"/>
                </a:solidFill>
              </a:rPr>
              <a:t>А</a:t>
            </a:r>
            <a:endParaRPr lang="ru-RU" sz="6600" dirty="0">
              <a:solidFill>
                <a:srgbClr val="005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429520" y="4786322"/>
            <a:ext cx="785818" cy="1214446"/>
          </a:xfrm>
          <a:prstGeom prst="roundRect">
            <a:avLst/>
          </a:prstGeom>
          <a:solidFill>
            <a:srgbClr val="FFFF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7643834" cy="128588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Тест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6572296" cy="378621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4.График зависимости полной механической энергии от времени</a:t>
            </a:r>
          </a:p>
          <a:p>
            <a:pPr marL="0" indent="0" algn="just"/>
            <a:r>
              <a:rPr lang="ru-RU" b="1" dirty="0" smtClean="0"/>
              <a:t>Тело, брошенное под углом к горизонту, движется по параболе. Какой из графиков соответствует графику зависимости полной механической энергии, от времени движения тела?</a:t>
            </a:r>
          </a:p>
          <a:p>
            <a:endParaRPr lang="ru-RU" dirty="0"/>
          </a:p>
        </p:txBody>
      </p:sp>
      <p:pic>
        <p:nvPicPr>
          <p:cNvPr id="4" name="Рисунок 3" descr="2.bmp"/>
          <p:cNvPicPr>
            <a:picLocks noChangeAspect="1"/>
          </p:cNvPicPr>
          <p:nvPr/>
        </p:nvPicPr>
        <p:blipFill>
          <a:blip r:embed="rId3" cstate="print"/>
          <a:srcRect b="11259"/>
          <a:stretch>
            <a:fillRect/>
          </a:stretch>
        </p:blipFill>
        <p:spPr>
          <a:xfrm>
            <a:off x="357158" y="4143380"/>
            <a:ext cx="6429420" cy="24288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00958" y="4786322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2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000108"/>
            <a:ext cx="7143800" cy="114300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dirty="0" smtClean="0"/>
              <a:t>Домашнее задание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29066"/>
            <a:ext cx="8229600" cy="21970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Задача - исследование</a:t>
            </a:r>
            <a:endParaRPr lang="ru-RU" sz="4800" b="1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86248" y="2143116"/>
            <a:ext cx="484632" cy="20002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286644" y="6286520"/>
            <a:ext cx="1000132" cy="35719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Безымянный.bmp"/>
          <p:cNvPicPr>
            <a:picLocks noChangeAspect="1"/>
          </p:cNvPicPr>
          <p:nvPr/>
        </p:nvPicPr>
        <p:blipFill>
          <a:blip r:embed="rId3" cstate="print"/>
          <a:srcRect r="50781" b="11590"/>
          <a:stretch>
            <a:fillRect/>
          </a:stretch>
        </p:blipFill>
        <p:spPr>
          <a:xfrm>
            <a:off x="1418517" y="260648"/>
            <a:ext cx="5582375" cy="65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429396"/>
            <a:ext cx="9144000" cy="15001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143240" y="4429132"/>
            <a:ext cx="725370" cy="7858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14678" y="3929066"/>
            <a:ext cx="500066" cy="500066"/>
          </a:xfrm>
          <a:prstGeom prst="ellipse">
            <a:avLst/>
          </a:prstGeom>
          <a:solidFill>
            <a:srgbClr val="00206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0" y="4214818"/>
            <a:ext cx="3143240" cy="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0.00364 0.2743 L 1.66667E-6 -0.56273 " pathEditMode="relative" ptsTypes="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00643 0.29699 " pathEditMode="relative" rAng="0" ptsTypes="AA">
                                      <p:cBhvr>
                                        <p:cTn id="8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smile_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8388" y="1125538"/>
            <a:ext cx="4249737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857256"/>
          </a:xfrm>
        </p:spPr>
        <p:txBody>
          <a:bodyPr>
            <a:noAutofit/>
          </a:bodyPr>
          <a:lstStyle/>
          <a:p>
            <a:pPr algn="r"/>
            <a:r>
              <a:rPr lang="ru-RU" sz="4000" b="1" i="1" dirty="0" smtClean="0"/>
              <a:t>Герман Гельмгольц, 1847 г.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56792"/>
            <a:ext cx="8143932" cy="5040849"/>
          </a:xfrm>
        </p:spPr>
        <p:txBody>
          <a:bodyPr/>
          <a:lstStyle/>
          <a:p>
            <a:pPr marL="92075" indent="273050"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</a:rPr>
              <a:t>Энергия не исчезает и не создается вновь; но энергия одного вида может переходить в эквивалентное количество энергии другого вида</a:t>
            </a:r>
            <a:r>
              <a:rPr lang="ru-RU" sz="4800" b="1" dirty="0" smtClean="0">
                <a:solidFill>
                  <a:srgbClr val="FF0000"/>
                </a:solidFill>
              </a:rPr>
              <a:t>».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39552" y="260648"/>
          <a:ext cx="1386157" cy="1201336"/>
        </p:xfrm>
        <a:graphic>
          <a:graphicData uri="http://schemas.openxmlformats.org/presentationml/2006/ole">
            <p:oleObj spid="_x0000_s35842" name="Clip" r:id="rId4" imgW="719280" imgH="7383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58204" cy="207170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5000"/>
                </a:solidFill>
              </a:rPr>
              <a:t>Тема урока</a:t>
            </a:r>
            <a:r>
              <a:rPr lang="ru-RU" sz="4900" dirty="0" smtClean="0">
                <a:solidFill>
                  <a:srgbClr val="005000"/>
                </a:solidFill>
              </a:rPr>
              <a:t>: </a:t>
            </a:r>
            <a:r>
              <a:rPr lang="ru-RU" sz="5300" b="1" dirty="0" smtClean="0">
                <a:solidFill>
                  <a:srgbClr val="FF0000"/>
                </a:solidFill>
              </a:rPr>
              <a:t>«Применение закона сохранения энергии в механических процессах».</a:t>
            </a:r>
            <a:endParaRPr lang="ru-RU" sz="53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14752"/>
            <a:ext cx="8229600" cy="2339973"/>
          </a:xfrm>
        </p:spPr>
        <p:txBody>
          <a:bodyPr/>
          <a:lstStyle/>
          <a:p>
            <a:pPr algn="just"/>
            <a:r>
              <a:rPr lang="ru-RU" b="1" i="1" dirty="0" smtClean="0">
                <a:solidFill>
                  <a:srgbClr val="005000"/>
                </a:solidFill>
              </a:rPr>
              <a:t>Цель урока: </a:t>
            </a:r>
            <a:r>
              <a:rPr lang="ru-RU" sz="3600" b="1" i="1" dirty="0" smtClean="0">
                <a:solidFill>
                  <a:srgbClr val="FF0000"/>
                </a:solidFill>
              </a:rPr>
              <a:t>научиться применять закон сохранения энергии при решении задач.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7000892" y="3000372"/>
            <a:ext cx="1857388" cy="571504"/>
          </a:xfrm>
          <a:prstGeom prst="round2Diag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4000496" y="2428868"/>
            <a:ext cx="2928958" cy="500066"/>
          </a:xfrm>
          <a:prstGeom prst="round2Diag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786314" y="3857628"/>
            <a:ext cx="2428892" cy="571504"/>
          </a:xfrm>
          <a:prstGeom prst="round2Diag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6072198" y="5572140"/>
            <a:ext cx="2428892" cy="785818"/>
          </a:xfrm>
          <a:prstGeom prst="round2Diag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85728"/>
          <a:ext cx="8715436" cy="61436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1900"/>
                <a:gridCol w="5143536"/>
              </a:tblGrid>
              <a:tr h="20530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789488" indent="-4789488"/>
                      <a:endParaRPr lang="ru-RU" dirty="0"/>
                    </a:p>
                  </a:txBody>
                  <a:tcPr/>
                </a:tc>
              </a:tr>
              <a:tr h="2233257">
                <a:tc>
                  <a:txBody>
                    <a:bodyPr/>
                    <a:lstStyle/>
                    <a:p>
                      <a:pPr>
                        <a:tabLst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57388">
                <a:tc>
                  <a:txBody>
                    <a:bodyPr/>
                    <a:lstStyle/>
                    <a:p>
                      <a:pPr marL="269875" indent="0"/>
                      <a:endParaRPr lang="ru-RU" sz="2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214290"/>
            <a:ext cx="36433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Определение закона сохранения механической энергии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14744" y="357166"/>
            <a:ext cx="52149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Bradley Hand ITC" pitchFamily="66" charset="0"/>
              </a:rPr>
              <a:t>В замкнутой системе, в которой действуют консервативные </a:t>
            </a:r>
            <a:r>
              <a:rPr lang="ru-RU" sz="2800" dirty="0" smtClean="0">
                <a:solidFill>
                  <a:srgbClr val="FF0000"/>
                </a:solidFill>
                <a:latin typeface="Bradley Hand ITC" pitchFamily="66" charset="0"/>
              </a:rPr>
              <a:t>силы, </a:t>
            </a:r>
            <a:r>
              <a:rPr lang="ru-RU" sz="2800" dirty="0">
                <a:solidFill>
                  <a:srgbClr val="FF0000"/>
                </a:solidFill>
                <a:latin typeface="Bradley Hand ITC" pitchFamily="66" charset="0"/>
              </a:rPr>
              <a:t>полная механическая энергия </a:t>
            </a:r>
            <a:r>
              <a:rPr lang="ru-RU" sz="2800" dirty="0" smtClean="0">
                <a:solidFill>
                  <a:srgbClr val="FF0000"/>
                </a:solidFill>
                <a:latin typeface="Bradley Hand ITC" pitchFamily="66" charset="0"/>
              </a:rPr>
              <a:t>сохраняется</a:t>
            </a:r>
            <a:r>
              <a:rPr lang="ru-RU" sz="2000" dirty="0" smtClean="0">
                <a:solidFill>
                  <a:srgbClr val="FF0000"/>
                </a:solidFill>
                <a:latin typeface="Bradley Hand ITC" pitchFamily="66" charset="0"/>
              </a:rPr>
              <a:t>.</a:t>
            </a:r>
            <a:endParaRPr lang="ru-RU" sz="2000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2928934"/>
            <a:ext cx="32861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Математическая запись закона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 bwMode="ltGray">
          <a:xfrm>
            <a:off x="3929058" y="2357430"/>
            <a:ext cx="492922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  <a:latin typeface="Bradley Hand ITC" pitchFamily="66" charset="0"/>
              </a:rPr>
              <a:t>Е</a:t>
            </a:r>
            <a:r>
              <a:rPr lang="ru-RU" sz="3200" baseline="-25000" dirty="0" err="1" smtClean="0">
                <a:solidFill>
                  <a:srgbClr val="FF0000"/>
                </a:solidFill>
                <a:latin typeface="Bradley Hand ITC" pitchFamily="66" charset="0"/>
              </a:rPr>
              <a:t>п</a:t>
            </a:r>
            <a:r>
              <a:rPr lang="ru-RU" sz="3200" dirty="0" smtClean="0">
                <a:solidFill>
                  <a:srgbClr val="FF0000"/>
                </a:solidFill>
                <a:latin typeface="Bradley Hand ITC" pitchFamily="66" charset="0"/>
              </a:rPr>
              <a:t> + </a:t>
            </a:r>
            <a:r>
              <a:rPr lang="ru-RU" sz="3200" dirty="0" err="1" smtClean="0">
                <a:solidFill>
                  <a:srgbClr val="FF0000"/>
                </a:solidFill>
                <a:latin typeface="Bradley Hand ITC" pitchFamily="66" charset="0"/>
              </a:rPr>
              <a:t>Е</a:t>
            </a:r>
            <a:r>
              <a:rPr lang="ru-RU" sz="3200" baseline="-25000" dirty="0" err="1" smtClean="0">
                <a:solidFill>
                  <a:srgbClr val="FF0000"/>
                </a:solidFill>
                <a:latin typeface="Bradley Hand ITC" pitchFamily="66" charset="0"/>
              </a:rPr>
              <a:t>к</a:t>
            </a:r>
            <a:r>
              <a:rPr lang="ru-RU" sz="3200" dirty="0" smtClean="0">
                <a:solidFill>
                  <a:srgbClr val="FF0000"/>
                </a:solidFill>
                <a:latin typeface="Bradley Hand ITC" pitchFamily="66" charset="0"/>
              </a:rPr>
              <a:t> =</a:t>
            </a:r>
            <a:r>
              <a:rPr lang="en-US" sz="3200" dirty="0" smtClean="0">
                <a:solidFill>
                  <a:srgbClr val="FF0000"/>
                </a:solidFill>
                <a:latin typeface="Bradley Hand ITC" pitchFamily="66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+mj-lt"/>
              </a:rPr>
              <a:t>const</a:t>
            </a:r>
            <a:r>
              <a:rPr lang="en-US" sz="3200" dirty="0">
                <a:solidFill>
                  <a:srgbClr val="FF0000"/>
                </a:solidFill>
                <a:latin typeface="Bradley Hand ITC" pitchFamily="66" charset="0"/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   </a:t>
            </a:r>
            <a:r>
              <a:rPr lang="ru-RU" sz="2000" dirty="0" smtClean="0"/>
              <a:t>или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	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                       </a:t>
            </a:r>
            <a:r>
              <a:rPr lang="ru-RU" sz="3200" dirty="0" smtClean="0">
                <a:solidFill>
                  <a:srgbClr val="FF0000"/>
                </a:solidFill>
              </a:rPr>
              <a:t>Е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= const</a:t>
            </a:r>
            <a:r>
              <a:rPr lang="ru-RU" sz="2000" dirty="0" smtClean="0">
                <a:solidFill>
                  <a:srgbClr val="FF0000"/>
                </a:solidFill>
              </a:rPr>
              <a:t/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400" dirty="0" smtClean="0"/>
              <a:t>при решении задач </a:t>
            </a:r>
            <a:r>
              <a:rPr lang="ru-RU" sz="2400" dirty="0" smtClean="0">
                <a:solidFill>
                  <a:srgbClr val="FF0000"/>
                </a:solidFill>
              </a:rPr>
              <a:t>: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	Е</a:t>
            </a:r>
            <a:r>
              <a:rPr lang="en-US" sz="3200" baseline="-2500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Bradley Hand ITC" pitchFamily="66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Bradley Hand ITC" pitchFamily="66" charset="0"/>
              </a:rPr>
              <a:t>– </a:t>
            </a:r>
            <a:r>
              <a:rPr lang="ru-RU" sz="3200" dirty="0" smtClean="0">
                <a:solidFill>
                  <a:srgbClr val="FF0000"/>
                </a:solidFill>
                <a:latin typeface="Bradley Hand ITC" pitchFamily="66" charset="0"/>
              </a:rPr>
              <a:t>Е</a:t>
            </a:r>
            <a:r>
              <a:rPr lang="en-US" sz="3200" baseline="-25000" dirty="0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ru-RU" sz="3200" baseline="-250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= 0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400" dirty="0" smtClean="0">
                <a:latin typeface="Bradley Hand ITC" pitchFamily="66" charset="0"/>
              </a:rPr>
              <a:t>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14282" y="4572008"/>
            <a:ext cx="35004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Если в системе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действует неконсервативная сила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трения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14744" y="4697094"/>
            <a:ext cx="507209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Bradley Hand ITC" pitchFamily="66" charset="0"/>
              </a:rPr>
              <a:t>Механическая </a:t>
            </a:r>
            <a:r>
              <a:rPr lang="ru-RU" sz="2800" dirty="0">
                <a:solidFill>
                  <a:srgbClr val="FF0000"/>
                </a:solidFill>
                <a:latin typeface="Bradley Hand ITC" pitchFamily="66" charset="0"/>
              </a:rPr>
              <a:t>энергия убывает, </a:t>
            </a:r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Bradley Hand ITC" pitchFamily="66" charset="0"/>
              </a:rPr>
              <a:t>ее </a:t>
            </a:r>
            <a:r>
              <a:rPr lang="ru-RU" sz="2800" dirty="0">
                <a:solidFill>
                  <a:srgbClr val="FF0000"/>
                </a:solidFill>
                <a:latin typeface="Bradley Hand ITC" pitchFamily="66" charset="0"/>
              </a:rPr>
              <a:t>изменение равно работе сил </a:t>
            </a:r>
            <a:r>
              <a:rPr lang="ru-RU" sz="2800" dirty="0" smtClean="0">
                <a:solidFill>
                  <a:srgbClr val="FF0000"/>
                </a:solidFill>
                <a:latin typeface="Bradley Hand ITC" pitchFamily="66" charset="0"/>
              </a:rPr>
              <a:t>трения   	 </a:t>
            </a:r>
            <a:r>
              <a:rPr lang="ru-RU" sz="3200" dirty="0">
                <a:solidFill>
                  <a:srgbClr val="FF0000"/>
                </a:solidFill>
                <a:latin typeface="Bradley Hand ITC" pitchFamily="66" charset="0"/>
              </a:rPr>
              <a:t>Е</a:t>
            </a:r>
            <a:r>
              <a:rPr lang="en-US" sz="3200" baseline="-25000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+mj-lt"/>
              </a:rPr>
              <a:t>– </a:t>
            </a: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Е</a:t>
            </a:r>
            <a:r>
              <a:rPr lang="en-US" sz="3200" baseline="-25000" dirty="0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3200" dirty="0">
                <a:solidFill>
                  <a:srgbClr val="FF0000"/>
                </a:solidFill>
                <a:latin typeface="+mj-lt"/>
              </a:rPr>
              <a:t>= </a:t>
            </a:r>
            <a:r>
              <a:rPr lang="ru-RU" sz="3200" dirty="0" smtClean="0">
                <a:solidFill>
                  <a:srgbClr val="FF0000"/>
                </a:solidFill>
                <a:latin typeface="+mj-lt"/>
              </a:rPr>
              <a:t>А</a:t>
            </a:r>
            <a:r>
              <a:rPr lang="en-US" sz="3200" baseline="-25000" dirty="0" smtClean="0">
                <a:solidFill>
                  <a:srgbClr val="FF0000"/>
                </a:solidFill>
                <a:latin typeface="+mj-lt"/>
              </a:rPr>
              <a:t>mp</a:t>
            </a:r>
            <a:endParaRPr lang="ru-RU" sz="3200" baseline="-25000" dirty="0">
              <a:solidFill>
                <a:srgbClr val="FF0000"/>
              </a:solidFill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0" y="764704"/>
            <a:ext cx="8929717" cy="5548346"/>
            <a:chOff x="214282" y="1000108"/>
            <a:chExt cx="8929717" cy="5548346"/>
          </a:xfrm>
        </p:grpSpPr>
        <p:sp>
          <p:nvSpPr>
            <p:cNvPr id="5" name="TextBox 4"/>
            <p:cNvSpPr txBox="1"/>
            <p:nvPr/>
          </p:nvSpPr>
          <p:spPr>
            <a:xfrm>
              <a:off x="571440" y="1000108"/>
              <a:ext cx="8358246" cy="2625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sz="4000" b="1" dirty="0" smtClean="0"/>
                <a:t>В каком направлении нужно бросить мяч с высоты </a:t>
              </a:r>
              <a:r>
                <a:rPr lang="en-US" sz="4000" b="1" dirty="0" smtClean="0"/>
                <a:t>h</a:t>
              </a:r>
              <a:r>
                <a:rPr lang="ru-RU" sz="4000" b="1" dirty="0" smtClean="0"/>
                <a:t>, с начальной скоростью</a:t>
              </a:r>
              <a:r>
                <a:rPr lang="en-US" sz="4000" b="1" dirty="0" smtClean="0"/>
                <a:t> V</a:t>
              </a:r>
              <a:r>
                <a:rPr lang="ru-RU" sz="4000" b="1" baseline="-25000" dirty="0" smtClean="0"/>
                <a:t>0</a:t>
              </a:r>
              <a:r>
                <a:rPr lang="ru-RU" sz="4000" b="1" dirty="0" smtClean="0"/>
                <a:t>, чтобы </a:t>
              </a:r>
              <a:r>
                <a:rPr lang="ru-RU" sz="4000" b="1" dirty="0" smtClean="0"/>
                <a:t>он упал на Землю с максимальной </a:t>
              </a:r>
              <a:r>
                <a:rPr lang="ru-RU" sz="4000" b="1" dirty="0" smtClean="0"/>
                <a:t>скоростью?</a:t>
              </a:r>
              <a:endParaRPr lang="ru-RU" sz="4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4282" y="3500438"/>
              <a:ext cx="285752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0363" indent="-360363"/>
              <a:r>
                <a:rPr lang="ru-RU" sz="3200" dirty="0" smtClean="0">
                  <a:latin typeface="+mj-lt"/>
                  <a:cs typeface="Times New Roman" pitchFamily="18" charset="0"/>
                </a:rPr>
                <a:t>а) </a:t>
              </a:r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rPr>
                <a:t>вертикально</a:t>
              </a:r>
              <a:b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rPr>
              </a:br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rPr>
                <a:t>вверх</a:t>
              </a:r>
              <a:endParaRPr lang="ru-RU" sz="3200" dirty="0">
                <a:ln>
                  <a:solidFill>
                    <a:schemeClr val="tx1"/>
                  </a:solidFill>
                </a:ln>
                <a:solidFill>
                  <a:srgbClr val="005000"/>
                </a:solidFill>
                <a:latin typeface="+mj-lt"/>
                <a:cs typeface="Times New Roman" pitchFamily="18" charset="0"/>
              </a:endParaRP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rot="16200000" flipV="1">
              <a:off x="339110" y="5375842"/>
              <a:ext cx="1179074" cy="3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 flipV="1">
              <a:off x="928630" y="5857892"/>
              <a:ext cx="1143008" cy="3006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564" y="4786322"/>
              <a:ext cx="500066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3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3108" y="5643578"/>
              <a:ext cx="596984" cy="650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8" name="TextBox 57"/>
            <p:cNvSpPr txBox="1"/>
            <p:nvPr/>
          </p:nvSpPr>
          <p:spPr>
            <a:xfrm>
              <a:off x="2928926" y="3500438"/>
              <a:ext cx="34290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0363" indent="-360363"/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latin typeface="+mj-lt"/>
                  <a:cs typeface="Times New Roman" pitchFamily="18" charset="0"/>
                </a:rPr>
                <a:t>б) </a:t>
              </a:r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rPr>
                <a:t>вертикально</a:t>
              </a:r>
              <a:b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rPr>
              </a:br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rPr>
                <a:t>вниз</a:t>
              </a:r>
              <a:endParaRPr lang="ru-RU" sz="3200" dirty="0">
                <a:ln>
                  <a:solidFill>
                    <a:schemeClr val="tx1"/>
                  </a:solidFill>
                </a:ln>
                <a:solidFill>
                  <a:srgbClr val="005000"/>
                </a:solidFill>
                <a:latin typeface="+mj-lt"/>
                <a:cs typeface="Times New Roman" pitchFamily="18" charset="0"/>
              </a:endParaRPr>
            </a:p>
          </p:txBody>
        </p:sp>
        <p:cxnSp>
          <p:nvCxnSpPr>
            <p:cNvPr id="60" name="Прямая со стрелкой 59"/>
            <p:cNvCxnSpPr/>
            <p:nvPr/>
          </p:nvCxnSpPr>
          <p:spPr>
            <a:xfrm rot="5400000" flipH="1" flipV="1">
              <a:off x="2928100" y="5357826"/>
              <a:ext cx="1143802" cy="79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 стрелкой 60"/>
            <p:cNvCxnSpPr/>
            <p:nvPr/>
          </p:nvCxnSpPr>
          <p:spPr>
            <a:xfrm flipV="1">
              <a:off x="3500398" y="5857892"/>
              <a:ext cx="1000132" cy="3192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Группа 77"/>
            <p:cNvGrpSpPr/>
            <p:nvPr/>
          </p:nvGrpSpPr>
          <p:grpSpPr>
            <a:xfrm>
              <a:off x="3857588" y="5143510"/>
              <a:ext cx="142876" cy="428633"/>
              <a:chOff x="3790964" y="4560288"/>
              <a:chExt cx="142876" cy="428633"/>
            </a:xfrm>
          </p:grpSpPr>
          <p:cxnSp>
            <p:nvCxnSpPr>
              <p:cNvPr id="72" name="Прямая со стрелкой 71"/>
              <p:cNvCxnSpPr/>
              <p:nvPr/>
            </p:nvCxnSpPr>
            <p:spPr>
              <a:xfrm rot="5400000">
                <a:off x="3719526" y="4846043"/>
                <a:ext cx="285754" cy="1"/>
              </a:xfrm>
              <a:prstGeom prst="straightConnector1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rgbClr val="00B0F0"/>
                </a:solidFill>
                <a:tailEnd type="arrow"/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73" name="Двенадцатиугольник 72"/>
              <p:cNvSpPr/>
              <p:nvPr/>
            </p:nvSpPr>
            <p:spPr>
              <a:xfrm flipV="1">
                <a:off x="3790964" y="4560288"/>
                <a:ext cx="142876" cy="142877"/>
              </a:xfrm>
              <a:prstGeom prst="dodecagon">
                <a:avLst/>
              </a:prstGeom>
              <a:solidFill>
                <a:schemeClr val="bg2">
                  <a:lumMod val="75000"/>
                </a:schemeClr>
              </a:solidFill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pic>
          <p:nvPicPr>
            <p:cNvPr id="75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71802" y="4572008"/>
              <a:ext cx="39138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" name="Picture 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00530" y="5857892"/>
              <a:ext cx="633412" cy="690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3" name="Группа 122"/>
            <p:cNvGrpSpPr/>
            <p:nvPr/>
          </p:nvGrpSpPr>
          <p:grpSpPr>
            <a:xfrm>
              <a:off x="5714976" y="3500438"/>
              <a:ext cx="3429023" cy="2698639"/>
              <a:chOff x="5632325" y="2245903"/>
              <a:chExt cx="3351249" cy="3354763"/>
            </a:xfrm>
          </p:grpSpPr>
          <p:grpSp>
            <p:nvGrpSpPr>
              <p:cNvPr id="122" name="Группа 121"/>
              <p:cNvGrpSpPr/>
              <p:nvPr/>
            </p:nvGrpSpPr>
            <p:grpSpPr>
              <a:xfrm>
                <a:off x="5702143" y="3400392"/>
                <a:ext cx="2127839" cy="2200274"/>
                <a:chOff x="5702143" y="3400392"/>
                <a:chExt cx="2127839" cy="2200274"/>
              </a:xfrm>
            </p:grpSpPr>
            <p:cxnSp>
              <p:nvCxnSpPr>
                <p:cNvPr id="102" name="Прямая со стрелкой 101"/>
                <p:cNvCxnSpPr/>
                <p:nvPr/>
              </p:nvCxnSpPr>
              <p:spPr>
                <a:xfrm rot="5400000" flipH="1" flipV="1">
                  <a:off x="5409714" y="4466181"/>
                  <a:ext cx="1421897" cy="774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Прямая со стрелкой 102"/>
                <p:cNvCxnSpPr/>
                <p:nvPr/>
              </p:nvCxnSpPr>
              <p:spPr>
                <a:xfrm>
                  <a:off x="6121049" y="5087721"/>
                  <a:ext cx="1142403" cy="2042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06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5702143" y="3400392"/>
                  <a:ext cx="391382" cy="7104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08" name="Picture 6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7196570" y="4910104"/>
                  <a:ext cx="633412" cy="6905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sp>
            <p:nvSpPr>
              <p:cNvPr id="101" name="TextBox 100"/>
              <p:cNvSpPr txBox="1"/>
              <p:nvPr/>
            </p:nvSpPr>
            <p:spPr>
              <a:xfrm>
                <a:off x="5632325" y="2245903"/>
                <a:ext cx="3351249" cy="726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>
                    <a:ln>
                      <a:solidFill>
                        <a:schemeClr val="tx1"/>
                      </a:solidFill>
                    </a:ln>
                    <a:latin typeface="+mj-lt"/>
                    <a:cs typeface="Times New Roman" pitchFamily="18" charset="0"/>
                  </a:rPr>
                  <a:t>в) </a:t>
                </a:r>
                <a:r>
                  <a:rPr lang="ru-RU" sz="3200" dirty="0" smtClean="0">
                    <a:ln>
                      <a:solidFill>
                        <a:schemeClr val="tx1"/>
                      </a:solidFill>
                    </a:ln>
                    <a:solidFill>
                      <a:srgbClr val="005000"/>
                    </a:solidFill>
                    <a:latin typeface="+mj-lt"/>
                    <a:cs typeface="Times New Roman" pitchFamily="18" charset="0"/>
                  </a:rPr>
                  <a:t>горизонтально </a:t>
                </a:r>
                <a:endParaRPr lang="ru-RU" sz="3200" dirty="0">
                  <a:ln>
                    <a:solidFill>
                      <a:schemeClr val="tx1"/>
                    </a:solidFill>
                  </a:ln>
                  <a:solidFill>
                    <a:srgbClr val="005000"/>
                  </a:solidFill>
                  <a:latin typeface="+mj-lt"/>
                  <a:cs typeface="Times New Roman" pitchFamily="18" charset="0"/>
                </a:endParaRPr>
              </a:p>
            </p:txBody>
          </p:sp>
        </p:grpSp>
        <p:sp>
          <p:nvSpPr>
            <p:cNvPr id="56" name="Дуга 55"/>
            <p:cNvSpPr/>
            <p:nvPr/>
          </p:nvSpPr>
          <p:spPr>
            <a:xfrm>
              <a:off x="5500662" y="5214950"/>
              <a:ext cx="1468279" cy="1143008"/>
            </a:xfrm>
            <a:prstGeom prst="arc">
              <a:avLst>
                <a:gd name="adj1" fmla="val 16200004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59" name="Прямая со стрелкой 58"/>
            <p:cNvCxnSpPr/>
            <p:nvPr/>
          </p:nvCxnSpPr>
          <p:spPr>
            <a:xfrm>
              <a:off x="6215042" y="5214950"/>
              <a:ext cx="571504" cy="1588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Блок-схема: узел 56"/>
            <p:cNvSpPr/>
            <p:nvPr/>
          </p:nvSpPr>
          <p:spPr>
            <a:xfrm flipV="1">
              <a:off x="1257890" y="5248580"/>
              <a:ext cx="144016" cy="144016"/>
            </a:xfrm>
            <a:prstGeom prst="flowChartConnector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2" name="Прямая со стрелкой 61"/>
            <p:cNvCxnSpPr/>
            <p:nvPr/>
          </p:nvCxnSpPr>
          <p:spPr>
            <a:xfrm flipV="1">
              <a:off x="1401906" y="4960549"/>
              <a:ext cx="0" cy="360039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Группа 69"/>
            <p:cNvGrpSpPr/>
            <p:nvPr/>
          </p:nvGrpSpPr>
          <p:grpSpPr>
            <a:xfrm>
              <a:off x="1401906" y="5032556"/>
              <a:ext cx="428628" cy="400110"/>
              <a:chOff x="1616220" y="5032556"/>
              <a:chExt cx="428628" cy="400110"/>
            </a:xfrm>
          </p:grpSpPr>
          <p:cxnSp>
            <p:nvCxnSpPr>
              <p:cNvPr id="89" name="Прямая со стрелкой 88"/>
              <p:cNvCxnSpPr/>
              <p:nvPr/>
            </p:nvCxnSpPr>
            <p:spPr>
              <a:xfrm>
                <a:off x="1714448" y="5072074"/>
                <a:ext cx="285720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1616220" y="5032556"/>
                <a:ext cx="4286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i="1" dirty="0" smtClean="0">
                    <a:latin typeface="+mj-lt"/>
                    <a:sym typeface="SymbolPS"/>
                  </a:rPr>
                  <a:t>V</a:t>
                </a:r>
                <a:r>
                  <a:rPr lang="en-US" sz="1200" b="1" i="1" dirty="0" smtClean="0">
                    <a:latin typeface="+mj-lt"/>
                    <a:sym typeface="SymbolPS"/>
                  </a:rPr>
                  <a:t>0</a:t>
                </a:r>
                <a:endParaRPr lang="ru-RU" sz="2400" b="1" i="1" baseline="-25000" dirty="0">
                  <a:latin typeface="+mj-lt"/>
                </a:endParaRPr>
              </a:p>
            </p:txBody>
          </p:sp>
        </p:grpSp>
        <p:grpSp>
          <p:nvGrpSpPr>
            <p:cNvPr id="71" name="Группа 70"/>
            <p:cNvGrpSpPr/>
            <p:nvPr/>
          </p:nvGrpSpPr>
          <p:grpSpPr>
            <a:xfrm>
              <a:off x="4000496" y="4714884"/>
              <a:ext cx="571504" cy="400110"/>
              <a:chOff x="1714480" y="4857760"/>
              <a:chExt cx="571504" cy="400110"/>
            </a:xfrm>
          </p:grpSpPr>
          <p:cxnSp>
            <p:nvCxnSpPr>
              <p:cNvPr id="74" name="Прямая со стрелкой 73"/>
              <p:cNvCxnSpPr/>
              <p:nvPr/>
            </p:nvCxnSpPr>
            <p:spPr>
              <a:xfrm>
                <a:off x="1857324" y="4857760"/>
                <a:ext cx="276124" cy="152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75"/>
              <p:cNvSpPr txBox="1"/>
              <p:nvPr/>
            </p:nvSpPr>
            <p:spPr>
              <a:xfrm>
                <a:off x="1714480" y="4857760"/>
                <a:ext cx="5715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ym typeface="SymbolPS"/>
                  </a:rPr>
                  <a:t>V</a:t>
                </a:r>
                <a:r>
                  <a:rPr lang="en-US" sz="2400" b="1" i="1" baseline="-25000" dirty="0" smtClean="0">
                    <a:sym typeface="SymbolPS"/>
                  </a:rPr>
                  <a:t>0</a:t>
                </a:r>
                <a:endParaRPr lang="ru-RU" sz="3200" b="1" i="1" baseline="-25000" dirty="0"/>
              </a:p>
            </p:txBody>
          </p:sp>
        </p:grpSp>
        <p:grpSp>
          <p:nvGrpSpPr>
            <p:cNvPr id="77" name="Группа 76"/>
            <p:cNvGrpSpPr/>
            <p:nvPr/>
          </p:nvGrpSpPr>
          <p:grpSpPr>
            <a:xfrm>
              <a:off x="6786546" y="4643446"/>
              <a:ext cx="928694" cy="428628"/>
              <a:chOff x="1571572" y="4714884"/>
              <a:chExt cx="928694" cy="428628"/>
            </a:xfrm>
          </p:grpSpPr>
          <p:cxnSp>
            <p:nvCxnSpPr>
              <p:cNvPr id="80" name="Прямая со стрелкой 79"/>
              <p:cNvCxnSpPr/>
              <p:nvPr/>
            </p:nvCxnSpPr>
            <p:spPr>
              <a:xfrm>
                <a:off x="1643010" y="4714884"/>
                <a:ext cx="214314" cy="158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/>
              <p:cNvSpPr txBox="1"/>
              <p:nvPr/>
            </p:nvSpPr>
            <p:spPr>
              <a:xfrm flipH="1">
                <a:off x="1571572" y="4743402"/>
                <a:ext cx="9286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+mj-lt"/>
                    <a:sym typeface="SymbolPS"/>
                  </a:rPr>
                  <a:t>V</a:t>
                </a:r>
                <a:r>
                  <a:rPr lang="en-US" sz="2400" b="1" i="1" baseline="-25000" dirty="0" smtClean="0">
                    <a:latin typeface="+mj-lt"/>
                    <a:sym typeface="SymbolPS"/>
                  </a:rPr>
                  <a:t>0</a:t>
                </a:r>
                <a:endParaRPr lang="ru-RU" sz="2400" b="1" i="1" baseline="-25000" dirty="0">
                  <a:latin typeface="+mj-lt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357158" y="21429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Максимальная скорость падения мяча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285752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Решение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857232"/>
            <a:ext cx="6715172" cy="2214578"/>
          </a:xfrm>
        </p:spPr>
        <p:txBody>
          <a:bodyPr>
            <a:noAutofit/>
          </a:bodyPr>
          <a:lstStyle/>
          <a:p>
            <a:pPr marL="1965325" indent="-1249363">
              <a:buNone/>
            </a:pPr>
            <a:r>
              <a:rPr lang="ru-RU" sz="4000" b="1" dirty="0" smtClean="0"/>
              <a:t>Е</a:t>
            </a:r>
            <a:r>
              <a:rPr lang="ru-RU" sz="4000" b="1" baseline="-25000" dirty="0" smtClean="0"/>
              <a:t>1</a:t>
            </a:r>
            <a:r>
              <a:rPr lang="ru-RU" sz="4000" b="1" dirty="0" smtClean="0"/>
              <a:t> = Е</a:t>
            </a:r>
            <a:r>
              <a:rPr lang="ru-RU" sz="4000" b="1" baseline="-25000" dirty="0" smtClean="0"/>
              <a:t>2</a:t>
            </a:r>
            <a:endParaRPr lang="ru-RU" sz="4000" b="1" dirty="0" smtClean="0"/>
          </a:p>
          <a:p>
            <a:pPr marL="1965325" indent="-1249363">
              <a:buNone/>
            </a:pPr>
            <a:r>
              <a:rPr lang="ru-RU" sz="4000" b="1" dirty="0" smtClean="0"/>
              <a:t>Е</a:t>
            </a:r>
            <a:r>
              <a:rPr lang="ru-RU" sz="4000" b="1" baseline="-25000" dirty="0" smtClean="0"/>
              <a:t>1 </a:t>
            </a:r>
            <a:r>
              <a:rPr lang="ru-RU" sz="4000" b="1" dirty="0" smtClean="0"/>
              <a:t>= </a:t>
            </a:r>
            <a:r>
              <a:rPr lang="en-US" sz="4000" b="1" dirty="0" err="1" smtClean="0"/>
              <a:t>mgh</a:t>
            </a:r>
            <a:r>
              <a:rPr lang="en-US" sz="4000" b="1" dirty="0" smtClean="0"/>
              <a:t> + </a:t>
            </a:r>
            <a:r>
              <a:rPr lang="en-US" sz="4000" b="1" dirty="0" err="1" smtClean="0"/>
              <a:t>mv</a:t>
            </a:r>
            <a:r>
              <a:rPr lang="ru-RU" sz="4000" b="1" baseline="-25000" dirty="0" smtClean="0"/>
              <a:t>0</a:t>
            </a:r>
            <a:r>
              <a:rPr lang="ru-RU" sz="4000" b="1" baseline="30000" dirty="0" smtClean="0"/>
              <a:t>2</a:t>
            </a:r>
            <a:r>
              <a:rPr lang="ru-RU" sz="4000" b="1" dirty="0" smtClean="0"/>
              <a:t>/</a:t>
            </a:r>
            <a:r>
              <a:rPr lang="en-US" sz="4000" b="1" dirty="0" smtClean="0"/>
              <a:t>2</a:t>
            </a:r>
            <a:endParaRPr lang="ru-RU" sz="4000" b="1" dirty="0" smtClean="0"/>
          </a:p>
          <a:p>
            <a:pPr marL="1965325" indent="-1249363">
              <a:buNone/>
            </a:pPr>
            <a:r>
              <a:rPr lang="en-US" sz="4000" b="1" dirty="0" smtClean="0"/>
              <a:t>E</a:t>
            </a:r>
            <a:r>
              <a:rPr lang="en-US" sz="4000" b="1" baseline="-25000" dirty="0" smtClean="0"/>
              <a:t>2</a:t>
            </a:r>
            <a:r>
              <a:rPr lang="en-US" sz="4000" b="1" dirty="0" smtClean="0"/>
              <a:t> = mv</a:t>
            </a:r>
            <a:r>
              <a:rPr lang="en-US" sz="4000" b="1" baseline="30000" dirty="0" smtClean="0"/>
              <a:t>2</a:t>
            </a:r>
            <a:r>
              <a:rPr lang="ru-RU" sz="4000" b="1" dirty="0" smtClean="0"/>
              <a:t>/2</a:t>
            </a:r>
          </a:p>
          <a:p>
            <a:pPr marL="625475" indent="0">
              <a:buNone/>
            </a:pPr>
            <a:r>
              <a:rPr lang="en-US" sz="4000" b="1" dirty="0" smtClean="0"/>
              <a:t>  </a:t>
            </a:r>
            <a:endParaRPr lang="ru-RU" sz="4000" b="1" dirty="0" smtClean="0"/>
          </a:p>
          <a:p>
            <a:pPr algn="ctr">
              <a:buNone/>
            </a:pPr>
            <a:r>
              <a:rPr lang="en-US" sz="4000" dirty="0" smtClean="0"/>
              <a:t> </a:t>
            </a:r>
          </a:p>
          <a:p>
            <a:pPr marL="1616075" indent="12700">
              <a:buNone/>
              <a:tabLst>
                <a:tab pos="2057400" algn="l"/>
                <a:tab pos="4937125" algn="l"/>
              </a:tabLst>
            </a:pPr>
            <a:r>
              <a:rPr lang="en-US" sz="4000" dirty="0" smtClean="0"/>
              <a:t>          </a:t>
            </a:r>
            <a:r>
              <a:rPr lang="ru-RU" sz="4000" dirty="0" smtClean="0"/>
              <a:t>   </a:t>
            </a:r>
            <a:endParaRPr lang="ru-RU" sz="4000" baseline="30000" dirty="0"/>
          </a:p>
        </p:txBody>
      </p:sp>
      <p:sp>
        <p:nvSpPr>
          <p:cNvPr id="4" name="Правая фигурная скобка 3"/>
          <p:cNvSpPr/>
          <p:nvPr/>
        </p:nvSpPr>
        <p:spPr>
          <a:xfrm rot="10800000" flipH="1">
            <a:off x="5143504" y="928670"/>
            <a:ext cx="571504" cy="2000264"/>
          </a:xfrm>
          <a:prstGeom prst="rightBrace">
            <a:avLst>
              <a:gd name="adj1" fmla="val 27888"/>
              <a:gd name="adj2" fmla="val 4593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428860" y="3000372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/>
              <a:t>mgh</a:t>
            </a:r>
            <a:r>
              <a:rPr lang="en-US" sz="4000" b="1" dirty="0" smtClean="0"/>
              <a:t> + </a:t>
            </a:r>
            <a:r>
              <a:rPr lang="en-US" sz="4000" b="1" dirty="0" err="1" smtClean="0"/>
              <a:t>mv</a:t>
            </a:r>
            <a:r>
              <a:rPr lang="ru-RU" sz="4000" b="1" baseline="-25000" dirty="0" smtClean="0"/>
              <a:t>0</a:t>
            </a:r>
            <a:r>
              <a:rPr lang="en-US" sz="4000" b="1" baseline="30000" dirty="0" smtClean="0"/>
              <a:t>2</a:t>
            </a:r>
            <a:r>
              <a:rPr lang="ru-RU" sz="4000" b="1" dirty="0" smtClean="0"/>
              <a:t>/2</a:t>
            </a:r>
            <a:r>
              <a:rPr lang="en-US" sz="4000" b="1" dirty="0" smtClean="0"/>
              <a:t> = mv</a:t>
            </a:r>
            <a:r>
              <a:rPr lang="en-US" sz="4000" b="1" baseline="30000" dirty="0" smtClean="0"/>
              <a:t>2</a:t>
            </a:r>
            <a:r>
              <a:rPr lang="ru-RU" sz="4000" b="1" dirty="0" smtClean="0"/>
              <a:t>/2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1571602" y="4643446"/>
            <a:ext cx="72152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8038" indent="12700">
              <a:buNone/>
              <a:tabLst>
                <a:tab pos="2057400" algn="l"/>
                <a:tab pos="4937125" algn="l"/>
              </a:tabLst>
            </a:pPr>
            <a:r>
              <a:rPr lang="en-US" sz="7200" b="1" dirty="0" smtClean="0">
                <a:solidFill>
                  <a:srgbClr val="C00000"/>
                </a:solidFill>
              </a:rPr>
              <a:t>V = </a:t>
            </a:r>
            <a:r>
              <a:rPr lang="en-US" sz="7200" b="1" dirty="0" smtClean="0">
                <a:solidFill>
                  <a:srgbClr val="C00000"/>
                </a:solidFill>
                <a:sym typeface="Symbol"/>
              </a:rPr>
              <a:t></a:t>
            </a:r>
            <a:r>
              <a:rPr lang="en-US" sz="7200" b="1" dirty="0" smtClean="0">
                <a:solidFill>
                  <a:srgbClr val="C00000"/>
                </a:solidFill>
              </a:rPr>
              <a:t>V</a:t>
            </a:r>
            <a:r>
              <a:rPr lang="en-US" sz="7200" b="1" baseline="-25000" dirty="0" smtClean="0">
                <a:solidFill>
                  <a:srgbClr val="C00000"/>
                </a:solidFill>
              </a:rPr>
              <a:t>0</a:t>
            </a:r>
            <a:r>
              <a:rPr lang="en-US" sz="7200" b="1" baseline="30000" dirty="0" smtClean="0">
                <a:solidFill>
                  <a:srgbClr val="C00000"/>
                </a:solidFill>
              </a:rPr>
              <a:t>2</a:t>
            </a:r>
            <a:r>
              <a:rPr lang="en-US" sz="7200" b="1" dirty="0" smtClean="0">
                <a:solidFill>
                  <a:srgbClr val="C00000"/>
                </a:solidFill>
              </a:rPr>
              <a:t>  + 2gh  </a:t>
            </a:r>
            <a:endParaRPr lang="ru-RU" sz="7200" b="1" baseline="300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3643314"/>
            <a:ext cx="514353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</a:t>
            </a:r>
            <a:r>
              <a:rPr lang="en-US" sz="4400" dirty="0" err="1" smtClean="0"/>
              <a:t>gh</a:t>
            </a:r>
            <a:r>
              <a:rPr lang="en-US" sz="4400" dirty="0" smtClean="0"/>
              <a:t> + v</a:t>
            </a:r>
            <a:r>
              <a:rPr lang="ru-RU" sz="4400" baseline="-25000" dirty="0" smtClean="0"/>
              <a:t>0</a:t>
            </a:r>
            <a:r>
              <a:rPr lang="en-US" sz="4400" baseline="30000" dirty="0" smtClean="0"/>
              <a:t>2</a:t>
            </a:r>
            <a:r>
              <a:rPr lang="ru-RU" sz="4400" dirty="0" smtClean="0"/>
              <a:t>/2</a:t>
            </a:r>
            <a:r>
              <a:rPr lang="en-US" sz="4400" dirty="0" smtClean="0"/>
              <a:t> = v</a:t>
            </a:r>
            <a:r>
              <a:rPr lang="en-US" sz="4400" baseline="30000" dirty="0" smtClean="0"/>
              <a:t>2</a:t>
            </a:r>
            <a:r>
              <a:rPr lang="ru-RU" sz="4400" dirty="0" smtClean="0"/>
              <a:t>/2</a:t>
            </a:r>
          </a:p>
          <a:p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357686" y="4714884"/>
            <a:ext cx="4000528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28596" y="357166"/>
            <a:ext cx="8215370" cy="5586003"/>
            <a:chOff x="428596" y="285728"/>
            <a:chExt cx="8429684" cy="4912204"/>
          </a:xfrm>
        </p:grpSpPr>
        <p:sp>
          <p:nvSpPr>
            <p:cNvPr id="4" name="TextBox 3"/>
            <p:cNvSpPr txBox="1"/>
            <p:nvPr/>
          </p:nvSpPr>
          <p:spPr>
            <a:xfrm>
              <a:off x="428596" y="285728"/>
              <a:ext cx="8215338" cy="51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Экспериментальная </a:t>
              </a:r>
              <a:r>
                <a:rPr lang="ru-RU" sz="3200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задача</a:t>
              </a:r>
              <a:endPara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0034" y="1024041"/>
              <a:ext cx="8358246" cy="4173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74638" algn="just"/>
              <a:r>
                <a:rPr lang="ru-RU" sz="4000" b="1" dirty="0" smtClean="0"/>
                <a:t>На сколько процентов уменьшится энергия свободно падающего упругого  теннисного мячика, при одном соударении с поверхностью стола.</a:t>
              </a:r>
            </a:p>
            <a:p>
              <a:pPr algn="just"/>
              <a:r>
                <a:rPr lang="ru-RU" sz="2400" dirty="0" smtClean="0"/>
                <a:t/>
              </a:r>
              <a:br>
                <a:rPr lang="ru-RU" sz="2400" dirty="0" smtClean="0"/>
              </a:br>
              <a:r>
                <a:rPr lang="ru-RU" sz="36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Оборудование:</a:t>
              </a:r>
              <a:r>
                <a:rPr lang="ru-RU" sz="3600" dirty="0" smtClean="0"/>
                <a:t>  </a:t>
              </a:r>
              <a:r>
                <a:rPr lang="ru-RU" sz="3600" b="1" i="1" dirty="0" smtClean="0"/>
                <a:t>теннисный мячик, штатив с лапкой, линейка.</a:t>
              </a:r>
              <a:endParaRPr lang="ru-RU" sz="3600" b="1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0000"/>
            </a:gs>
            <a:gs pos="39999">
              <a:schemeClr val="bg1"/>
            </a:gs>
            <a:gs pos="86000">
              <a:srgbClr val="47E14E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851648" cy="22002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А так ли хорошо знаком вам </a:t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perpetuum mobile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 (перпетуум мобиле)?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3786190"/>
            <a:ext cx="8426168" cy="1857388"/>
          </a:xfrm>
        </p:spPr>
        <p:txBody>
          <a:bodyPr>
            <a:noAutofit/>
          </a:bodyPr>
          <a:lstStyle/>
          <a:p>
            <a:pPr marL="182563" algn="ctr"/>
            <a:r>
              <a:rPr lang="ru-RU" sz="3200" b="1" dirty="0" smtClean="0">
                <a:solidFill>
                  <a:schemeClr val="tx1"/>
                </a:solidFill>
              </a:rPr>
              <a:t>Что означает перпетуум мобиле?</a:t>
            </a:r>
          </a:p>
          <a:p>
            <a:pPr marL="182563" algn="ctr"/>
            <a:r>
              <a:rPr lang="ru-RU" sz="3200" b="1" dirty="0" smtClean="0">
                <a:solidFill>
                  <a:schemeClr val="tx1"/>
                </a:solidFill>
              </a:rPr>
              <a:t> И причем здесь закон сохранения энергии?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6" descr="knigi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58016" y="4572000"/>
            <a:ext cx="200028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6|2.6|2.5|3.7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1734</TotalTime>
  <Words>578</Words>
  <Application>Microsoft Office PowerPoint</Application>
  <PresentationFormat>Экран (4:3)</PresentationFormat>
  <Paragraphs>104</Paragraphs>
  <Slides>21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Clip</vt:lpstr>
      <vt:lpstr>Слайд 1</vt:lpstr>
      <vt:lpstr>Слайд 2</vt:lpstr>
      <vt:lpstr>Герман Гельмгольц, 1847 г.</vt:lpstr>
      <vt:lpstr>Тема урока: «Применение закона сохранения энергии в механических процессах».</vt:lpstr>
      <vt:lpstr>Слайд 5</vt:lpstr>
      <vt:lpstr>Слайд 6</vt:lpstr>
      <vt:lpstr>Решение</vt:lpstr>
      <vt:lpstr>Слайд 8</vt:lpstr>
      <vt:lpstr>А так ли хорошо знаком вам  perpetuum mobile  (перпетуум мобиле)?</vt:lpstr>
      <vt:lpstr>Создание вечного двигателя абсолютно невозможно…. Из решения Парижской Академии Наук, 1775г.</vt:lpstr>
      <vt:lpstr>Все проекты “вечных двигателей’’ содержат ошибки указывающие на то, что их авторы недостаточно хорошо знают законы физики</vt:lpstr>
      <vt:lpstr>Perpetym mobile</vt:lpstr>
      <vt:lpstr>ВЫВОД</vt:lpstr>
      <vt:lpstr>Длина тормозного пути</vt:lpstr>
      <vt:lpstr>Тест</vt:lpstr>
      <vt:lpstr>Тест</vt:lpstr>
      <vt:lpstr>Слайд 17</vt:lpstr>
      <vt:lpstr>Тест</vt:lpstr>
      <vt:lpstr>Домашнее задание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Мамуля</dc:creator>
  <cp:lastModifiedBy>Toshiba</cp:lastModifiedBy>
  <cp:revision>173</cp:revision>
  <dcterms:created xsi:type="dcterms:W3CDTF">2008-11-06T06:25:04Z</dcterms:created>
  <dcterms:modified xsi:type="dcterms:W3CDTF">2014-01-06T07:55:19Z</dcterms:modified>
</cp:coreProperties>
</file>