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70" r:id="rId4"/>
    <p:sldId id="277" r:id="rId5"/>
    <p:sldId id="278" r:id="rId6"/>
    <p:sldId id="276" r:id="rId7"/>
    <p:sldId id="269" r:id="rId8"/>
    <p:sldId id="281" r:id="rId9"/>
    <p:sldId id="286" r:id="rId10"/>
    <p:sldId id="282" r:id="rId11"/>
    <p:sldId id="287" r:id="rId12"/>
    <p:sldId id="283" r:id="rId13"/>
    <p:sldId id="288" r:id="rId14"/>
    <p:sldId id="284" r:id="rId15"/>
    <p:sldId id="291" r:id="rId16"/>
    <p:sldId id="285" r:id="rId17"/>
    <p:sldId id="290" r:id="rId18"/>
    <p:sldId id="275" r:id="rId19"/>
    <p:sldId id="273" r:id="rId20"/>
    <p:sldId id="272" r:id="rId21"/>
    <p:sldId id="264" r:id="rId22"/>
    <p:sldId id="268" r:id="rId23"/>
    <p:sldId id="267" r:id="rId24"/>
    <p:sldId id="25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0BAD1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ДК Курчатова / Поиск по тегам / Новости Волгодонска"/>
          <p:cNvPicPr/>
          <p:nvPr/>
        </p:nvPicPr>
        <p:blipFill>
          <a:blip r:embed="rId2"/>
          <a:srcRect t="10137" b="33143"/>
          <a:stretch>
            <a:fillRect/>
          </a:stretch>
        </p:blipFill>
        <p:spPr bwMode="auto">
          <a:xfrm>
            <a:off x="0" y="0"/>
            <a:ext cx="9144000" cy="5072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357222" y="4714884"/>
            <a:ext cx="9644130" cy="1470025"/>
          </a:xfrm>
        </p:spPr>
        <p:txBody>
          <a:bodyPr>
            <a:noAutofit/>
          </a:bodyPr>
          <a:lstStyle/>
          <a:p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> </a:t>
            </a:r>
            <a:r>
              <a:rPr lang="ru-RU" sz="4800" b="1" dirty="0" smtClean="0">
                <a:solidFill>
                  <a:srgbClr val="009900"/>
                </a:solidFill>
                <a:ea typeface="Microsoft Yi Baiti" pitchFamily="66" charset="0"/>
              </a:rPr>
              <a:t>«Я в Природе и Природа во мне» </a:t>
            </a:r>
            <a:endParaRPr lang="ru-RU" b="1" dirty="0">
              <a:solidFill>
                <a:srgbClr val="009900"/>
              </a:solidFill>
              <a:ea typeface="Microsoft Yi Baiti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643446"/>
            <a:ext cx="6400800" cy="1571636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009900"/>
                </a:solidFill>
              </a:rPr>
              <a:t>2014</a:t>
            </a:r>
            <a:endParaRPr lang="ru-RU" sz="6600" b="1" dirty="0">
              <a:solidFill>
                <a:srgbClr val="0099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moidesktop.ru/wp-content/uploads/2009/09/green-house-photoshop-graphics.thumbnail.jpg"/>
          <p:cNvPicPr>
            <a:picLocks noChangeAspect="1" noChangeArrowheads="1"/>
          </p:cNvPicPr>
          <p:nvPr/>
        </p:nvPicPr>
        <p:blipFill>
          <a:blip r:embed="rId2">
            <a:lum bright="-38000"/>
          </a:blip>
          <a:srcRect/>
          <a:stretch>
            <a:fillRect/>
          </a:stretch>
        </p:blipFill>
        <p:spPr bwMode="auto">
          <a:xfrm>
            <a:off x="0" y="-214338"/>
            <a:ext cx="9144000" cy="6858000"/>
          </a:xfrm>
          <a:prstGeom prst="rect">
            <a:avLst/>
          </a:prstGeom>
          <a:noFill/>
        </p:spPr>
      </p:pic>
      <p:sp>
        <p:nvSpPr>
          <p:cNvPr id="593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71472" y="304800"/>
            <a:ext cx="8383616" cy="2590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</a:rPr>
              <a:t>    2. Медицинские 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</a:rPr>
              <a:t>исследования показали, что у жителей высокогорных районов Памира, Тянь-Шаня и др. количество эритроцитов в крови на 30 % больше нормы. Как это можно объяснить?</a:t>
            </a:r>
          </a:p>
          <a:p>
            <a:endParaRPr lang="ru-RU" sz="24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2971800"/>
            <a:ext cx="4038600" cy="30591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939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3643314"/>
            <a:ext cx="4038600" cy="27971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moidesktop.ru/wp-content/uploads/2009/09/green-house-photoshop-graphics.thumbnail.jpg"/>
          <p:cNvPicPr>
            <a:picLocks noChangeAspect="1" noChangeArrowheads="1"/>
          </p:cNvPicPr>
          <p:nvPr/>
        </p:nvPicPr>
        <p:blipFill>
          <a:blip r:embed="rId2">
            <a:lum bright="-38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04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857232"/>
            <a:ext cx="8763000" cy="28765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</a:rPr>
              <a:t>    		Воздух 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</a:rPr>
              <a:t>в горах разряженный, количество кислорода, необходимого для дыхания меньше, поэтому организм человека компенсирует эту «недостачу» количеством эритроцитов (они содержат  гемоглобин, связывающий кислород, необходимый для клеточного дыхания). </a:t>
            </a:r>
          </a:p>
          <a:p>
            <a:endParaRPr lang="ru-RU" sz="24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716338"/>
            <a:ext cx="3962400" cy="29384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042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3733800"/>
            <a:ext cx="3810000" cy="2857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0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0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moidesktop.ru/wp-content/uploads/2009/09/green-house-photoshop-graphics.thumbnail.jpg"/>
          <p:cNvPicPr>
            <a:picLocks noChangeAspect="1" noChangeArrowheads="1"/>
          </p:cNvPicPr>
          <p:nvPr/>
        </p:nvPicPr>
        <p:blipFill>
          <a:blip r:embed="rId2">
            <a:lum bright="-38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48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285720" y="3124200"/>
            <a:ext cx="8669368" cy="3581400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ru-RU" sz="2400" dirty="0" smtClean="0">
                <a:latin typeface="Times New Roman" pitchFamily="18" charset="0"/>
              </a:rPr>
              <a:t>   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</a:rPr>
              <a:t>	3. Серый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</a:rPr>
              <a:t>тюлень в Балтийском море, несмотря на прекращение промысла и охрану, неуклонно сокращается в численности и, по- видимому, в ближайшие годы может вообще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</a:rPr>
              <a:t>исчезнуть.  Беременных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</a:rPr>
              <a:t>самок в данной популяции около 27% (в других - до 90%), только 1 из 10 беременных самок смогла родить нормального детеныша.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</a:rPr>
              <a:t>Анализ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</a:rPr>
              <a:t>показал резкие нарушения репродуктивных органов у всех просмотренных самцов этого региона.                                  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</a:rPr>
              <a:t>Что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</a:rPr>
              <a:t>могло привести к таким последствиям?</a:t>
            </a:r>
          </a:p>
          <a:p>
            <a:pPr>
              <a:lnSpc>
                <a:spcPct val="90000"/>
              </a:lnSpc>
            </a:pPr>
            <a:endParaRPr lang="ru-RU" sz="24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228600"/>
            <a:ext cx="5334000" cy="2762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moidesktop.ru/wp-content/uploads/2009/09/green-house-photoshop-graphics.thumbnail.jpg"/>
          <p:cNvPicPr>
            <a:picLocks noChangeAspect="1" noChangeArrowheads="1"/>
          </p:cNvPicPr>
          <p:nvPr/>
        </p:nvPicPr>
        <p:blipFill>
          <a:blip r:embed="rId2">
            <a:lum bright="-38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253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114800" y="1428736"/>
            <a:ext cx="4764088" cy="4895864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ru-RU" sz="2800" b="1" dirty="0" smtClean="0">
                <a:latin typeface="Times New Roman" pitchFamily="18" charset="0"/>
              </a:rPr>
              <a:t>   		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</a:rPr>
              <a:t>Загрязнение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</a:rPr>
              <a:t>среды обитания тюленей химическими веществами ведет к нарушению процессов размножения особей в популяции и к гибели популяции животных.</a:t>
            </a:r>
          </a:p>
          <a:p>
            <a:pPr>
              <a:lnSpc>
                <a:spcPct val="90000"/>
              </a:lnSpc>
            </a:pPr>
            <a:r>
              <a:rPr lang="ru-RU" sz="2400" dirty="0">
                <a:solidFill>
                  <a:schemeClr val="bg1"/>
                </a:solidFill>
                <a:latin typeface="Times New Roman" pitchFamily="18" charset="0"/>
              </a:rPr>
              <a:t>Изменение и загрязнение среды обитания в результате деятельности человека - основные причины гибели многих видов организмов.</a:t>
            </a:r>
          </a:p>
          <a:p>
            <a:pPr>
              <a:lnSpc>
                <a:spcPct val="90000"/>
              </a:lnSpc>
            </a:pPr>
            <a:endParaRPr lang="ru-RU" sz="2800" dirty="0">
              <a:latin typeface="Times New Roman" pitchFamily="18" charset="0"/>
            </a:endParaRPr>
          </a:p>
        </p:txBody>
      </p:sp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428736"/>
            <a:ext cx="4114800" cy="43148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moidesktop.ru/wp-content/uploads/2009/09/green-house-photoshop-graphics.thumbnail.jpg"/>
          <p:cNvPicPr>
            <a:picLocks noChangeAspect="1" noChangeArrowheads="1"/>
          </p:cNvPicPr>
          <p:nvPr/>
        </p:nvPicPr>
        <p:blipFill>
          <a:blip r:embed="rId2">
            <a:lum bright="-38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225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857224" y="152400"/>
            <a:ext cx="8097864" cy="2895600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</a:rPr>
              <a:t>    	4. Известный ученый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</a:rPr>
              <a:t>и путешественник Тур Хейердал, обративший внимание во время своих путешествий на «Кон-Тики» и «Ра-2» на огромные пленки нефтепродуктов на поверхности океана, заявил журналистам, что океан умирает. </a:t>
            </a:r>
          </a:p>
          <a:p>
            <a:pPr>
              <a:lnSpc>
                <a:spcPct val="90000"/>
              </a:lnSpc>
              <a:buNone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</a:rPr>
              <a:t>    	Как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</a:rPr>
              <a:t>это можно объяснить?</a:t>
            </a:r>
          </a:p>
          <a:p>
            <a:pPr>
              <a:lnSpc>
                <a:spcPct val="90000"/>
              </a:lnSpc>
            </a:pPr>
            <a:endParaRPr lang="ru-RU" sz="2800" dirty="0">
              <a:latin typeface="Times New Roman" pitchFamily="18" charset="0"/>
            </a:endParaRPr>
          </a:p>
        </p:txBody>
      </p:sp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857496"/>
            <a:ext cx="5210175" cy="34258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227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0" y="2786058"/>
            <a:ext cx="2616200" cy="34290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moidesktop.ru/wp-content/uploads/2009/09/green-house-photoshop-graphics.thumbnail.jpg"/>
          <p:cNvPicPr>
            <a:picLocks noChangeAspect="1" noChangeArrowheads="1"/>
          </p:cNvPicPr>
          <p:nvPr/>
        </p:nvPicPr>
        <p:blipFill>
          <a:blip r:embed="rId2">
            <a:lum bright="-38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331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42910" y="152400"/>
            <a:ext cx="8312178" cy="3200400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</a:rPr>
              <a:t>    		Масляные 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</a:rPr>
              <a:t>пленки препятствуют газообмену и отражают лучи солнечного света , необходимого для фотосинтеза, и ультрафиолетовые лучи. Огромные пленки нефти на поверхности океана губительно действуют на микроскопические водоросли, являющиеся первым звеном в цепях питания живых организмов океана, а т. ж. производителями кислорода, необходимого для дыхания.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</a:p>
        </p:txBody>
      </p:sp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3276600"/>
            <a:ext cx="3648075" cy="26685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4071942"/>
            <a:ext cx="3338509" cy="25288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moidesktop.ru/wp-content/uploads/2009/09/green-house-photoshop-graphics.thumbnail.jpg"/>
          <p:cNvPicPr>
            <a:picLocks noChangeAspect="1" noChangeArrowheads="1"/>
          </p:cNvPicPr>
          <p:nvPr/>
        </p:nvPicPr>
        <p:blipFill>
          <a:blip r:embed="rId2">
            <a:lum bright="-38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434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495800" y="500042"/>
            <a:ext cx="4459288" cy="6053158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</a:rPr>
              <a:t>    	5. 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</a:rPr>
              <a:t>Жители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</a:rPr>
              <a:t>северного побережья Австралии охвачены тревогой. Радио, газеты и телевиденье предупреждают: купаться опасно - в заливе появились ядовитые медузы. Они особенно опасны, потому что прозрачны. </a:t>
            </a:r>
          </a:p>
          <a:p>
            <a:pPr>
              <a:lnSpc>
                <a:spcPct val="80000"/>
              </a:lnSpc>
              <a:buNone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</a:rPr>
              <a:t>    		Специалисты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</a:rPr>
              <a:t>связывают появление медуз с уменьшением численности морских черепах, а в конечном счёте возлагают вину на человека.</a:t>
            </a:r>
          </a:p>
          <a:p>
            <a:pPr>
              <a:lnSpc>
                <a:spcPct val="80000"/>
              </a:lnSpc>
              <a:buNone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</a:rPr>
              <a:t>    		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</a:rPr>
              <a:t>Объясните: какие связи могут существовать между медузами, черепахами и человеком?</a:t>
            </a:r>
          </a:p>
          <a:p>
            <a:pPr>
              <a:lnSpc>
                <a:spcPct val="80000"/>
              </a:lnSpc>
            </a:pPr>
            <a:endParaRPr lang="ru-RU" sz="2400" dirty="0">
              <a:latin typeface="Times New Roman" pitchFamily="18" charset="0"/>
            </a:endParaRPr>
          </a:p>
        </p:txBody>
      </p:sp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838200"/>
            <a:ext cx="4048125" cy="2476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3581400"/>
            <a:ext cx="4114800" cy="25701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moidesktop.ru/wp-content/uploads/2009/09/green-house-photoshop-graphics.thumbnail.jpg"/>
          <p:cNvPicPr>
            <a:picLocks noChangeAspect="1" noChangeArrowheads="1"/>
          </p:cNvPicPr>
          <p:nvPr/>
        </p:nvPicPr>
        <p:blipFill>
          <a:blip r:embed="rId2">
            <a:lum bright="-38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58" y="500042"/>
            <a:ext cx="8597930" cy="2395558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None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</a:rPr>
              <a:t>    		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</a:rPr>
              <a:t>Численность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</a:rPr>
              <a:t>черепах снизилась из-за хищнического истребления животных, загрязнения вод залива, вытеснения черепах с тех мест на побережье, где они должны откладывать яйца. </a:t>
            </a:r>
          </a:p>
          <a:p>
            <a:pPr>
              <a:lnSpc>
                <a:spcPct val="90000"/>
              </a:lnSpc>
              <a:buNone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</a:rPr>
              <a:t>    		Черепахи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</a:rPr>
              <a:t>питаются медузами. При уменьшении количества естественных врагов численность медуз резко возросла.</a:t>
            </a:r>
          </a:p>
        </p:txBody>
      </p:sp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500438"/>
            <a:ext cx="4191000" cy="30638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427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3500438"/>
            <a:ext cx="4229100" cy="30718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http://www.moidesktop.ru/wp-content/uploads/2009/09/green-house-photoshop-graphics.thumbnail.jpg"/>
          <p:cNvPicPr>
            <a:picLocks noChangeAspect="1" noChangeArrowheads="1"/>
          </p:cNvPicPr>
          <p:nvPr/>
        </p:nvPicPr>
        <p:blipFill>
          <a:blip r:embed="rId2">
            <a:lum bright="-41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285720" y="1785926"/>
            <a:ext cx="8715436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 К какому веку относится выход первого закона об охране</a:t>
            </a:r>
            <a:r>
              <a:rPr kumimoji="0" lang="ru-RU" sz="240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окружающей среды?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(13 век. Первым законом  об охране окружающей среды можно считать эдикт английского короля Эдуарда 1, принятый в 1273 году, запрещавший  использование каменного угля для отопления жилищ в Лондоне. За нарушение эдикта полагалась смертная казнь).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86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286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http://www.moidesktop.ru/wp-content/uploads/2009/09/green-house-photoshop-graphics.thumbnail.jpg"/>
          <p:cNvPicPr>
            <a:picLocks noChangeAspect="1" noChangeArrowheads="1"/>
          </p:cNvPicPr>
          <p:nvPr/>
        </p:nvPicPr>
        <p:blipFill>
          <a:blip r:embed="rId2">
            <a:lum bright="-38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1" y="0"/>
            <a:ext cx="9001156" cy="6278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714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600200" algn="l"/>
                <a:tab pos="3175000" algn="ctr"/>
                <a:tab pos="50673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7. Что означают эти экологические символы-значки?</a:t>
            </a:r>
          </a:p>
          <a:p>
            <a:pPr marL="0" marR="0" lvl="0" indent="3714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600200" algn="l"/>
                <a:tab pos="3175000" algn="ctr"/>
                <a:tab pos="5067300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714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00200" algn="l"/>
                <a:tab pos="3175000" algn="ctr"/>
                <a:tab pos="5067300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3714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00200" algn="l"/>
                <a:tab pos="3175000" algn="ctr"/>
                <a:tab pos="5067300" algn="l"/>
              </a:tabLst>
            </a:pPr>
            <a:endParaRPr lang="ru-RU" sz="2400" dirty="0" smtClean="0">
              <a:solidFill>
                <a:schemeClr val="bg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3714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00200" algn="l"/>
                <a:tab pos="3175000" algn="ctr"/>
                <a:tab pos="5067300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3714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00200" algn="l"/>
                <a:tab pos="3175000" algn="ctr"/>
                <a:tab pos="5067300" algn="l"/>
              </a:tabLst>
            </a:pPr>
            <a:endParaRPr lang="ru-RU" sz="2400" dirty="0" smtClean="0">
              <a:solidFill>
                <a:schemeClr val="bg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3714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00200" algn="l"/>
                <a:tab pos="3175000" algn="ctr"/>
                <a:tab pos="5067300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3714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00200" algn="l"/>
                <a:tab pos="3175000" algn="ctr"/>
                <a:tab pos="50673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(Знак в виде треугольника из трех стрелок, означающих замкнутый цикл (создание - применение - утилизация), указывает, что данная упаковка пригодна для последующей переработки) </a:t>
            </a:r>
          </a:p>
          <a:p>
            <a:pPr marL="0" marR="0" lvl="0" indent="3714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00200" algn="l"/>
                <a:tab pos="3175000" algn="ctr"/>
                <a:tab pos="5067300" algn="l"/>
              </a:tabLst>
            </a:pPr>
            <a:endParaRPr lang="ru-RU" sz="2400" dirty="0" smtClean="0">
              <a:solidFill>
                <a:schemeClr val="bg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3714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00200" algn="l"/>
                <a:tab pos="3175000" algn="ctr"/>
                <a:tab pos="5067300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3714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00200" algn="l"/>
                <a:tab pos="3175000" algn="ctr"/>
                <a:tab pos="50673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(Знак, на котором нарисованы бокал и вилка, говорит о том, что товар изготовлен из нетоксичного материала и может соприкасаться с пищевыми продуктами)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714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00200" algn="l"/>
                <a:tab pos="3175000" algn="ctr"/>
                <a:tab pos="5067300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714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00200" algn="l"/>
                <a:tab pos="3175000" algn="ctr"/>
                <a:tab pos="50673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G:\86f502536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928670"/>
            <a:ext cx="1447800" cy="1390650"/>
          </a:xfrm>
          <a:prstGeom prst="rect">
            <a:avLst/>
          </a:prstGeom>
          <a:noFill/>
        </p:spPr>
      </p:pic>
      <p:pic>
        <p:nvPicPr>
          <p:cNvPr id="1027" name="Picture 3" descr="G:\247272486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857232"/>
            <a:ext cx="5934082" cy="1428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07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307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307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http://www.moidesktop.ru/wp-content/uploads/2009/09/green-house-photoshop-graphics.thumbnail.jpg"/>
          <p:cNvPicPr>
            <a:picLocks noChangeAspect="1" noChangeArrowheads="1"/>
          </p:cNvPicPr>
          <p:nvPr/>
        </p:nvPicPr>
        <p:blipFill>
          <a:blip r:embed="rId2">
            <a:lum bright="-3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1305342"/>
            <a:ext cx="914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71475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1600200" algn="l"/>
                <a:tab pos="3175000" algn="ctr"/>
                <a:tab pos="5067300" algn="l"/>
              </a:tabLst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8. Назовите даты Международных  экологических акций  </a:t>
            </a:r>
          </a:p>
          <a:p>
            <a:pPr lvl="0" indent="371475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1600200" algn="l"/>
                <a:tab pos="3175000" algn="ctr"/>
                <a:tab pos="5067300" algn="l"/>
              </a:tabLst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или дни экологической безопасности. </a:t>
            </a:r>
          </a:p>
          <a:p>
            <a:pPr lvl="0" indent="371475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1600200" algn="l"/>
                <a:tab pos="3175000" algn="ctr"/>
                <a:tab pos="5067300" algn="l"/>
              </a:tabLst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каждую названную дату </a:t>
            </a:r>
            <a:r>
              <a:rPr lang="ru-RU" sz="2400" dirty="0" smtClean="0">
                <a:solidFill>
                  <a:schemeClr val="bg1"/>
                </a:solidFill>
                <a:ea typeface="Times New Roman" pitchFamily="18" charset="0"/>
                <a:cs typeface="Times New Roman" pitchFamily="18" charset="0"/>
              </a:rPr>
              <a:t>–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 балл.</a:t>
            </a:r>
          </a:p>
          <a:p>
            <a:pPr lvl="0" indent="371475" eaLnBrk="0" fontAlgn="base" hangingPunct="0">
              <a:spcBef>
                <a:spcPct val="0"/>
              </a:spcBef>
              <a:spcAft>
                <a:spcPct val="0"/>
              </a:spcAft>
              <a:tabLst>
                <a:tab pos="1600200" algn="l"/>
                <a:tab pos="3175000" algn="ctr"/>
                <a:tab pos="5067300" algn="l"/>
              </a:tabLst>
            </a:pPr>
            <a:endParaRPr lang="ru-RU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indent="371475" eaLnBrk="0" fontAlgn="base" hangingPunct="0">
              <a:spcBef>
                <a:spcPct val="0"/>
              </a:spcBef>
              <a:spcAft>
                <a:spcPct val="0"/>
              </a:spcAft>
              <a:tabLst>
                <a:tab pos="1600200" algn="l"/>
                <a:tab pos="3175000" algn="ctr"/>
                <a:tab pos="5067300" algn="l"/>
              </a:tabLst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(22 марта - День воды, </a:t>
            </a:r>
          </a:p>
          <a:p>
            <a:pPr lvl="0" indent="371475" eaLnBrk="0" fontAlgn="base" hangingPunct="0">
              <a:spcBef>
                <a:spcPct val="0"/>
              </a:spcBef>
              <a:spcAft>
                <a:spcPct val="0"/>
              </a:spcAft>
              <a:tabLst>
                <a:tab pos="1600200" algn="l"/>
                <a:tab pos="3175000" algn="ctr"/>
                <a:tab pos="5067300" algn="l"/>
              </a:tabLst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1 апреля - День птиц, </a:t>
            </a:r>
          </a:p>
          <a:p>
            <a:pPr lvl="0" indent="371475" eaLnBrk="0" fontAlgn="base" hangingPunct="0">
              <a:spcBef>
                <a:spcPct val="0"/>
              </a:spcBef>
              <a:spcAft>
                <a:spcPct val="0"/>
              </a:spcAft>
              <a:tabLst>
                <a:tab pos="1600200" algn="l"/>
                <a:tab pos="3175000" algn="ctr"/>
                <a:tab pos="5067300" algn="l"/>
              </a:tabLst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7 апреля </a:t>
            </a:r>
            <a:r>
              <a:rPr lang="ru-RU" sz="2400" dirty="0" smtClean="0">
                <a:solidFill>
                  <a:schemeClr val="bg1"/>
                </a:solidFill>
                <a:ea typeface="Times New Roman" pitchFamily="18" charset="0"/>
                <a:cs typeface="Times New Roman" pitchFamily="18" charset="0"/>
              </a:rPr>
              <a:t>–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Всемирный день здоровья,</a:t>
            </a:r>
            <a:endParaRPr lang="ru-RU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indent="371475" eaLnBrk="0" fontAlgn="base" hangingPunct="0">
              <a:spcBef>
                <a:spcPct val="0"/>
              </a:spcBef>
              <a:spcAft>
                <a:spcPct val="0"/>
              </a:spcAft>
              <a:tabLst>
                <a:tab pos="1600200" algn="l"/>
                <a:tab pos="3175000" algn="ctr"/>
                <a:tab pos="5067300" algn="l"/>
              </a:tabLst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22 апреля </a:t>
            </a:r>
            <a:r>
              <a:rPr lang="ru-RU" sz="2400" dirty="0" smtClean="0">
                <a:solidFill>
                  <a:schemeClr val="bg1"/>
                </a:solidFill>
                <a:ea typeface="Times New Roman" pitchFamily="18" charset="0"/>
                <a:cs typeface="Times New Roman" pitchFamily="18" charset="0"/>
              </a:rPr>
              <a:t>–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День Земли, </a:t>
            </a:r>
            <a:endParaRPr lang="ru-RU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indent="371475" eaLnBrk="0" fontAlgn="base" hangingPunct="0">
              <a:spcBef>
                <a:spcPct val="0"/>
              </a:spcBef>
              <a:spcAft>
                <a:spcPct val="0"/>
              </a:spcAft>
              <a:tabLst>
                <a:tab pos="1600200" algn="l"/>
                <a:tab pos="3175000" algn="ctr"/>
                <a:tab pos="5067300" algn="l"/>
              </a:tabLst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1 марта - День борьбы с наркоманией.</a:t>
            </a:r>
            <a:endParaRPr lang="ru-RU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indent="371475" eaLnBrk="0" fontAlgn="base" hangingPunct="0">
              <a:spcBef>
                <a:spcPct val="0"/>
              </a:spcBef>
              <a:spcAft>
                <a:spcPct val="0"/>
              </a:spcAft>
              <a:tabLst>
                <a:tab pos="1600200" algn="l"/>
                <a:tab pos="3175000" algn="ctr"/>
                <a:tab pos="5067300" algn="l"/>
              </a:tabLst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5 июня - День окружающей среды,</a:t>
            </a:r>
            <a:endParaRPr lang="ru-RU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indent="371475" eaLnBrk="0" fontAlgn="base" hangingPunct="0">
              <a:spcBef>
                <a:spcPct val="0"/>
              </a:spcBef>
              <a:spcAft>
                <a:spcPct val="0"/>
              </a:spcAft>
              <a:tabLst>
                <a:tab pos="1600200" algn="l"/>
                <a:tab pos="3175000" algn="ctr"/>
                <a:tab pos="5067300" algn="l"/>
              </a:tabLst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20 н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оября - День отказа от курения,</a:t>
            </a:r>
          </a:p>
          <a:p>
            <a:pPr lvl="0" indent="371475" eaLnBrk="0" fontAlgn="base" hangingPunct="0">
              <a:spcBef>
                <a:spcPct val="0"/>
              </a:spcBef>
              <a:spcAft>
                <a:spcPct val="0"/>
              </a:spcAft>
              <a:tabLst>
                <a:tab pos="1600200" algn="l"/>
                <a:tab pos="3175000" algn="ctr"/>
                <a:tab pos="5067300" algn="l"/>
              </a:tabLst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29 декабря - День биологического     разнообразия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714348" y="3982996"/>
            <a:ext cx="800105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«Экология человека»</a:t>
            </a:r>
          </a:p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(о пользе или вреде…)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6.  Конкурс капитанов.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moidesktop.ru/wp-content/uploads/2009/09/green-house-photoshop-graphics.thumbnai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-285784" y="1928802"/>
            <a:ext cx="94297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 КОНКУРС </a:t>
            </a:r>
          </a:p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«Экологический плакат»</a:t>
            </a:r>
            <a:endParaRPr lang="ru-RU" sz="6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moidesktop.ru/wp-content/uploads/2009/09/green-house-photoshop-graphics.thumbnail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928662" y="2500306"/>
            <a:ext cx="79296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6. Конкурс капитанов</a:t>
            </a:r>
            <a:endParaRPr lang="ru-RU" sz="5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E:\ekologicheskaij%20straniz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E:\_1_~1.JPG"/>
          <p:cNvPicPr>
            <a:picLocks noChangeAspect="1" noChangeArrowheads="1"/>
          </p:cNvPicPr>
          <p:nvPr/>
        </p:nvPicPr>
        <p:blipFill>
          <a:blip r:embed="rId3">
            <a:lum bright="31000"/>
          </a:blip>
          <a:srcRect/>
          <a:stretch>
            <a:fillRect/>
          </a:stretch>
        </p:blipFill>
        <p:spPr bwMode="auto">
          <a:xfrm>
            <a:off x="285720" y="5286388"/>
            <a:ext cx="2357390" cy="1357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moidesktop.ru/wp-content/uploads/2009/09/green-house-photoshop-graphics.thumbnai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000240"/>
            <a:ext cx="9572660" cy="4125923"/>
          </a:xfrm>
        </p:spPr>
        <p:txBody>
          <a:bodyPr/>
          <a:lstStyle/>
          <a:p>
            <a:pPr algn="ctr">
              <a:buNone/>
            </a:pPr>
            <a: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 КОНКУРС </a:t>
            </a:r>
          </a:p>
          <a:p>
            <a:pPr>
              <a:buNone/>
            </a:pPr>
            <a: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Разминка «И в шутку, и всерьёз»</a:t>
            </a:r>
            <a:endParaRPr lang="ru-RU" sz="4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http://www.moidesktop.ru/wp-content/uploads/2009/09/green-house-photoshop-graphics.thumbnail.jpg"/>
          <p:cNvPicPr>
            <a:picLocks noChangeAspect="1" noChangeArrowheads="1"/>
          </p:cNvPicPr>
          <p:nvPr/>
        </p:nvPicPr>
        <p:blipFill>
          <a:blip r:embed="rId2">
            <a:lum bright="-45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142844" y="428604"/>
            <a:ext cx="9001156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Истина рождается в: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1)  почках      2) семенах      3) спорах      4) побегах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Одно из названий таксономической группы звучит так: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1) школа     2) класс     3) звено     4) ученик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Способ молекулярного синтеза нуклеиновых кислот называется: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матричным          2) матрасным     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3) материальным     4) матёрым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Гены умеют:    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1) нырять      2) тонуть      3) плавать     4) дрейфовать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Отношение 1: 10 характеризует правило: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1) экологического конуса                        3) экологической пирамиды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2) экологического цилиндра                   4) экологического параллелепипеда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266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266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500"/>
                                        <p:tgtEl>
                                          <p:spTgt spid="266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7" dur="500"/>
                                        <p:tgtEl>
                                          <p:spTgt spid="266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2" dur="2000"/>
                                        <p:tgtEl>
                                          <p:spTgt spid="266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7" dur="2000"/>
                                        <p:tgtEl>
                                          <p:spTgt spid="2662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2" dur="2000"/>
                                        <p:tgtEl>
                                          <p:spTgt spid="2662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moidesktop.ru/wp-content/uploads/2009/09/green-house-photoshop-graphics.thumbnail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34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85720" y="642919"/>
            <a:ext cx="885828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 Растения могут размножаться:    </a:t>
            </a:r>
            <a:endParaRPr 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AutoNum type="arabicParenR"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бровями           2) бородой          3) усами</a:t>
            </a: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7. У однояйцовых близнецов один и тот же:</a:t>
            </a:r>
            <a:endParaRPr 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AutoNum type="arabicParenR"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фенотип          2) генотип         3) прототип           4) архетип</a:t>
            </a: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8. Название биологического вида,  к которому относится современный человек:</a:t>
            </a:r>
            <a:endParaRPr 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AutoNum type="arabicParenR"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человек умелый    2) человек говорящий  </a:t>
            </a: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3) человек разумный   4) человек думающий</a:t>
            </a: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AutoNum type="arabicParenR"/>
            </a:pPr>
            <a:endParaRPr 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9. К содержащейся в ДНК человека генетической информации имеет отношение число: </a:t>
            </a:r>
            <a:endParaRPr 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1) 38         2) 46        3) 25       4) 32</a:t>
            </a:r>
            <a:endParaRPr 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4" dur="2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9" dur="2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http://www.moidesktop.ru/wp-content/uploads/2009/09/green-house-photoshop-graphics.thumbnail.jpg"/>
          <p:cNvPicPr>
            <a:picLocks noChangeAspect="1" noChangeArrowheads="1"/>
          </p:cNvPicPr>
          <p:nvPr/>
        </p:nvPicPr>
        <p:blipFill>
          <a:blip r:embed="rId2">
            <a:lum bright="-4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428596" y="1142984"/>
            <a:ext cx="8358246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10. Митоз и мейоз сходны: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местом прохождения   2) результатом  </a:t>
            </a:r>
            <a:endParaRPr lang="ru-RU" sz="2400" b="1" dirty="0" smtClean="0">
              <a:solidFill>
                <a:schemeClr val="bg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3) продолжительностью   4) количеством букв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11. Носителя энергии в живой клетке обозначает аббревиатура: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АВС       2) АЗС     3) АТФ      4) ДТП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12. Кошки едят мышей. Мыши разоряют гнёзда шмелей. Шмели опыляют клевер. Клевер едят коровы. Следовательно, чем больше кошек в сельской местности, тем молока в этом районе: 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1) «фиолетово»      2) когда как      3) меньше     4) больше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7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276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276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276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276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" dur="2000"/>
                                        <p:tgtEl>
                                          <p:spTgt spid="276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2000"/>
                                        <p:tgtEl>
                                          <p:spTgt spid="276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moidesktop.ru/wp-content/uploads/2009/09/green-house-photoshop-graphics.thumbnai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857364"/>
            <a:ext cx="9144000" cy="426879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 КОНКУРС </a:t>
            </a:r>
          </a:p>
          <a:p>
            <a:pPr>
              <a:buNone/>
            </a:pPr>
            <a: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«Экологический эрудит»</a:t>
            </a:r>
            <a:endParaRPr lang="ru-RU" sz="6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moidesktop.ru/wp-content/uploads/2009/09/green-house-photoshop-graphics.thumbnail.jpg"/>
          <p:cNvPicPr>
            <a:picLocks noChangeAspect="1" noChangeArrowheads="1"/>
          </p:cNvPicPr>
          <p:nvPr/>
        </p:nvPicPr>
        <p:blipFill>
          <a:blip r:embed="rId2">
            <a:lum bright="-38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8440" name="Rectangle 8"/>
          <p:cNvSpPr>
            <a:spLocks noGrp="1" noChangeArrowheads="1"/>
          </p:cNvSpPr>
          <p:nvPr>
            <p:ph type="body" idx="4294967295"/>
          </p:nvPr>
        </p:nvSpPr>
        <p:spPr>
          <a:xfrm>
            <a:off x="2857488" y="457200"/>
            <a:ext cx="6143668" cy="62484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</a:rPr>
              <a:t> 	  1. 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</a:rPr>
              <a:t>В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</a:rPr>
              <a:t>1496 году в замке миланского герцога Моро состоялось предновогоднее праздничное шествие. Одним из его главных участников был мальчик, полностью покрытый золотой краской, с крыльями и лавровой ветвью в руке — олицетворение ожидавшегося Золотого века. В разгар представления мальчик должен был вылезти из фигуры лежащего рыцаря, символизировавшего уходящий Железный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</a:rPr>
              <a:t>век. Праздник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</a:rPr>
              <a:t>был прерван из-за внезапного заболевания жены герцога. Замок опустел. Мальчик целую ночь провёл на каменном полу и заболел. Утром его обнаружили и  пытались вылечить. Однако на четвёртый день ребёнок умер. 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</a:rPr>
              <a:t>Объясните причину.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</a:p>
          <a:p>
            <a:pPr>
              <a:lnSpc>
                <a:spcPct val="90000"/>
              </a:lnSpc>
            </a:pPr>
            <a:endParaRPr lang="ru-RU" sz="22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18441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28600"/>
            <a:ext cx="2979738" cy="6477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moidesktop.ru/wp-content/uploads/2009/09/green-house-photoshop-graphics.thumbnail.jpg"/>
          <p:cNvPicPr>
            <a:picLocks noChangeAspect="1" noChangeArrowheads="1"/>
          </p:cNvPicPr>
          <p:nvPr/>
        </p:nvPicPr>
        <p:blipFill>
          <a:blip r:embed="rId2">
            <a:lum bright="-38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150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200400" y="1000108"/>
            <a:ext cx="5943600" cy="5705492"/>
          </a:xfrm>
        </p:spPr>
        <p:txBody>
          <a:bodyPr/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</a:rPr>
              <a:t>    	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</a:rPr>
              <a:t>Нарушение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</a:rPr>
              <a:t>теплообмена. Длительное раздражение кожи золотой краской вызвало резкое расширение кровеносных сосудов. Мальчик потерял много тепла, температура тела понизилась. </a:t>
            </a:r>
          </a:p>
          <a:p>
            <a:pPr>
              <a:buNone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</a:rPr>
              <a:t>		Переохлаждение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</a:rPr>
              <a:t>, вызвавшее снижение защитных функций организма, следовательно открывшее дорогу опасному заболеванию.</a:t>
            </a:r>
          </a:p>
          <a:p>
            <a:pPr>
              <a:buNone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</a:rPr>
              <a:t>     	Возможно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</a:rPr>
              <a:t>, сыграла роль ситуация, казавшаяся для мальчика стрессовой.</a:t>
            </a: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4290"/>
            <a:ext cx="2979738" cy="6477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</TotalTime>
  <Words>563</Words>
  <PresentationFormat>Экран (4:3)</PresentationFormat>
  <Paragraphs>89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  «Я в Природе и Природа во мне»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6.  Конкурс капитанов.  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«Я в Природе и Природа во мне» </dc:title>
  <dc:creator>Юлия</dc:creator>
  <cp:lastModifiedBy>Юлия</cp:lastModifiedBy>
  <cp:revision>66</cp:revision>
  <dcterms:created xsi:type="dcterms:W3CDTF">2014-10-18T03:29:59Z</dcterms:created>
  <dcterms:modified xsi:type="dcterms:W3CDTF">2014-11-17T16:53:32Z</dcterms:modified>
</cp:coreProperties>
</file>