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3063" y="571500"/>
            <a:ext cx="5929312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Опыт работы профильного экологического лагеря </a:t>
            </a:r>
          </a:p>
          <a:p>
            <a:pPr algn="ctr">
              <a:defRPr/>
            </a:pPr>
            <a:r>
              <a:rPr lang="ru-RU" sz="3600" b="1" i="1" dirty="0">
                <a:solidFill>
                  <a:schemeClr val="bg1"/>
                </a:solidFill>
                <a:latin typeface="Arial Black" pitchFamily="34" charset="0"/>
              </a:rPr>
              <a:t>«Индола»</a:t>
            </a:r>
          </a:p>
          <a:p>
            <a:pPr algn="ctr">
              <a:defRPr/>
            </a:pP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  <a:latin typeface="Arial Black" pitchFamily="34" charset="0"/>
              </a:rPr>
              <a:t>Сосново-Озерской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 средней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общеобразовательной школы №2</a:t>
            </a:r>
          </a:p>
          <a:p>
            <a:pPr algn="ctr">
              <a:defRPr/>
            </a:pPr>
            <a:r>
              <a:rPr lang="ru-RU" sz="2000" b="1" dirty="0" err="1">
                <a:solidFill>
                  <a:schemeClr val="bg1"/>
                </a:solidFill>
                <a:latin typeface="Arial Black" pitchFamily="34" charset="0"/>
              </a:rPr>
              <a:t>Еравнинского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 района</a:t>
            </a:r>
          </a:p>
          <a:p>
            <a:pPr algn="ctr">
              <a:defRPr/>
            </a:pP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Бурятия, с. Сосново-Озерское, ул. Первомайская, 102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Тел. 8(30135)21255, 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 E-mail: sosh-2@mail.ru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</a:rPr>
              <a:t>2014 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500063" y="1071563"/>
            <a:ext cx="8215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Результат работы  экологической смены лагеря.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88" y="1428750"/>
            <a:ext cx="8429625" cy="442912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Результатом работы лагеря становится поэтапное формирование экологической грамотности школьников, поддержка одаренных, склонных к исследовательской деятельности детей, систематизация их знаний в области биологии и экологии, комплексное изучение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экосистем долины р. Индола и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Еравнинско-Харгинской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системы озёр.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Подводя итоги, можно сказать, что профильный экологический лагерь «Индола», пройдя подготовительный этап, полностью реализует программу  организации исследовательской деятельности и экологического образования школьников.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6305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17790">
            <a:off x="347033" y="523707"/>
            <a:ext cx="3571868" cy="2678901"/>
          </a:xfrm>
          <a:prstGeom prst="rect">
            <a:avLst/>
          </a:prstGeom>
        </p:spPr>
      </p:pic>
      <p:pic>
        <p:nvPicPr>
          <p:cNvPr id="5" name="Рисунок 4" descr="Изображение 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9932">
            <a:off x="5250038" y="369742"/>
            <a:ext cx="3657282" cy="2564797"/>
          </a:xfrm>
          <a:prstGeom prst="rect">
            <a:avLst/>
          </a:prstGeom>
        </p:spPr>
      </p:pic>
      <p:pic>
        <p:nvPicPr>
          <p:cNvPr id="7" name="Рисунок 6" descr="S63058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62335">
            <a:off x="500034" y="3643314"/>
            <a:ext cx="3643306" cy="2732480"/>
          </a:xfrm>
          <a:prstGeom prst="rect">
            <a:avLst/>
          </a:prstGeom>
        </p:spPr>
      </p:pic>
      <p:pic>
        <p:nvPicPr>
          <p:cNvPr id="8" name="Рисунок 7" descr="S63057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01296">
            <a:off x="4929190" y="3786190"/>
            <a:ext cx="3571867" cy="2714619"/>
          </a:xfrm>
          <a:prstGeom prst="rect">
            <a:avLst/>
          </a:prstGeom>
        </p:spPr>
      </p:pic>
      <p:pic>
        <p:nvPicPr>
          <p:cNvPr id="6" name="Рисунок 5" descr="Изображение 0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357166"/>
            <a:ext cx="3472857" cy="26046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2786058"/>
            <a:ext cx="6572296" cy="830997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Обратите внимание…</a:t>
            </a:r>
            <a:endParaRPr lang="ru-RU" sz="4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ppppppppp"/>
          <p:cNvPicPr>
            <a:picLocks noChangeAspect="1" noChangeArrowheads="1"/>
          </p:cNvPicPr>
          <p:nvPr/>
        </p:nvPicPr>
        <p:blipFill>
          <a:blip r:embed="rId2" cstate="print"/>
          <a:srcRect l="27406"/>
          <a:stretch>
            <a:fillRect/>
          </a:stretch>
        </p:blipFill>
        <p:spPr bwMode="auto">
          <a:xfrm>
            <a:off x="357188" y="642938"/>
            <a:ext cx="5286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13" y="714375"/>
            <a:ext cx="250031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Профильный экологический лагерь «Индола» расположен в живописном месте  на берегу р. Индола в 15 км. от с. Сосново-Озерское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Вблизи находятся  озера Большая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Еравна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, Малая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Еравна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, Сосновое</a:t>
            </a:r>
          </a:p>
          <a:p>
            <a:pPr algn="ctr"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Это особенное  место для изучения биоразнообразия флоры и фауны.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50" y="1000125"/>
            <a:ext cx="80010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b="1" i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Цель: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00188" y="285750"/>
            <a:ext cx="6715125" cy="7048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Цель и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задачи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эколагеря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«Индола»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79512" y="2132856"/>
            <a:ext cx="382098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80975" algn="just" eaLnBrk="0" hangingPunct="0"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Овладение  учащимися навыками исследовательской работы принципами научного показания окружающей среды, воспитание у них целостного экологического сознания, углубление знаний о природе родного края;</a:t>
            </a:r>
          </a:p>
          <a:p>
            <a:pPr indent="180975" algn="just" eaLnBrk="0" hangingPunct="0">
              <a:defRPr/>
            </a:pPr>
            <a:endParaRPr lang="ru-RU" sz="900" dirty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  <a:p>
            <a:pPr indent="180975" algn="just" eaLnBrk="0" hangingPunct="0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143375" y="1225550"/>
            <a:ext cx="4786313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Задачи: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•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Осуществление отдыха и оздоровления детей.</a:t>
            </a:r>
          </a:p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• Создание условий для взаимодействия с окружающим миром.</a:t>
            </a:r>
          </a:p>
          <a:p>
            <a:pPr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• Развитие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межвозрастного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взаимодействия.</a:t>
            </a:r>
          </a:p>
          <a:p>
            <a:pPr>
              <a:buFont typeface="Arial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Овладение навыками исследовательской работы, принципами научного познания окружающей среды.</a:t>
            </a:r>
          </a:p>
          <a:p>
            <a:pPr>
              <a:buFont typeface="Arial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Осуществление оздоровительно-образовательной деятельности с детьми</a:t>
            </a:r>
          </a:p>
          <a:p>
            <a:pPr>
              <a:buFont typeface="Arial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Воспитание патриотизма и бережного отношения к природе.</a:t>
            </a:r>
          </a:p>
          <a:p>
            <a:pPr>
              <a:buFont typeface="Arial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Привлечение квалифицированных научных кадров в процесс экологического просвещения жителей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Еравнинского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района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88" y="509588"/>
            <a:ext cx="8229600" cy="56197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 и методы работы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501062" cy="5213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1"/>
                </a:solidFill>
              </a:rPr>
              <a:t>1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. Оздоровительный блок</a:t>
            </a:r>
          </a:p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        Физические нагрузки, свежий воздух, знакомство с красивыми уголками природы создают прекрасный физиологический  и психологический фон. Режим дня соответствует гигиеническим требованиям. Спортивные мероприятия включают различные виды спортивных игр.</a:t>
            </a:r>
          </a:p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2. Научно-исследовательский блок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     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В процессе исследовательской деятельности у учащихся развивается внимание и наблюдательность, способность сравнивать, обобщать, делать выводы. Тематика исследований: зоология (орнитология, энтомология и др. дисциплины); гидрология,  ботаника. Представляется набор тематических заданий, предлагаемых группе, проходящей экологическую тропу. Заполняются полевые дневники, гербарии и матрасики.</a:t>
            </a:r>
          </a:p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  3.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Досуговый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 блок.</a:t>
            </a:r>
          </a:p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        Педагоги в течение всей смены  решают задачи адаптации подростков к новой  среде, новому коллективу, всестороннего развития их творческой индивидуальности, воспитания культуры поведения.</a:t>
            </a:r>
          </a:p>
          <a:p>
            <a:pPr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        Проводятся традиционные дела смены: день знакомств, открытие и закрытие лагеря.  Организуются конкурсы, интеллектуальные и подвижные игры, спортивные соревнования.</a:t>
            </a:r>
          </a:p>
          <a:p>
            <a:pPr>
              <a:lnSpc>
                <a:spcPct val="80000"/>
              </a:lnSpc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</a:rPr>
              <a:t>Формы и методы работы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      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Наряду с традиционными формами и методами работы (экскурсии, беседы, лекции, практические занятия) используются и другие формы работы с учащимися – «круглые столы», экспедиции, полевые конференции и различные интерактивные формы (ролевые ситуации, игры и тренинги). Среди известных методик  экологических лагерей особой популярностью в процессе реализации программы пользуются проектный и проблемно-поисковый методы.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63" y="571500"/>
            <a:ext cx="8229600" cy="56197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Трудовой коллектив эколагеря «Индола</a:t>
            </a:r>
            <a:r>
              <a:rPr kumimoji="0" lang="ru-RU" sz="2300" b="1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23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57188" y="1285875"/>
            <a:ext cx="3929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Директор школы: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Иочис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В.Д.</a:t>
            </a:r>
          </a:p>
          <a:p>
            <a:pPr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Зам. директора: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Аюрова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Л.Д.,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Халхарова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Н.Д.</a:t>
            </a:r>
          </a:p>
          <a:p>
            <a:pPr>
              <a:defRPr/>
            </a:pP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Руководитель:ХалькоЗ.А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643438" y="1357313"/>
            <a:ext cx="4286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Завхоз: Цыренова Р.Ч.</a:t>
            </a:r>
          </a:p>
          <a:p>
            <a:pPr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Работники столовой:</a:t>
            </a:r>
          </a:p>
          <a:p>
            <a:pPr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Кондратьева Н.Л,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Медгадзинова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Н.П.</a:t>
            </a:r>
          </a:p>
          <a:p>
            <a:pPr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Завскладом: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Белокурова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Т.В.</a:t>
            </a:r>
          </a:p>
          <a:p>
            <a:pPr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Медсестра: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Урбазаева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Е.Н.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5" y="3071812"/>
            <a:ext cx="35718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Научные руководители: </a:t>
            </a:r>
          </a:p>
          <a:p>
            <a:pPr>
              <a:defRPr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к.б.н. </a:t>
            </a:r>
            <a:r>
              <a:rPr lang="ru-RU" sz="2200" b="1" dirty="0" err="1">
                <a:solidFill>
                  <a:schemeClr val="accent6">
                    <a:lumMod val="75000"/>
                  </a:schemeClr>
                </a:solidFill>
              </a:rPr>
              <a:t>Моролдоев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 И.В.</a:t>
            </a:r>
          </a:p>
          <a:p>
            <a:pPr>
              <a:defRPr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к.б.н. Щепина Н.А., 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к.б.н. Рудых С.Н.,</a:t>
            </a:r>
            <a:endParaRPr lang="ru-RU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к.б.н.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Бадмаев Е.Н.,</a:t>
            </a:r>
            <a:endParaRPr lang="ru-RU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50" y="4127500"/>
            <a:ext cx="471963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Начальник лагеря: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Шоноев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Т.И.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Физрук: Батуев Ж.Б и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Цыбиков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З.Ц</a:t>
            </a:r>
          </a:p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Старший воспитатель: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Бадмаева Л.Л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357166"/>
            <a:ext cx="55007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Лекции научных руководителей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направлениям 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3"/>
          <p:cNvSpPr txBox="1">
            <a:spLocks/>
          </p:cNvSpPr>
          <p:nvPr/>
        </p:nvSpPr>
        <p:spPr>
          <a:xfrm>
            <a:off x="467544" y="1357298"/>
            <a:ext cx="8424936" cy="5312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marL="640080" marR="0" lvl="1" indent="-246888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Моролдоев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И.В.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к.б.н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 .,Институт общей 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экпериментальной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биологии:</a:t>
            </a:r>
          </a:p>
          <a:p>
            <a:pPr marL="640080" marR="0" lvl="1" indent="-246888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«Млекопитающие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Витимского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плоскогоья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</a:p>
          <a:p>
            <a:pPr marL="640080" marR="0" lvl="1" indent="-246888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Рудых С.Н.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к.б.н.,Институт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общей 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экпериментальной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биологии  СО РАН:</a:t>
            </a:r>
          </a:p>
          <a:p>
            <a:pPr marL="640080" marR="0" lvl="1" indent="-246888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«Насекомые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Витимского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плоскогорья»</a:t>
            </a:r>
          </a:p>
          <a:p>
            <a:pPr marL="640080" marR="0" lvl="1" indent="-246888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Щепина Н.А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к.б.н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Геологический институт СО РАН :</a:t>
            </a:r>
          </a:p>
          <a:p>
            <a:pPr marL="640080" marR="0" lvl="1" indent="-246888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«Экология и биология земноводных на примере сибирской лягушки»         </a:t>
            </a:r>
          </a:p>
          <a:p>
            <a:pPr marL="640080" marR="0" lvl="1" indent="-246888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«Экология и биология дальневосточной квакши и сибирского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углозуба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640080" marR="0" lvl="1" indent="-246888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Бадмаев А.Г. к.г.н. Байкальский институт природопользования СО РАН:</a:t>
            </a:r>
          </a:p>
          <a:p>
            <a:pPr marL="640080" marR="0" lvl="1" indent="-246888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85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«Глобальные и региональные экологические  проблемы»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Бадмаева Е.Н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к.б.н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Бурятский республиканский институт образовательной политики: «Экологические группы птиц долины р. Индола»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071563" y="357188"/>
            <a:ext cx="714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Профильный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эколагерь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«Индола»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75" y="1143000"/>
            <a:ext cx="7286625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Лагерь был основан в 2004 году на базе существующего стационарного лагеря, на берегу р. Индола в результате совместной работы сотрудников Бурятского научного центра (г. Улан-Удэ) и преподавателей СОСОШ№2. За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десять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лет (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2004-2014гг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) лагерь прошел подготовительный этап, в настоящий момент находится на этапе осуществления эксперимента по организации системной научно-исследовательской работы школьников в области естественных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наук. 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течение учебного года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это практик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акции, конференции, олимпиады.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данное время установлено сотрудничество с такими учебными заведениями, как ВСТГУ, БГУ, БИПКРО, БНЦ, СО РАН, ИОЭБ.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Было составлено расписание, каждый час был расписан. Особенностью такой организации лагеря было изучение природных объектов- животных, растений, экосистем- в их естественных условиях существования, в различные сроки. Кроме этого в осеннее, в зимнее, в весеннее время проводится мероприятия, связанные с уборкой прибрежной полосы озера и священного места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Дархитуя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учащиеся учувствуют в различных акциях: «Покормим птиц зимой», «Первоцвет»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625" y="728663"/>
          <a:ext cx="8143932" cy="6012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  <a:gridCol w="2035983"/>
                <a:gridCol w="2035983"/>
              </a:tblGrid>
              <a:tr h="5572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ЗИМА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ВЕСНА</a:t>
                      </a:r>
                      <a:endParaRPr lang="ru-RU" dirty="0"/>
                    </a:p>
                  </a:txBody>
                  <a:tcPr/>
                </a:tc>
              </a:tr>
              <a:tr h="7858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Летняя экологическая школа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Экологическая конференция «Созидание»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Олимпиады,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sz="1400" baseline="0" dirty="0" smtClean="0"/>
                        <a:t>конференции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Акци</a:t>
                      </a:r>
                      <a:r>
                        <a:rPr lang="ru-RU" sz="1400" dirty="0" smtClean="0"/>
                        <a:t>: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r>
                        <a:rPr lang="ru-RU" sz="1400" baseline="0" dirty="0" smtClean="0"/>
                        <a:t>«Священный </a:t>
                      </a:r>
                      <a:r>
                        <a:rPr lang="ru-RU" sz="1400" baseline="0" dirty="0" err="1" smtClean="0"/>
                        <a:t>Дархитуй</a:t>
                      </a:r>
                      <a:r>
                        <a:rPr lang="ru-RU" sz="1400" baseline="0" dirty="0" smtClean="0"/>
                        <a:t>, Первоцветы»</a:t>
                      </a:r>
                      <a:endParaRPr lang="ru-RU" sz="1400" dirty="0"/>
                    </a:p>
                  </a:txBody>
                  <a:tcPr/>
                </a:tc>
              </a:tr>
              <a:tr h="198406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Веты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26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Полевая практика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Конференция 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режиме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Акции «Покормите птиц зимой» </a:t>
                      </a:r>
                    </a:p>
                    <a:p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Экос</a:t>
                      </a:r>
                      <a:r>
                        <a:rPr lang="ru-RU" sz="1400" dirty="0" smtClean="0"/>
                        <a:t>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Акция: «</a:t>
                      </a:r>
                      <a:r>
                        <a:rPr lang="ru-RU" sz="1800" baseline="0" dirty="0" err="1" smtClean="0"/>
                        <a:t>Экос</a:t>
                      </a:r>
                      <a:r>
                        <a:rPr lang="ru-RU" sz="1800" baseline="0" dirty="0" smtClean="0"/>
                        <a:t>»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:\Documents and Settings\Admin\Рабочий стол\foto\S6306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200025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Documents and Settings\sisadmin\Мои документы\Учителя\ЖД ТБИ 2010\фото Проекты ТБИ-2010 в Еравне\4 день. Презентации. Праздник Зандан Жуу\DSCN1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2020876" cy="20882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4" descr="C:\Documents and Settings\Admin\Рабочий стол\DSCF1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204864"/>
            <a:ext cx="210026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Uchitel\Рабочий стол\избран. фото\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25144"/>
            <a:ext cx="20002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foto\SAM_48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4572000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2" descr="C:\Documents and Settings\Admin\Мои документы\Мои рисунки\Фото уборка льда2010\P10200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725144"/>
            <a:ext cx="1944216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\Рабочий стол\foto\DSC000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4797152"/>
            <a:ext cx="1999694" cy="1917996"/>
          </a:xfrm>
          <a:prstGeom prst="rect">
            <a:avLst/>
          </a:prstGeom>
          <a:noFill/>
        </p:spPr>
      </p:pic>
      <p:pic>
        <p:nvPicPr>
          <p:cNvPr id="10" name="Picture 2" descr="C:\Documents and Settings\Admin\Мои документы\Бабуевн\ФОТО\S63061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1" y="2276872"/>
            <a:ext cx="1872208" cy="1872208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841</Words>
  <Application>Microsoft Office PowerPoint</Application>
  <PresentationFormat>Экран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uchitel5</dc:creator>
  <cp:lastModifiedBy>uchitel5</cp:lastModifiedBy>
  <cp:revision>7</cp:revision>
  <dcterms:created xsi:type="dcterms:W3CDTF">2014-11-20T05:29:53Z</dcterms:created>
  <dcterms:modified xsi:type="dcterms:W3CDTF">2014-11-20T06:27:24Z</dcterms:modified>
</cp:coreProperties>
</file>