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60" r:id="rId4"/>
    <p:sldId id="257" r:id="rId5"/>
    <p:sldId id="284" r:id="rId6"/>
    <p:sldId id="277" r:id="rId7"/>
    <p:sldId id="269" r:id="rId8"/>
    <p:sldId id="265" r:id="rId9"/>
    <p:sldId id="288" r:id="rId10"/>
    <p:sldId id="258" r:id="rId11"/>
    <p:sldId id="261" r:id="rId12"/>
    <p:sldId id="291" r:id="rId13"/>
    <p:sldId id="262" r:id="rId14"/>
    <p:sldId id="263" r:id="rId15"/>
    <p:sldId id="264" r:id="rId16"/>
    <p:sldId id="266" r:id="rId17"/>
    <p:sldId id="290" r:id="rId18"/>
    <p:sldId id="287" r:id="rId19"/>
    <p:sldId id="267" r:id="rId20"/>
    <p:sldId id="268" r:id="rId21"/>
    <p:sldId id="281" r:id="rId22"/>
    <p:sldId id="270" r:id="rId23"/>
    <p:sldId id="282" r:id="rId24"/>
    <p:sldId id="271" r:id="rId25"/>
    <p:sldId id="272" r:id="rId26"/>
    <p:sldId id="275" r:id="rId27"/>
    <p:sldId id="285" r:id="rId28"/>
    <p:sldId id="289" r:id="rId29"/>
    <p:sldId id="292" r:id="rId30"/>
    <p:sldId id="293" r:id="rId31"/>
    <p:sldId id="27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82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31D5-18F9-445C-85AE-E0DFFA38D14A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DF196BC-E5A3-467A-8887-FC6A04291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31D5-18F9-445C-85AE-E0DFFA38D14A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96BC-E5A3-467A-8887-FC6A04291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31D5-18F9-445C-85AE-E0DFFA38D14A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96BC-E5A3-467A-8887-FC6A04291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31D5-18F9-445C-85AE-E0DFFA38D14A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DF196BC-E5A3-467A-8887-FC6A04291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31D5-18F9-445C-85AE-E0DFFA38D14A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96BC-E5A3-467A-8887-FC6A042910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31D5-18F9-445C-85AE-E0DFFA38D14A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96BC-E5A3-467A-8887-FC6A04291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31D5-18F9-445C-85AE-E0DFFA38D14A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DF196BC-E5A3-467A-8887-FC6A042910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31D5-18F9-445C-85AE-E0DFFA38D14A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96BC-E5A3-467A-8887-FC6A04291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31D5-18F9-445C-85AE-E0DFFA38D14A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96BC-E5A3-467A-8887-FC6A04291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31D5-18F9-445C-85AE-E0DFFA38D14A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96BC-E5A3-467A-8887-FC6A04291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F31D5-18F9-445C-85AE-E0DFFA38D14A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196BC-E5A3-467A-8887-FC6A042910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0CF31D5-18F9-445C-85AE-E0DFFA38D14A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F196BC-E5A3-467A-8887-FC6A042910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547" TargetMode="External"/><Relationship Id="rId2" Type="http://schemas.openxmlformats.org/officeDocument/2006/relationships/hyperlink" Target="http://ru.wikipedia.org/wiki/148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28" TargetMode="External"/><Relationship Id="rId2" Type="http://schemas.openxmlformats.org/officeDocument/2006/relationships/hyperlink" Target="http://ru.wikipedia.org/wiki/187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741" TargetMode="External"/><Relationship Id="rId2" Type="http://schemas.openxmlformats.org/officeDocument/2006/relationships/hyperlink" Target="http://ru.wikipedia.org/wiki/16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003" TargetMode="External"/><Relationship Id="rId2" Type="http://schemas.openxmlformats.org/officeDocument/2006/relationships/hyperlink" Target="http://ru.wikipedia.org/wiki/95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499" TargetMode="External"/><Relationship Id="rId2" Type="http://schemas.openxmlformats.org/officeDocument/2006/relationships/hyperlink" Target="http://ru.wikipedia.org/wiki/145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286256"/>
            <a:ext cx="8458200" cy="785818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b="1" dirty="0" smtClean="0"/>
              <a:t>                         Интегрированный урок географии </a:t>
            </a:r>
            <a:br>
              <a:rPr lang="ru-RU" sz="1800" b="1" dirty="0" smtClean="0"/>
            </a:br>
            <a:r>
              <a:rPr lang="ru-RU" sz="1800" b="1" dirty="0" smtClean="0"/>
              <a:t>                               и православной культуры в 7 классе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1600" dirty="0" smtClean="0"/>
              <a:t>Учитель географии: Коломыцева Л.Я.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00042"/>
            <a:ext cx="8458200" cy="235745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История открытия и исследования материка Северная Америка</a:t>
            </a:r>
            <a:endParaRPr lang="ru-RU" sz="4400" b="1" dirty="0"/>
          </a:p>
        </p:txBody>
      </p:sp>
      <p:pic>
        <p:nvPicPr>
          <p:cNvPr id="7" name="Picture 7" descr="desk_globe_e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143248"/>
            <a:ext cx="2000264" cy="2143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/>
              <a:t>Эрнан</a:t>
            </a:r>
            <a:r>
              <a:rPr lang="ru-RU" dirty="0" smtClean="0"/>
              <a:t> Кортес  </a:t>
            </a:r>
            <a:r>
              <a:rPr lang="ru-RU" sz="2800" dirty="0" smtClean="0"/>
              <a:t>(</a:t>
            </a:r>
            <a:r>
              <a:rPr lang="ru-RU" sz="2800" dirty="0" smtClean="0">
                <a:hlinkClick r:id="rId2" tooltip="1485"/>
              </a:rPr>
              <a:t>1485</a:t>
            </a:r>
            <a:r>
              <a:rPr lang="ru-RU" sz="2800" dirty="0" smtClean="0"/>
              <a:t> — </a:t>
            </a:r>
            <a:r>
              <a:rPr lang="ru-RU" sz="2800" dirty="0" smtClean="0">
                <a:hlinkClick r:id="rId3" tooltip="1547"/>
              </a:rPr>
              <a:t>1547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1026" name="Picture 2" descr="F:\Лариса Яковл\Эрнан Кортес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785926"/>
            <a:ext cx="3429024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Генри Гудзон </a:t>
            </a:r>
            <a:r>
              <a:rPr lang="ru-RU" sz="2800" dirty="0" smtClean="0"/>
              <a:t>(1550-1611)</a:t>
            </a:r>
            <a:endParaRPr lang="ru-RU" sz="2800" dirty="0"/>
          </a:p>
        </p:txBody>
      </p:sp>
      <p:pic>
        <p:nvPicPr>
          <p:cNvPr id="3074" name="Picture 2" descr="F:\Лариса Яковл\Генри Гудзо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143116"/>
            <a:ext cx="228601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Макензи  Александер</a:t>
            </a:r>
            <a:br>
              <a:rPr lang="ru-RU" dirty="0" smtClean="0"/>
            </a:br>
            <a:r>
              <a:rPr lang="ru-RU" dirty="0" smtClean="0"/>
              <a:t>(1764 - 1820)</a:t>
            </a:r>
            <a:endParaRPr lang="ru-RU" dirty="0"/>
          </a:p>
        </p:txBody>
      </p:sp>
      <p:pic>
        <p:nvPicPr>
          <p:cNvPr id="1026" name="Picture 2" descr="F:\Лариса Яковл\Макензи А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7" y="1928802"/>
            <a:ext cx="2857521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Руаль</a:t>
            </a:r>
            <a:r>
              <a:rPr lang="ru-RU" dirty="0" smtClean="0"/>
              <a:t> Амундсен </a:t>
            </a:r>
            <a:r>
              <a:rPr lang="ru-RU" sz="2800" dirty="0" smtClean="0"/>
              <a:t>(</a:t>
            </a:r>
            <a:r>
              <a:rPr lang="ru-RU" sz="2800" dirty="0" smtClean="0">
                <a:hlinkClick r:id="rId2" tooltip="1872"/>
              </a:rPr>
              <a:t>1872</a:t>
            </a:r>
            <a:r>
              <a:rPr lang="ru-RU" sz="2800" dirty="0" smtClean="0"/>
              <a:t>—</a:t>
            </a:r>
            <a:r>
              <a:rPr lang="ru-RU" sz="2800" dirty="0" smtClean="0">
                <a:hlinkClick r:id="rId3" tooltip="1928"/>
              </a:rPr>
              <a:t>1928</a:t>
            </a:r>
            <a:r>
              <a:rPr lang="ru-RU" sz="2800" dirty="0" smtClean="0"/>
              <a:t>)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098" name="Picture 2" descr="F:\Лариса Яковл\Амундсен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857364"/>
            <a:ext cx="2928958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Витус</a:t>
            </a:r>
            <a:r>
              <a:rPr lang="ru-RU" dirty="0" smtClean="0"/>
              <a:t> Беринг </a:t>
            </a:r>
            <a:r>
              <a:rPr lang="ru-RU" sz="2800" dirty="0" smtClean="0"/>
              <a:t>(</a:t>
            </a:r>
            <a:r>
              <a:rPr lang="ru-RU" sz="2800" dirty="0" smtClean="0">
                <a:hlinkClick r:id="rId2" tooltip="1681"/>
              </a:rPr>
              <a:t>1681</a:t>
            </a:r>
            <a:r>
              <a:rPr lang="ru-RU" sz="2800" dirty="0" smtClean="0"/>
              <a:t> — </a:t>
            </a:r>
            <a:r>
              <a:rPr lang="ru-RU" sz="2800" dirty="0" smtClean="0">
                <a:hlinkClick r:id="rId3" tooltip="1741"/>
              </a:rPr>
              <a:t>1741</a:t>
            </a:r>
            <a:r>
              <a:rPr lang="ru-RU" sz="2800" dirty="0" smtClean="0"/>
              <a:t>) </a:t>
            </a:r>
            <a:endParaRPr lang="ru-RU" sz="2800" dirty="0"/>
          </a:p>
        </p:txBody>
      </p:sp>
      <p:pic>
        <p:nvPicPr>
          <p:cNvPr id="5122" name="Picture 2" descr="F:\Лариса Яковл\В. Беринг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857364"/>
            <a:ext cx="2928958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Алексей Чириков </a:t>
            </a:r>
            <a:r>
              <a:rPr lang="ru-RU" sz="2800" dirty="0" smtClean="0"/>
              <a:t>(1703-1748)</a:t>
            </a:r>
            <a:endParaRPr lang="ru-RU" sz="2800" dirty="0"/>
          </a:p>
        </p:txBody>
      </p:sp>
      <p:pic>
        <p:nvPicPr>
          <p:cNvPr id="6146" name="Picture 2" descr="F:\Лариса Яковл\Чирико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714488"/>
            <a:ext cx="3143272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Григорий Шелихов </a:t>
            </a:r>
            <a:r>
              <a:rPr lang="ru-RU" sz="2800" dirty="0" smtClean="0"/>
              <a:t>(1747-1795)</a:t>
            </a:r>
            <a:endParaRPr lang="ru-RU" sz="2800" dirty="0"/>
          </a:p>
        </p:txBody>
      </p:sp>
      <p:pic>
        <p:nvPicPr>
          <p:cNvPr id="8194" name="Picture 2" descr="F:\Лариса Яковл\Шелехов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928802"/>
            <a:ext cx="3643338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Лариса Яковл\Алеутск острова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643998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Алеуты</a:t>
            </a:r>
            <a:endParaRPr lang="ru-RU" dirty="0"/>
          </a:p>
        </p:txBody>
      </p:sp>
      <p:pic>
        <p:nvPicPr>
          <p:cNvPr id="4" name="Picture 2" descr="F:\Лариса Яковл\алеут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9450" y="1731169"/>
            <a:ext cx="2857500" cy="417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Екатерина </a:t>
            </a:r>
            <a:r>
              <a:rPr lang="en-US" dirty="0" smtClean="0"/>
              <a:t>II</a:t>
            </a:r>
            <a:endParaRPr lang="ru-RU" dirty="0"/>
          </a:p>
        </p:txBody>
      </p:sp>
      <p:pic>
        <p:nvPicPr>
          <p:cNvPr id="1026" name="Picture 2" descr="F:\Лариса Яковл\Екатерина I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857364"/>
            <a:ext cx="3571899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Плывем к неведомому берегу,</a:t>
            </a:r>
            <a:br>
              <a:rPr lang="ru-RU" dirty="0" smtClean="0"/>
            </a:br>
            <a:r>
              <a:rPr lang="ru-RU" dirty="0" smtClean="0"/>
              <a:t>Хотим увидеть целый свет.</a:t>
            </a:r>
            <a:br>
              <a:rPr lang="ru-RU" dirty="0" smtClean="0"/>
            </a:br>
            <a:r>
              <a:rPr lang="ru-RU" dirty="0" smtClean="0"/>
              <a:t>Какое небо над Америкой?</a:t>
            </a:r>
            <a:br>
              <a:rPr lang="ru-RU" dirty="0" smtClean="0"/>
            </a:br>
            <a:r>
              <a:rPr lang="ru-RU" dirty="0" smtClean="0"/>
              <a:t>Когда наступит там рассвет?</a:t>
            </a:r>
            <a:br>
              <a:rPr lang="ru-RU" dirty="0" smtClean="0"/>
            </a:br>
            <a:r>
              <a:rPr lang="ru-RU" dirty="0" smtClean="0"/>
              <a:t>Как это здорово и правильно,</a:t>
            </a:r>
            <a:br>
              <a:rPr lang="ru-RU" dirty="0" smtClean="0"/>
            </a:br>
            <a:r>
              <a:rPr lang="ru-RU" dirty="0" smtClean="0"/>
              <a:t>Что среди множества наук</a:t>
            </a:r>
            <a:br>
              <a:rPr lang="ru-RU" dirty="0" smtClean="0"/>
            </a:br>
            <a:r>
              <a:rPr lang="ru-RU" dirty="0" smtClean="0"/>
              <a:t>Мы изучаем географию,</a:t>
            </a:r>
            <a:br>
              <a:rPr lang="ru-RU" dirty="0" smtClean="0"/>
            </a:br>
            <a:r>
              <a:rPr lang="ru-RU" dirty="0" smtClean="0"/>
              <a:t>Чтоб стал понятен мир вокруг.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Святитель  Иннокентий</a:t>
            </a:r>
            <a:br>
              <a:rPr lang="ru-RU" dirty="0" smtClean="0"/>
            </a:br>
            <a:r>
              <a:rPr lang="ru-RU" sz="3100" dirty="0" smtClean="0"/>
              <a:t>(Иван  Евсеевич  Попов-Вениаминов)</a:t>
            </a:r>
            <a:endParaRPr lang="ru-RU" sz="3100" dirty="0"/>
          </a:p>
        </p:txBody>
      </p:sp>
      <p:pic>
        <p:nvPicPr>
          <p:cNvPr id="1027" name="Picture 3" descr="C:\Documents and Settings\zavuch\Мои документы\Мои рисунки\святител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857364"/>
            <a:ext cx="3071834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Эскимосы                        Калоши</a:t>
            </a:r>
            <a:endParaRPr lang="ru-RU" dirty="0"/>
          </a:p>
        </p:txBody>
      </p:sp>
      <p:pic>
        <p:nvPicPr>
          <p:cNvPr id="6146" name="Picture 2" descr="F:\Лариса Яковл\Эскимос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5" y="1428736"/>
            <a:ext cx="3786214" cy="3929090"/>
          </a:xfrm>
          <a:prstGeom prst="rect">
            <a:avLst/>
          </a:prstGeom>
          <a:noFill/>
        </p:spPr>
      </p:pic>
      <p:pic>
        <p:nvPicPr>
          <p:cNvPr id="6147" name="Picture 3" descr="F:\Лариса Яковл\алеуты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643050"/>
            <a:ext cx="3857652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Николай </a:t>
            </a:r>
            <a:r>
              <a:rPr lang="en-US" dirty="0" smtClean="0"/>
              <a:t>I</a:t>
            </a:r>
            <a:endParaRPr lang="ru-RU" dirty="0"/>
          </a:p>
        </p:txBody>
      </p:sp>
      <p:pic>
        <p:nvPicPr>
          <p:cNvPr id="2050" name="Picture 2" descr="F:\Лариса Яковл\Николай I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00174"/>
            <a:ext cx="3714776" cy="4429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Исаакиевский собор </a:t>
            </a:r>
            <a:br>
              <a:rPr lang="ru-RU" dirty="0" smtClean="0"/>
            </a:br>
            <a:r>
              <a:rPr lang="ru-RU" dirty="0" smtClean="0"/>
              <a:t>в Санкт- Петербурге</a:t>
            </a:r>
            <a:endParaRPr lang="ru-RU" dirty="0"/>
          </a:p>
        </p:txBody>
      </p:sp>
      <p:pic>
        <p:nvPicPr>
          <p:cNvPr id="1026" name="Picture 2" descr="F:\Лариса Яковл\Исаакиевский собор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857364"/>
            <a:ext cx="4357718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Алеутские острова</a:t>
            </a:r>
            <a:endParaRPr lang="ru-RU" dirty="0"/>
          </a:p>
        </p:txBody>
      </p:sp>
      <p:pic>
        <p:nvPicPr>
          <p:cNvPr id="3074" name="Picture 2" descr="F:\Лариса Яковл\Алеутские остр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57256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Лариса Яковл\Алеутск острова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643998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Лариса Яковл\Северная Америка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6215106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История открытия и исследования Северной Америки</a:t>
            </a:r>
            <a:endParaRPr lang="ru-RU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428736"/>
          <a:ext cx="8286808" cy="4821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0704"/>
                <a:gridCol w="2463308"/>
                <a:gridCol w="3982796"/>
              </a:tblGrid>
              <a:tr h="432073">
                <a:tc>
                  <a:txBody>
                    <a:bodyPr/>
                    <a:lstStyle/>
                    <a:p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Исследователи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Открытия</a:t>
                      </a:r>
                      <a:endParaRPr lang="ru-RU" i="1" dirty="0"/>
                    </a:p>
                  </a:txBody>
                  <a:tcPr/>
                </a:tc>
              </a:tr>
              <a:tr h="432073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982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Открывает новую землю и называет ее Гренландия</a:t>
                      </a:r>
                      <a:endParaRPr lang="ru-RU" dirty="0"/>
                    </a:p>
                  </a:txBody>
                  <a:tcPr/>
                </a:tc>
              </a:tr>
              <a:tr h="432073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1492 -1493 гг.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Пересекает Атлантический океан, открывает Саргассово море и достигает о.Самана</a:t>
                      </a:r>
                      <a:endParaRPr lang="ru-RU" dirty="0"/>
                    </a:p>
                  </a:txBody>
                  <a:tcPr/>
                </a:tc>
              </a:tr>
              <a:tr h="432073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Открыл остров Ньюфаундленд и побережье полуострова Лабрадор</a:t>
                      </a:r>
                      <a:endParaRPr lang="ru-RU" dirty="0"/>
                    </a:p>
                  </a:txBody>
                  <a:tcPr/>
                </a:tc>
              </a:tr>
              <a:tr h="432073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1519 г.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Завоевание Мексики и уничтожение государства ацтеков</a:t>
                      </a:r>
                      <a:endParaRPr lang="ru-RU" dirty="0"/>
                    </a:p>
                  </a:txBody>
                  <a:tcPr/>
                </a:tc>
              </a:tr>
              <a:tr h="432073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1607-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1611 гг.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северной Америке открыл реку, залив и пролив, названные его именем</a:t>
                      </a:r>
                      <a:endParaRPr lang="ru-RU" dirty="0"/>
                    </a:p>
                  </a:txBody>
                  <a:tcPr/>
                </a:tc>
              </a:tr>
              <a:tr h="432073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1789 г.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1792-1793 гг.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Открыл реку Макензи, горы Макензи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Пересек материк с востока на запад и обратно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История открытия и исследования Северной Америки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118"/>
                <a:gridCol w="2643206"/>
                <a:gridCol w="4562476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1" dirty="0" smtClean="0"/>
                        <a:t>Исследователи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/>
                        <a:t>Открытия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начале </a:t>
                      </a:r>
                      <a:endParaRPr kumimoji="0"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Установил географическое положение Северного магнитного полюса Земли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1725-1730, 1733-1741гг.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Прошел по проливу между Чукоткой и Аляской , достиг Северной Америки и открыл ряд островов Алеутской гряды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1725-1730, 1733-1741гг.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Помощник В. Беринга в 1-й и 2-й Камчатских экспедициях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1783-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1786 гг.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Основал первые русские поселения в Северной Америке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1824-1867гг.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Изучает быт и традиции местных народов, создает азбуку для жителей Алеутских островов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Дополни предложение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узнал …</a:t>
            </a:r>
          </a:p>
          <a:p>
            <a:r>
              <a:rPr lang="ru-RU" dirty="0" smtClean="0"/>
              <a:t>Мне понравилось…</a:t>
            </a:r>
          </a:p>
          <a:p>
            <a:r>
              <a:rPr lang="ru-RU" dirty="0" smtClean="0"/>
              <a:t>Теперь бы я хотел узнать…</a:t>
            </a:r>
          </a:p>
          <a:p>
            <a:r>
              <a:rPr lang="ru-RU" dirty="0" smtClean="0"/>
              <a:t>Самым скучным на занятии было…</a:t>
            </a:r>
          </a:p>
          <a:p>
            <a:r>
              <a:rPr lang="ru-RU" dirty="0" smtClean="0"/>
              <a:t>Я считаю полезным…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lvl="1"/>
            <a:r>
              <a:rPr lang="ru-RU" sz="11200" dirty="0" smtClean="0"/>
              <a:t>Изучить имена исследователей континента </a:t>
            </a:r>
          </a:p>
          <a:p>
            <a:pPr lvl="1">
              <a:buNone/>
            </a:pPr>
            <a:r>
              <a:rPr lang="ru-RU" sz="11200" dirty="0" smtClean="0"/>
              <a:t>     и результаты их работы</a:t>
            </a:r>
          </a:p>
          <a:p>
            <a:pPr lvl="1"/>
            <a:r>
              <a:rPr lang="ru-RU" sz="11200" dirty="0" smtClean="0"/>
              <a:t>Закрепить представление о географическом   положении  Северной Америки</a:t>
            </a:r>
          </a:p>
          <a:p>
            <a:pPr lvl="1"/>
            <a:r>
              <a:rPr lang="ru-RU" sz="11200" dirty="0" smtClean="0"/>
              <a:t>Совершенствовать умения работать с картами, </a:t>
            </a:r>
          </a:p>
          <a:p>
            <a:pPr lvl="1">
              <a:buNone/>
            </a:pPr>
            <a:r>
              <a:rPr lang="ru-RU" sz="11200" dirty="0" smtClean="0"/>
              <a:t>     находить необходимую информацию</a:t>
            </a:r>
          </a:p>
          <a:p>
            <a:pPr lvl="1"/>
            <a:r>
              <a:rPr lang="ru-RU" sz="11200" dirty="0" smtClean="0"/>
              <a:t> Познакомиться с вкладом русской православной церкви в историю освоения материка Северная Америка</a:t>
            </a:r>
          </a:p>
          <a:p>
            <a:pPr lvl="1">
              <a:buNone/>
            </a:pPr>
            <a:r>
              <a:rPr lang="ru-RU" sz="11200" dirty="0" smtClean="0"/>
              <a:t>  </a:t>
            </a:r>
          </a:p>
          <a:p>
            <a:pPr lvl="1"/>
            <a:endParaRPr lang="ru-RU" sz="2400" dirty="0" smtClean="0"/>
          </a:p>
          <a:p>
            <a:pPr lvl="1">
              <a:buNone/>
            </a:pPr>
            <a:endParaRPr lang="ru-RU" sz="2400" dirty="0" smtClean="0"/>
          </a:p>
          <a:p>
            <a:pPr lvl="1">
              <a:buNone/>
            </a:pPr>
            <a:endParaRPr lang="ru-RU" sz="2400" dirty="0" smtClean="0"/>
          </a:p>
          <a:p>
            <a:pPr lvl="1">
              <a:buNone/>
            </a:pPr>
            <a:endParaRPr lang="ru-RU" sz="2400" dirty="0" smtClean="0"/>
          </a:p>
          <a:p>
            <a:pPr lvl="1">
              <a:buNone/>
            </a:pPr>
            <a:endParaRPr lang="ru-RU" sz="2400" dirty="0" smtClean="0"/>
          </a:p>
          <a:p>
            <a:pPr lvl="1">
              <a:buNone/>
            </a:pPr>
            <a:endParaRPr lang="ru-RU" sz="2400" dirty="0" smtClean="0"/>
          </a:p>
          <a:p>
            <a:pPr lvl="1">
              <a:buNone/>
            </a:pPr>
            <a:r>
              <a:rPr lang="ru-RU" sz="2400" dirty="0" smtClean="0"/>
              <a:t>. </a:t>
            </a:r>
          </a:p>
          <a:p>
            <a:pPr lvl="1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§ 51</a:t>
            </a:r>
          </a:p>
          <a:p>
            <a:r>
              <a:rPr lang="ru-RU" u="sng" dirty="0" smtClean="0"/>
              <a:t>1уровень</a:t>
            </a:r>
            <a:r>
              <a:rPr lang="ru-RU" dirty="0" smtClean="0"/>
              <a:t> – задание с контурной картой: найдите на карте Северной Америки географические объекты, названные в честь мореплавателей и путешественников</a:t>
            </a:r>
          </a:p>
          <a:p>
            <a:r>
              <a:rPr lang="ru-RU" u="sng" dirty="0" smtClean="0"/>
              <a:t>2 уровень </a:t>
            </a:r>
            <a:r>
              <a:rPr lang="ru-RU" dirty="0" smtClean="0"/>
              <a:t>– составьте кроссворд из 10-12 слов.</a:t>
            </a:r>
          </a:p>
          <a:p>
            <a:pPr>
              <a:buNone/>
            </a:pPr>
            <a:r>
              <a:rPr lang="ru-RU" dirty="0" smtClean="0"/>
              <a:t>    Ключевое слово «Гренландия» или «Северная Америка»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</a:t>
            </a:r>
            <a:r>
              <a:rPr lang="ru-RU" dirty="0" err="1" smtClean="0"/>
              <a:t>УРОк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8194" name="Picture 2" descr="F:\Лариса Яковл\Природа Сев Амери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3448072" cy="2545570"/>
          </a:xfrm>
          <a:prstGeom prst="rect">
            <a:avLst/>
          </a:prstGeom>
          <a:noFill/>
        </p:spPr>
      </p:pic>
      <p:pic>
        <p:nvPicPr>
          <p:cNvPr id="8195" name="Picture 3" descr="F:\Лариса Яковл\ЗС озер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71875"/>
            <a:ext cx="4000528" cy="266701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Тест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72282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/>
              <a:t>1. По площади Северная Америка занимает:</a:t>
            </a:r>
            <a:endParaRPr lang="ru-RU" sz="2800" b="1" dirty="0" smtClean="0"/>
          </a:p>
          <a:p>
            <a:r>
              <a:rPr lang="ru-RU" dirty="0" smtClean="0"/>
              <a:t>а) 1 место</a:t>
            </a:r>
            <a:endParaRPr lang="ru-RU" sz="2800" dirty="0" smtClean="0"/>
          </a:p>
          <a:p>
            <a:r>
              <a:rPr lang="ru-RU" dirty="0" smtClean="0"/>
              <a:t>б) 2 место</a:t>
            </a:r>
            <a:endParaRPr lang="ru-RU" sz="2800" dirty="0" smtClean="0"/>
          </a:p>
          <a:p>
            <a:r>
              <a:rPr lang="ru-RU" dirty="0" smtClean="0"/>
              <a:t>в) 3 место</a:t>
            </a:r>
            <a:endParaRPr lang="ru-RU" sz="2800" dirty="0" smtClean="0"/>
          </a:p>
          <a:p>
            <a:pPr lvl="0"/>
            <a:r>
              <a:rPr lang="ru-RU" b="1" dirty="0" smtClean="0"/>
              <a:t>2. Берега Северной Америки…</a:t>
            </a:r>
            <a:endParaRPr lang="ru-RU" sz="2800" b="1" dirty="0" smtClean="0"/>
          </a:p>
          <a:p>
            <a:r>
              <a:rPr lang="ru-RU" dirty="0" smtClean="0"/>
              <a:t>а) слабо изрезаны</a:t>
            </a:r>
            <a:endParaRPr lang="ru-RU" sz="2800" dirty="0" smtClean="0"/>
          </a:p>
          <a:p>
            <a:r>
              <a:rPr lang="ru-RU" dirty="0" smtClean="0"/>
              <a:t>б) сильно расчленены</a:t>
            </a:r>
            <a:endParaRPr lang="ru-RU" sz="2800" dirty="0" smtClean="0"/>
          </a:p>
          <a:p>
            <a:pPr lvl="0"/>
            <a:r>
              <a:rPr lang="ru-RU" b="1" dirty="0" smtClean="0"/>
              <a:t>3. В строении поверхности материка преобладают …</a:t>
            </a:r>
            <a:endParaRPr lang="ru-RU" sz="2800" b="1" dirty="0" smtClean="0"/>
          </a:p>
          <a:p>
            <a:r>
              <a:rPr lang="ru-RU" dirty="0" smtClean="0"/>
              <a:t>а) горы</a:t>
            </a:r>
            <a:endParaRPr lang="ru-RU" sz="2800" dirty="0" smtClean="0"/>
          </a:p>
          <a:p>
            <a:r>
              <a:rPr lang="ru-RU" dirty="0" smtClean="0"/>
              <a:t>б) равнины</a:t>
            </a:r>
            <a:endParaRPr lang="ru-RU" sz="2800" dirty="0" smtClean="0"/>
          </a:p>
          <a:p>
            <a:pPr lvl="0"/>
            <a:r>
              <a:rPr lang="ru-RU" b="1" dirty="0" smtClean="0"/>
              <a:t>4. Сотни тысяч лет назад Северная Америка и Евразия была единым континентом:</a:t>
            </a:r>
            <a:endParaRPr lang="ru-RU" sz="2800" b="1" dirty="0" smtClean="0"/>
          </a:p>
          <a:p>
            <a:r>
              <a:rPr lang="ru-RU" dirty="0" smtClean="0"/>
              <a:t>а) Лавразия</a:t>
            </a:r>
            <a:endParaRPr lang="ru-RU" sz="2800" dirty="0" smtClean="0"/>
          </a:p>
          <a:p>
            <a:r>
              <a:rPr lang="ru-RU" dirty="0" smtClean="0"/>
              <a:t>б) Гондвана</a:t>
            </a:r>
            <a:endParaRPr lang="ru-RU" sz="2800" dirty="0" smtClean="0"/>
          </a:p>
          <a:p>
            <a:r>
              <a:rPr lang="ru-RU" dirty="0" smtClean="0"/>
              <a:t>в) </a:t>
            </a:r>
            <a:r>
              <a:rPr lang="ru-RU" dirty="0" err="1" smtClean="0"/>
              <a:t>Пангея</a:t>
            </a:r>
            <a:endParaRPr lang="ru-RU" sz="2800" dirty="0" smtClean="0"/>
          </a:p>
          <a:p>
            <a:pPr lvl="1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/>
              <a:t>5. Вдоль западного побережья материка протянулись горы: </a:t>
            </a:r>
          </a:p>
          <a:p>
            <a:r>
              <a:rPr lang="ru-RU" dirty="0" smtClean="0"/>
              <a:t>а) Аппалачи</a:t>
            </a:r>
          </a:p>
          <a:p>
            <a:r>
              <a:rPr lang="ru-RU" dirty="0" smtClean="0"/>
              <a:t>б) Анды </a:t>
            </a:r>
          </a:p>
          <a:p>
            <a:r>
              <a:rPr lang="ru-RU" dirty="0" smtClean="0"/>
              <a:t>в) Кордильеры</a:t>
            </a:r>
          </a:p>
          <a:p>
            <a:pPr lvl="0"/>
            <a:r>
              <a:rPr lang="ru-RU" b="1" dirty="0" smtClean="0"/>
              <a:t>6. Самая высокая из вершин </a:t>
            </a:r>
          </a:p>
          <a:p>
            <a:r>
              <a:rPr lang="ru-RU" dirty="0" smtClean="0"/>
              <a:t>г. Кордильер…</a:t>
            </a:r>
          </a:p>
          <a:p>
            <a:r>
              <a:rPr lang="ru-RU" dirty="0" smtClean="0"/>
              <a:t>а) г. Мак-Кинли</a:t>
            </a:r>
          </a:p>
          <a:p>
            <a:r>
              <a:rPr lang="ru-RU" dirty="0" smtClean="0"/>
              <a:t>б) г. </a:t>
            </a:r>
            <a:r>
              <a:rPr lang="ru-RU" dirty="0" err="1" smtClean="0"/>
              <a:t>Аконкагуа</a:t>
            </a:r>
            <a:endParaRPr lang="ru-RU" dirty="0" smtClean="0"/>
          </a:p>
          <a:p>
            <a:pPr lvl="0"/>
            <a:r>
              <a:rPr lang="ru-RU" b="1" dirty="0" smtClean="0"/>
              <a:t>7. Почему в горах Кордильер часто происходят землетрясения…</a:t>
            </a:r>
          </a:p>
          <a:p>
            <a:r>
              <a:rPr lang="ru-RU" dirty="0" smtClean="0"/>
              <a:t>а) в основании лежит платформа</a:t>
            </a:r>
          </a:p>
          <a:p>
            <a:r>
              <a:rPr lang="ru-RU" dirty="0" smtClean="0"/>
              <a:t>б) находится на стыке двух </a:t>
            </a:r>
            <a:r>
              <a:rPr lang="ru-RU" dirty="0" err="1" smtClean="0"/>
              <a:t>литосферных</a:t>
            </a:r>
            <a:r>
              <a:rPr lang="ru-RU" dirty="0" smtClean="0"/>
              <a:t> плит</a:t>
            </a:r>
          </a:p>
          <a:p>
            <a:pPr lvl="0"/>
            <a:r>
              <a:rPr lang="ru-RU" b="1" dirty="0" smtClean="0"/>
              <a:t>8. Каньоны это - …</a:t>
            </a:r>
          </a:p>
          <a:p>
            <a:r>
              <a:rPr lang="ru-RU" dirty="0" smtClean="0"/>
              <a:t>а) округлые вершины гор</a:t>
            </a:r>
          </a:p>
          <a:p>
            <a:r>
              <a:rPr lang="ru-RU" dirty="0" smtClean="0"/>
              <a:t>б) леса</a:t>
            </a:r>
          </a:p>
          <a:p>
            <a:r>
              <a:rPr lang="ru-RU" dirty="0" smtClean="0"/>
              <a:t>в) речные долины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Северная Америка</a:t>
            </a:r>
            <a:endParaRPr lang="ru-RU" dirty="0"/>
          </a:p>
        </p:txBody>
      </p:sp>
      <p:pic>
        <p:nvPicPr>
          <p:cNvPr id="9218" name="Picture 2" descr="F:\Лариса Яковл\Северная Амери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7298"/>
            <a:ext cx="5286412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Эрик Рыжий </a:t>
            </a:r>
            <a:r>
              <a:rPr lang="ru-RU" sz="2800" u="sng" dirty="0" smtClean="0"/>
              <a:t>(</a:t>
            </a:r>
            <a:r>
              <a:rPr lang="ru-RU" sz="2800" u="sng" dirty="0" smtClean="0">
                <a:hlinkClick r:id="rId2" tooltip="950"/>
              </a:rPr>
              <a:t>950</a:t>
            </a:r>
            <a:r>
              <a:rPr lang="ru-RU" sz="2800" u="sng" dirty="0" smtClean="0"/>
              <a:t>—</a:t>
            </a:r>
            <a:r>
              <a:rPr lang="ru-RU" sz="2800" u="sng" dirty="0" smtClean="0">
                <a:hlinkClick r:id="rId3" tooltip="1003"/>
              </a:rPr>
              <a:t>1003</a:t>
            </a:r>
            <a:r>
              <a:rPr lang="ru-RU" sz="2800" u="sng" dirty="0" smtClean="0"/>
              <a:t>) </a:t>
            </a:r>
            <a:endParaRPr lang="ru-RU" sz="2800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785927"/>
            <a:ext cx="2786082" cy="392909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E:\Лариса Яковл\Эрик Рыжий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714488"/>
            <a:ext cx="3175000" cy="415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Христофор Колумб </a:t>
            </a:r>
            <a:r>
              <a:rPr lang="ru-RU" sz="2800" dirty="0" smtClean="0"/>
              <a:t>(1451-1506)</a:t>
            </a:r>
            <a:endParaRPr lang="ru-RU" sz="2800" dirty="0"/>
          </a:p>
        </p:txBody>
      </p:sp>
      <p:pic>
        <p:nvPicPr>
          <p:cNvPr id="7170" name="Picture 2" descr="F:\Лариса Яковл\Колумб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857364"/>
            <a:ext cx="300039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Джон  Кабот </a:t>
            </a:r>
            <a:r>
              <a:rPr lang="ru-RU" sz="2800" dirty="0" smtClean="0"/>
              <a:t>(</a:t>
            </a:r>
            <a:r>
              <a:rPr lang="ru-RU" sz="2800" u="sng" dirty="0" smtClean="0">
                <a:hlinkClick r:id="rId2" tooltip="1450"/>
              </a:rPr>
              <a:t>1450</a:t>
            </a:r>
            <a:r>
              <a:rPr lang="ru-RU" sz="2800" dirty="0" smtClean="0"/>
              <a:t>—</a:t>
            </a:r>
            <a:r>
              <a:rPr lang="ru-RU" sz="2800" u="sng" dirty="0" smtClean="0">
                <a:hlinkClick r:id="rId3" tooltip="1499"/>
              </a:rPr>
              <a:t>1499</a:t>
            </a:r>
            <a:r>
              <a:rPr lang="ru-RU" sz="2800" dirty="0" smtClean="0"/>
              <a:t>)</a:t>
            </a:r>
            <a:endParaRPr lang="ru-RU" dirty="0"/>
          </a:p>
        </p:txBody>
      </p:sp>
      <p:pic>
        <p:nvPicPr>
          <p:cNvPr id="4" name="Picture 2" descr="F:\Лариса Яковл\Джон Кабот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571612"/>
            <a:ext cx="3071834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558</TotalTime>
  <Words>519</Words>
  <Application>Microsoft Office PowerPoint</Application>
  <PresentationFormat>Экран (4:3)</PresentationFormat>
  <Paragraphs>114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                         Интегрированный урок географии                                 и православной культуры в 7 классе                            Учитель географии: Коломыцева Л.Я. </vt:lpstr>
      <vt:lpstr>Слайд 2</vt:lpstr>
      <vt:lpstr>Цели:</vt:lpstr>
      <vt:lpstr>Тест</vt:lpstr>
      <vt:lpstr>Слайд 5</vt:lpstr>
      <vt:lpstr>Северная Америка</vt:lpstr>
      <vt:lpstr>Эрик Рыжий (950—1003) </vt:lpstr>
      <vt:lpstr>Христофор Колумб (1451-1506)</vt:lpstr>
      <vt:lpstr>Джон  Кабот (1450—1499)</vt:lpstr>
      <vt:lpstr>Эрнан Кортес  (1485 — 1547)</vt:lpstr>
      <vt:lpstr>Генри Гудзон (1550-1611)</vt:lpstr>
      <vt:lpstr>Макензи  Александер (1764 - 1820)</vt:lpstr>
      <vt:lpstr>Руаль Амундсен (1872—1928) </vt:lpstr>
      <vt:lpstr>Витус Беринг (1681 — 1741) </vt:lpstr>
      <vt:lpstr>Алексей Чириков (1703-1748)</vt:lpstr>
      <vt:lpstr>Григорий Шелихов (1747-1795)</vt:lpstr>
      <vt:lpstr>Слайд 17</vt:lpstr>
      <vt:lpstr>Алеуты</vt:lpstr>
      <vt:lpstr>Екатерина II</vt:lpstr>
      <vt:lpstr>Святитель  Иннокентий (Иван  Евсеевич  Попов-Вениаминов)</vt:lpstr>
      <vt:lpstr>Эскимосы                        Калоши</vt:lpstr>
      <vt:lpstr>Николай I</vt:lpstr>
      <vt:lpstr>Исаакиевский собор  в Санкт- Петербурге</vt:lpstr>
      <vt:lpstr>Алеутские острова</vt:lpstr>
      <vt:lpstr>Слайд 25</vt:lpstr>
      <vt:lpstr>Слайд 26</vt:lpstr>
      <vt:lpstr>История открытия и исследования Северной Америки</vt:lpstr>
      <vt:lpstr>История открытия и исследования Северной Америки</vt:lpstr>
      <vt:lpstr>Дополни предложение</vt:lpstr>
      <vt:lpstr>Домашнее задание</vt:lpstr>
      <vt:lpstr>СПАСИБО ЗА УРОк!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Интегрированный урок географии  и православной культуры в 7 классе                           Учитель географии: Коломыцева Л.Я.                                                           Учитель православной культуры: Дебелая С.П.</dc:title>
  <dc:creator>Admin</dc:creator>
  <cp:lastModifiedBy>Вадим</cp:lastModifiedBy>
  <cp:revision>53</cp:revision>
  <dcterms:created xsi:type="dcterms:W3CDTF">2009-02-12T17:04:39Z</dcterms:created>
  <dcterms:modified xsi:type="dcterms:W3CDTF">2013-11-23T16:26:41Z</dcterms:modified>
</cp:coreProperties>
</file>