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1"/>
  </p:notesMasterIdLst>
  <p:sldIdLst>
    <p:sldId id="256" r:id="rId2"/>
    <p:sldId id="257" r:id="rId3"/>
    <p:sldId id="258" r:id="rId4"/>
    <p:sldId id="259" r:id="rId5"/>
    <p:sldId id="262" r:id="rId6"/>
    <p:sldId id="260" r:id="rId7"/>
    <p:sldId id="261"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Пользователь Windows" initials="ПW"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53" autoAdjust="0"/>
    <p:restoredTop sz="94660"/>
  </p:normalViewPr>
  <p:slideViewPr>
    <p:cSldViewPr>
      <p:cViewPr varScale="1">
        <p:scale>
          <a:sx n="70" d="100"/>
          <a:sy n="70" d="100"/>
        </p:scale>
        <p:origin x="-13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A5A36-BF84-45DA-96A5-1F20F89ED238}" type="datetimeFigureOut">
              <a:rPr lang="ru-RU" smtClean="0"/>
              <a:t>16.02.2014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D60B-6CE6-4FEB-8604-C4831E5A6C7A}" type="slidenum">
              <a:rPr lang="ru-RU" smtClean="0"/>
              <a:t>‹#›</a:t>
            </a:fld>
            <a:endParaRPr lang="ru-RU"/>
          </a:p>
        </p:txBody>
      </p:sp>
    </p:spTree>
    <p:extLst>
      <p:ext uri="{BB962C8B-B14F-4D97-AF65-F5344CB8AC3E}">
        <p14:creationId xmlns:p14="http://schemas.microsoft.com/office/powerpoint/2010/main" val="1936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a:t>
            </a:r>
            <a:endParaRPr lang="ru-RU" dirty="0"/>
          </a:p>
        </p:txBody>
      </p:sp>
      <p:sp>
        <p:nvSpPr>
          <p:cNvPr id="4" name="Номер слайда 3"/>
          <p:cNvSpPr>
            <a:spLocks noGrp="1"/>
          </p:cNvSpPr>
          <p:nvPr>
            <p:ph type="sldNum" sz="quarter" idx="10"/>
          </p:nvPr>
        </p:nvSpPr>
        <p:spPr/>
        <p:txBody>
          <a:bodyPr/>
          <a:lstStyle/>
          <a:p>
            <a:fld id="{EF97D60B-6CE6-4FEB-8604-C4831E5A6C7A}" type="slidenum">
              <a:rPr lang="ru-RU" smtClean="0"/>
              <a:t>8</a:t>
            </a:fld>
            <a:endParaRPr lang="ru-RU"/>
          </a:p>
        </p:txBody>
      </p:sp>
    </p:spTree>
    <p:extLst>
      <p:ext uri="{BB962C8B-B14F-4D97-AF65-F5344CB8AC3E}">
        <p14:creationId xmlns:p14="http://schemas.microsoft.com/office/powerpoint/2010/main" val="3438808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981314-38DA-4503-8C5C-B69FE11F72C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A2E0855-17C9-4B4D-B27E-ADF417CB26AD}" type="datetimeFigureOut">
              <a:rPr lang="ru-RU" smtClean="0"/>
              <a:pPr/>
              <a:t>16.02.2014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981314-38DA-4503-8C5C-B69FE11F72CB}" type="slidenum">
              <a:rPr lang="ru-RU" smtClean="0"/>
              <a:pPr/>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6A2E0855-17C9-4B4D-B27E-ADF417CB26AD}" type="datetimeFigureOut">
              <a:rPr lang="ru-RU" smtClean="0"/>
              <a:pPr/>
              <a:t>16.02.2014</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5981314-38DA-4503-8C5C-B69FE11F72C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9632" y="1916832"/>
            <a:ext cx="7125113" cy="2520280"/>
          </a:xfrm>
        </p:spPr>
        <p:txBody>
          <a:bodyPr/>
          <a:lstStyle/>
          <a:p>
            <a:r>
              <a:rPr lang="ru-RU" sz="3600" b="1" dirty="0" smtClean="0"/>
              <a:t>      Устный журнал.</a:t>
            </a:r>
            <a:br>
              <a:rPr lang="ru-RU" sz="3600" b="1" dirty="0" smtClean="0"/>
            </a:br>
            <a:r>
              <a:rPr lang="ru-RU" sz="3600" b="1" dirty="0" smtClean="0"/>
              <a:t>   Страницы открытий.</a:t>
            </a:r>
            <a:endParaRPr lang="ru-RU" sz="3600" b="1" dirty="0"/>
          </a:p>
        </p:txBody>
      </p:sp>
    </p:spTree>
    <p:extLst>
      <p:ext uri="{BB962C8B-B14F-4D97-AF65-F5344CB8AC3E}">
        <p14:creationId xmlns:p14="http://schemas.microsoft.com/office/powerpoint/2010/main" val="327272915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75656" y="188640"/>
            <a:ext cx="3994606" cy="723228"/>
          </a:xfrm>
        </p:spPr>
        <p:txBody>
          <a:bodyPr/>
          <a:lstStyle/>
          <a:p>
            <a:r>
              <a:rPr lang="ru-RU" sz="3200" b="1" dirty="0" smtClean="0"/>
              <a:t>Опыт </a:t>
            </a:r>
            <a:r>
              <a:rPr lang="ru-RU" sz="3200" b="1" dirty="0" err="1" smtClean="0"/>
              <a:t>Гальвани</a:t>
            </a:r>
            <a:r>
              <a:rPr lang="ru-RU" sz="3200" b="1" dirty="0" smtClean="0"/>
              <a:t>.</a:t>
            </a:r>
            <a:endParaRPr lang="ru-RU" sz="3200" b="1"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96136" y="332656"/>
            <a:ext cx="3168352" cy="6192688"/>
          </a:xfrm>
        </p:spPr>
      </p:pic>
      <p:sp>
        <p:nvSpPr>
          <p:cNvPr id="5" name="Текст 4"/>
          <p:cNvSpPr>
            <a:spLocks noGrp="1"/>
          </p:cNvSpPr>
          <p:nvPr>
            <p:ph type="body" sz="half" idx="2"/>
          </p:nvPr>
        </p:nvSpPr>
        <p:spPr>
          <a:xfrm>
            <a:off x="251520" y="1052736"/>
            <a:ext cx="5616624" cy="4808312"/>
          </a:xfrm>
        </p:spPr>
        <p:txBody>
          <a:bodyPr>
            <a:normAutofit/>
          </a:bodyPr>
          <a:lstStyle/>
          <a:p>
            <a:r>
              <a:rPr lang="ru-RU" sz="1600" dirty="0" smtClean="0"/>
              <a:t>Открытию тока предшествовали опыты итальянского анатома </a:t>
            </a:r>
            <a:r>
              <a:rPr lang="ru-RU" sz="1600" dirty="0" err="1" smtClean="0"/>
              <a:t>Луиджи</a:t>
            </a:r>
            <a:r>
              <a:rPr lang="ru-RU" sz="1600" dirty="0" smtClean="0"/>
              <a:t> </a:t>
            </a:r>
            <a:r>
              <a:rPr lang="ru-RU" sz="1600" dirty="0" err="1" smtClean="0"/>
              <a:t>Гальвани</a:t>
            </a:r>
            <a:r>
              <a:rPr lang="ru-RU" sz="1600" dirty="0" smtClean="0"/>
              <a:t>, исследовавшего действие эл. </a:t>
            </a:r>
            <a:r>
              <a:rPr lang="ru-RU" sz="1600" dirty="0"/>
              <a:t>р</a:t>
            </a:r>
            <a:r>
              <a:rPr lang="ru-RU" sz="1600" dirty="0" smtClean="0"/>
              <a:t>азряда на мышцы и нервы мертвой лягушки. Разряжая кондуктор </a:t>
            </a:r>
            <a:r>
              <a:rPr lang="ru-RU" sz="1600" dirty="0" err="1" smtClean="0"/>
              <a:t>эл.машины</a:t>
            </a:r>
            <a:r>
              <a:rPr lang="ru-RU" sz="1600" dirty="0" smtClean="0"/>
              <a:t>  через нерв лягушачьей ножки, соединенной </a:t>
            </a:r>
            <a:r>
              <a:rPr lang="ru-RU" sz="1600" dirty="0"/>
              <a:t>железной проволочкой с землей, он </a:t>
            </a:r>
            <a:r>
              <a:rPr lang="ru-RU" sz="1600" dirty="0" smtClean="0"/>
              <a:t>наблюдал судорожные сокращения ее мышц. </a:t>
            </a:r>
            <a:r>
              <a:rPr lang="ru-RU" sz="1600" dirty="0" err="1" smtClean="0"/>
              <a:t>Гальвани</a:t>
            </a:r>
            <a:r>
              <a:rPr lang="ru-RU" sz="1600" dirty="0" smtClean="0"/>
              <a:t>, по сути дела ,провел все эксперименты, чтобы получить правильные выводы. Он показал, что для эффекта необходимы металлы что при наличии тел, не являющихся проводниками электричества, никакого эффекта нет. Наконец, он показал даже, что разные металлы дают разную степень эффекта. Но правильного вывода </a:t>
            </a:r>
            <a:r>
              <a:rPr lang="ru-RU" sz="1600" dirty="0" err="1" smtClean="0"/>
              <a:t>Гальвани</a:t>
            </a:r>
            <a:r>
              <a:rPr lang="ru-RU" sz="1600" dirty="0" smtClean="0"/>
              <a:t>  не сумел сделать. Будучи врачом, а не физиком, он видел причину в так называемом «животном электричестве</a:t>
            </a:r>
            <a:r>
              <a:rPr lang="ru-RU" sz="1600" dirty="0" smtClean="0"/>
              <a:t>».</a:t>
            </a:r>
            <a:endParaRPr lang="ru-RU" sz="1600" dirty="0" smtClean="0"/>
          </a:p>
        </p:txBody>
      </p:sp>
    </p:spTree>
    <p:extLst>
      <p:ext uri="{BB962C8B-B14F-4D97-AF65-F5344CB8AC3E}">
        <p14:creationId xmlns:p14="http://schemas.microsoft.com/office/powerpoint/2010/main" val="2792294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55576" y="260648"/>
            <a:ext cx="4392488" cy="651220"/>
          </a:xfrm>
        </p:spPr>
        <p:txBody>
          <a:bodyPr/>
          <a:lstStyle/>
          <a:p>
            <a:r>
              <a:rPr lang="ru-RU" sz="3200" b="1" dirty="0" smtClean="0"/>
              <a:t>Вольтов </a:t>
            </a:r>
            <a:r>
              <a:rPr lang="ru-RU" sz="3200" b="1" dirty="0" smtClean="0"/>
              <a:t>столб.</a:t>
            </a:r>
            <a:endParaRPr lang="ru-RU" sz="3200" b="1" dirty="0"/>
          </a:p>
        </p:txBody>
      </p:sp>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08104" y="332656"/>
            <a:ext cx="3490586" cy="5414962"/>
          </a:xfrm>
        </p:spPr>
      </p:pic>
      <p:sp>
        <p:nvSpPr>
          <p:cNvPr id="6" name="Текст 5"/>
          <p:cNvSpPr>
            <a:spLocks noGrp="1"/>
          </p:cNvSpPr>
          <p:nvPr>
            <p:ph type="body" sz="half" idx="2"/>
          </p:nvPr>
        </p:nvSpPr>
        <p:spPr>
          <a:xfrm>
            <a:off x="179512" y="980728"/>
            <a:ext cx="5184576" cy="5256584"/>
          </a:xfrm>
        </p:spPr>
        <p:txBody>
          <a:bodyPr>
            <a:normAutofit/>
          </a:bodyPr>
          <a:lstStyle/>
          <a:p>
            <a:r>
              <a:rPr lang="ru-RU" sz="1400" dirty="0" smtClean="0"/>
              <a:t>Открытие </a:t>
            </a:r>
            <a:r>
              <a:rPr lang="ru-RU" sz="1400" dirty="0" err="1" smtClean="0"/>
              <a:t>Гальвани</a:t>
            </a:r>
            <a:r>
              <a:rPr lang="ru-RU" sz="1400" dirty="0" smtClean="0"/>
              <a:t> заинтересовало итальянского физика  Вольта, который начал проверку этих опытов, чтобы убедиться, действительно ли существует «животное электричество». Вольта брал две  монеты из разных металлов, клал одну на язык, другую под язык. Когда он соединял монеты проволокой, то чувствовал кисловатый вкус. Поставив друг на друга 100 металлических (</a:t>
            </a:r>
            <a:r>
              <a:rPr lang="en-US" sz="1400" dirty="0" err="1" smtClean="0"/>
              <a:t>Ag,Zn</a:t>
            </a:r>
            <a:r>
              <a:rPr lang="ru-RU" sz="1400" dirty="0" smtClean="0"/>
              <a:t>) кружков, разделенных бумагой, смоченной соленой водой, Вольта получил мощный источник электричества-Вольтов столб .</a:t>
            </a:r>
            <a:br>
              <a:rPr lang="ru-RU" sz="1400" dirty="0" smtClean="0"/>
            </a:br>
            <a:r>
              <a:rPr lang="ru-RU" sz="1400" dirty="0" smtClean="0"/>
              <a:t>Вслед за этим Вольта изобрел электрическую батарею, состоявшую из многих последовательно соединенных цинковых и медных пластин, опущенных попарно в сосуды с разбавленной кислотой. Этот источник электрической энергии приводил в действие электрический звонок. </a:t>
            </a:r>
          </a:p>
          <a:p>
            <a:r>
              <a:rPr lang="ru-RU" sz="1400" dirty="0" smtClean="0"/>
              <a:t>20 марта 1800 г Вольта сообщил о своих исследованиях Лондонскому королевскому обществу.</a:t>
            </a:r>
          </a:p>
          <a:p>
            <a:r>
              <a:rPr lang="ru-RU" sz="1400" dirty="0" smtClean="0"/>
              <a:t>С этого дня источники постоянного эл. </a:t>
            </a:r>
            <a:r>
              <a:rPr lang="ru-RU" sz="1400" dirty="0"/>
              <a:t>т</a:t>
            </a:r>
            <a:r>
              <a:rPr lang="ru-RU" sz="1400" dirty="0" smtClean="0"/>
              <a:t>ока нашли широкое применение и стали известны многим физикам. </a:t>
            </a:r>
            <a:endParaRPr lang="ru-RU" sz="1400" dirty="0"/>
          </a:p>
        </p:txBody>
      </p:sp>
    </p:spTree>
    <p:extLst>
      <p:ext uri="{BB962C8B-B14F-4D97-AF65-F5344CB8AC3E}">
        <p14:creationId xmlns:p14="http://schemas.microsoft.com/office/powerpoint/2010/main" val="3915322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1187624" y="260648"/>
            <a:ext cx="6586894" cy="939252"/>
          </a:xfrm>
        </p:spPr>
        <p:txBody>
          <a:bodyPr/>
          <a:lstStyle/>
          <a:p>
            <a:r>
              <a:rPr lang="ru-RU" sz="3200" b="1" dirty="0" smtClean="0"/>
              <a:t>   Из истории создания             электрической </a:t>
            </a:r>
            <a:r>
              <a:rPr lang="ru-RU" sz="3200" b="1" dirty="0" smtClean="0"/>
              <a:t>лампы.</a:t>
            </a:r>
            <a:endParaRPr lang="ru-RU" sz="3200" b="1" dirty="0"/>
          </a:p>
        </p:txBody>
      </p:sp>
      <p:sp>
        <p:nvSpPr>
          <p:cNvPr id="9" name="Объект 8"/>
          <p:cNvSpPr>
            <a:spLocks noGrp="1"/>
          </p:cNvSpPr>
          <p:nvPr>
            <p:ph idx="1"/>
          </p:nvPr>
        </p:nvSpPr>
        <p:spPr>
          <a:xfrm flipV="1">
            <a:off x="4139952" y="764704"/>
            <a:ext cx="5769018" cy="5019803"/>
          </a:xfrm>
        </p:spPr>
        <p:txBody>
          <a:bodyPr>
            <a:normAutofit/>
          </a:bodyPr>
          <a:lstStyle/>
          <a:p>
            <a:r>
              <a:rPr lang="ru-RU" dirty="0" smtClean="0"/>
              <a:t>   </a:t>
            </a:r>
            <a:endParaRPr lang="ru-RU" dirty="0"/>
          </a:p>
        </p:txBody>
      </p:sp>
      <p:sp>
        <p:nvSpPr>
          <p:cNvPr id="10" name="Текст 9"/>
          <p:cNvSpPr>
            <a:spLocks noGrp="1"/>
          </p:cNvSpPr>
          <p:nvPr>
            <p:ph type="body" sz="half" idx="2"/>
          </p:nvPr>
        </p:nvSpPr>
        <p:spPr>
          <a:xfrm>
            <a:off x="755576" y="1844824"/>
            <a:ext cx="7200800" cy="3941067"/>
          </a:xfrm>
        </p:spPr>
        <p:txBody>
          <a:bodyPr>
            <a:normAutofit/>
          </a:bodyPr>
          <a:lstStyle/>
          <a:p>
            <a:r>
              <a:rPr lang="ru-RU" sz="1600" dirty="0" smtClean="0"/>
              <a:t>Мы видим её всюду- у себя дома и в поезде, в кинотеатре, на улице, в автомобиле. Трудно перечислить все случаи применен этой лампы. Электрическое освещение стало для нас обычным. Однако было время, чуть более 100 лет назад, - когда об электрическом свете, о «Свете без огня», мечтали лишь ученые. Много труда затратили они, чтобы создать такую электрическую лампу, какой мы ее знаем теперь. </a:t>
            </a:r>
          </a:p>
          <a:p>
            <a:r>
              <a:rPr lang="ru-RU" sz="1600" dirty="0" smtClean="0"/>
              <a:t>Большой вклад в дело создания « Нового света» внесли наши соотечественники- русские электротехники прошлого века В.В. Петров, В.Н. </a:t>
            </a:r>
            <a:r>
              <a:rPr lang="ru-RU" sz="1600" dirty="0" err="1" smtClean="0"/>
              <a:t>Чиколев</a:t>
            </a:r>
            <a:r>
              <a:rPr lang="ru-RU" sz="1600" dirty="0" smtClean="0"/>
              <a:t>, П.Н. Яблочков, А.Н. </a:t>
            </a:r>
            <a:r>
              <a:rPr lang="ru-RU" sz="1600" dirty="0" err="1" smtClean="0"/>
              <a:t>Ладыгин</a:t>
            </a:r>
            <a:r>
              <a:rPr lang="ru-RU" sz="1600" dirty="0"/>
              <a:t> </a:t>
            </a:r>
            <a:r>
              <a:rPr lang="ru-RU" sz="1600" dirty="0" smtClean="0"/>
              <a:t>и другие. </a:t>
            </a:r>
            <a:r>
              <a:rPr lang="ru-RU" sz="1600" dirty="0" err="1" smtClean="0"/>
              <a:t>Ленц</a:t>
            </a:r>
            <a:r>
              <a:rPr lang="ru-RU" sz="1600" dirty="0" smtClean="0"/>
              <a:t> является одним из основоположников электротехники.</a:t>
            </a:r>
            <a:endParaRPr lang="ru-RU" sz="1600" dirty="0"/>
          </a:p>
        </p:txBody>
      </p:sp>
    </p:spTree>
    <p:extLst>
      <p:ext uri="{BB962C8B-B14F-4D97-AF65-F5344CB8AC3E}">
        <p14:creationId xmlns:p14="http://schemas.microsoft.com/office/powerpoint/2010/main" val="2746067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60648"/>
            <a:ext cx="6730910" cy="435196"/>
          </a:xfrm>
        </p:spPr>
        <p:txBody>
          <a:bodyPr/>
          <a:lstStyle/>
          <a:p>
            <a:r>
              <a:rPr lang="ru-RU" sz="3200" b="1" dirty="0" smtClean="0"/>
              <a:t>  Электрическая </a:t>
            </a:r>
            <a:r>
              <a:rPr lang="ru-RU" sz="3200" b="1" dirty="0" smtClean="0"/>
              <a:t>дуга.</a:t>
            </a:r>
            <a:endParaRPr lang="ru-RU" sz="3200" b="1" dirty="0"/>
          </a:p>
        </p:txBody>
      </p:sp>
      <p:sp>
        <p:nvSpPr>
          <p:cNvPr id="3" name="Объект 2"/>
          <p:cNvSpPr>
            <a:spLocks noGrp="1"/>
          </p:cNvSpPr>
          <p:nvPr>
            <p:ph idx="1"/>
          </p:nvPr>
        </p:nvSpPr>
        <p:spPr>
          <a:xfrm>
            <a:off x="6084168" y="2060848"/>
            <a:ext cx="2952328" cy="3558977"/>
          </a:xfrm>
        </p:spPr>
        <p:txBody>
          <a:bodyPr/>
          <a:lstStyle/>
          <a:p>
            <a:r>
              <a:rPr lang="ru-RU" dirty="0" smtClean="0"/>
              <a:t>   </a:t>
            </a:r>
            <a:endParaRPr lang="ru-RU" dirty="0"/>
          </a:p>
        </p:txBody>
      </p:sp>
      <p:sp>
        <p:nvSpPr>
          <p:cNvPr id="4" name="Текст 3"/>
          <p:cNvSpPr>
            <a:spLocks noGrp="1"/>
          </p:cNvSpPr>
          <p:nvPr>
            <p:ph type="body" sz="half" idx="2"/>
          </p:nvPr>
        </p:nvSpPr>
        <p:spPr>
          <a:xfrm>
            <a:off x="323528" y="692696"/>
            <a:ext cx="4104456" cy="6048672"/>
          </a:xfrm>
        </p:spPr>
        <p:txBody>
          <a:bodyPr>
            <a:normAutofit lnSpcReduction="10000"/>
          </a:bodyPr>
          <a:lstStyle/>
          <a:p>
            <a:r>
              <a:rPr lang="ru-RU" sz="1600" dirty="0" smtClean="0"/>
              <a:t>Изучение эл. дуги имеет значительный интерес благодаря большому практическому применению. Она: </a:t>
            </a:r>
            <a:br>
              <a:rPr lang="ru-RU" sz="1600" dirty="0" smtClean="0"/>
            </a:br>
            <a:r>
              <a:rPr lang="ru-RU" sz="1600" dirty="0" smtClean="0"/>
              <a:t>а) Применяется в проекционных аппаратах, при киносъемках(как источник яркого света), в прожекторах.</a:t>
            </a:r>
            <a:br>
              <a:rPr lang="ru-RU" sz="1600" dirty="0" smtClean="0"/>
            </a:br>
            <a:r>
              <a:rPr lang="ru-RU" sz="1600" dirty="0"/>
              <a:t>б</a:t>
            </a:r>
            <a:r>
              <a:rPr lang="ru-RU" sz="1600" dirty="0" smtClean="0"/>
              <a:t>) Дуга между металлическими электродами широко используется для сварки металлический конструкций .</a:t>
            </a:r>
            <a:br>
              <a:rPr lang="ru-RU" sz="1600" dirty="0" smtClean="0"/>
            </a:br>
            <a:r>
              <a:rPr lang="ru-RU" sz="1600" dirty="0" smtClean="0"/>
              <a:t>в)Широко применяют дугу в промышленных электропечах. В мировой промышленности около 90% инструментальной стали и почти все специальные стали выплавляются в электрических печах.</a:t>
            </a:r>
          </a:p>
          <a:p>
            <a:r>
              <a:rPr lang="ru-RU" sz="1600" dirty="0"/>
              <a:t>Высокие </a:t>
            </a:r>
            <a:r>
              <a:rPr lang="ru-RU" sz="1600" dirty="0" smtClean="0"/>
              <a:t>сорта </a:t>
            </a:r>
            <a:r>
              <a:rPr lang="ru-RU" sz="1600" dirty="0"/>
              <a:t>стали получают путем </a:t>
            </a:r>
            <a:r>
              <a:rPr lang="ru-RU" sz="1600" dirty="0" smtClean="0"/>
              <a:t>обработки </a:t>
            </a:r>
            <a:r>
              <a:rPr lang="ru-RU" sz="1600" dirty="0"/>
              <a:t>обычной стали в таких эл. </a:t>
            </a:r>
            <a:r>
              <a:rPr lang="ru-RU" sz="1600" dirty="0" smtClean="0"/>
              <a:t>печах, что значительно удешевило производство этого важнейшего материала, повысило его </a:t>
            </a:r>
            <a:r>
              <a:rPr lang="ru-RU" sz="1600" dirty="0" smtClean="0"/>
              <a:t>качество.</a:t>
            </a:r>
            <a:endParaRPr lang="ru-RU"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790089"/>
            <a:ext cx="4499992"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981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332656"/>
            <a:ext cx="6082838" cy="723228"/>
          </a:xfrm>
        </p:spPr>
        <p:txBody>
          <a:bodyPr/>
          <a:lstStyle/>
          <a:p>
            <a:r>
              <a:rPr lang="ru-RU" sz="3200" b="1" dirty="0" smtClean="0"/>
              <a:t>        Дуга </a:t>
            </a:r>
            <a:r>
              <a:rPr lang="ru-RU" sz="3200" b="1" dirty="0" smtClean="0"/>
              <a:t>Петрова.</a:t>
            </a:r>
            <a:endParaRPr lang="ru-RU" sz="3200" b="1" dirty="0"/>
          </a:p>
        </p:txBody>
      </p:sp>
      <p:sp>
        <p:nvSpPr>
          <p:cNvPr id="3" name="Объект 2"/>
          <p:cNvSpPr>
            <a:spLocks noGrp="1"/>
          </p:cNvSpPr>
          <p:nvPr>
            <p:ph idx="1"/>
          </p:nvPr>
        </p:nvSpPr>
        <p:spPr>
          <a:xfrm>
            <a:off x="5220072" y="1124744"/>
            <a:ext cx="3703805" cy="5472608"/>
          </a:xfrm>
        </p:spPr>
        <p:txBody>
          <a:bodyPr/>
          <a:lstStyle/>
          <a:p>
            <a:r>
              <a:rPr lang="ru-RU" dirty="0" smtClean="0"/>
              <a:t>   </a:t>
            </a:r>
            <a:endParaRPr lang="ru-RU" dirty="0"/>
          </a:p>
        </p:txBody>
      </p:sp>
      <p:sp>
        <p:nvSpPr>
          <p:cNvPr id="4" name="Текст 3"/>
          <p:cNvSpPr>
            <a:spLocks noGrp="1"/>
          </p:cNvSpPr>
          <p:nvPr>
            <p:ph type="body" sz="half" idx="2"/>
          </p:nvPr>
        </p:nvSpPr>
        <p:spPr>
          <a:xfrm>
            <a:off x="0" y="1124744"/>
            <a:ext cx="4283968" cy="5733256"/>
          </a:xfrm>
        </p:spPr>
        <p:txBody>
          <a:bodyPr>
            <a:normAutofit fontScale="92500"/>
          </a:bodyPr>
          <a:lstStyle/>
          <a:p>
            <a:r>
              <a:rPr lang="ru-RU" sz="1600" dirty="0" smtClean="0"/>
              <a:t>В начале 19 века русский физик и электротехник Василий Владимирович Петров сделал открытие, которое позволило использовать электрическую дугу для освещения.</a:t>
            </a:r>
          </a:p>
          <a:p>
            <a:r>
              <a:rPr lang="ru-RU" sz="1600" dirty="0" smtClean="0"/>
              <a:t>Два угла на расстоянии 2-5 мм, присоединенных к батарее напряжением 60В, между ними вспыхивало ослепительное пламя, имеющее форму дуги. Угли постепенно сгорали, чтобы получить постоянное горение дуги, угли надо сдвигать. Это было неудобно, поэтому лампу нового света можно было увидеть в редких случаях- на маяках, во время праздника, в физической лаборатории ученого. Лишь через 70 лет русский электротехник В.Н. </a:t>
            </a:r>
            <a:r>
              <a:rPr lang="ru-RU" sz="1600" dirty="0" err="1" smtClean="0"/>
              <a:t>Чиколев</a:t>
            </a:r>
            <a:r>
              <a:rPr lang="ru-RU" sz="1600" dirty="0" smtClean="0"/>
              <a:t> изобрел приспособление для автоматической регулировки стержней. Однако и после этого дуговые лампы не получили широкого распространения: лампа с механическим регулятором стоила очень дорого.</a:t>
            </a:r>
            <a:endParaRPr lang="ru-RU"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268760"/>
            <a:ext cx="4680520"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0749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04664"/>
            <a:ext cx="7090950" cy="507204"/>
          </a:xfrm>
        </p:spPr>
        <p:txBody>
          <a:bodyPr/>
          <a:lstStyle/>
          <a:p>
            <a:r>
              <a:rPr lang="ru-RU" sz="3200" b="1" dirty="0" smtClean="0"/>
              <a:t>          Русский </a:t>
            </a:r>
            <a:r>
              <a:rPr lang="ru-RU" sz="3200" b="1" dirty="0" smtClean="0"/>
              <a:t>свет.</a:t>
            </a:r>
            <a:endParaRPr lang="ru-RU" sz="3200" b="1" dirty="0"/>
          </a:p>
        </p:txBody>
      </p:sp>
      <p:sp>
        <p:nvSpPr>
          <p:cNvPr id="3" name="Объект 2"/>
          <p:cNvSpPr>
            <a:spLocks noGrp="1"/>
          </p:cNvSpPr>
          <p:nvPr>
            <p:ph idx="1"/>
          </p:nvPr>
        </p:nvSpPr>
        <p:spPr>
          <a:xfrm>
            <a:off x="5508104" y="446087"/>
            <a:ext cx="2624419" cy="2694881"/>
          </a:xfrm>
        </p:spPr>
        <p:txBody>
          <a:bodyPr/>
          <a:lstStyle/>
          <a:p>
            <a:r>
              <a:rPr lang="ru-RU" dirty="0" smtClean="0"/>
              <a:t>.  </a:t>
            </a:r>
            <a:endParaRPr lang="ru-RU" dirty="0"/>
          </a:p>
        </p:txBody>
      </p:sp>
      <p:sp>
        <p:nvSpPr>
          <p:cNvPr id="4" name="Текст 3"/>
          <p:cNvSpPr>
            <a:spLocks noGrp="1"/>
          </p:cNvSpPr>
          <p:nvPr>
            <p:ph type="body" sz="half" idx="2"/>
          </p:nvPr>
        </p:nvSpPr>
        <p:spPr>
          <a:xfrm>
            <a:off x="30546" y="908720"/>
            <a:ext cx="5189526" cy="5949280"/>
          </a:xfrm>
        </p:spPr>
        <p:txBody>
          <a:bodyPr>
            <a:noAutofit/>
          </a:bodyPr>
          <a:lstStyle/>
          <a:p>
            <a:r>
              <a:rPr lang="ru-RU" sz="1400" dirty="0" smtClean="0"/>
              <a:t>В 1876 году в Лондоне на выставке русский изобретатель Павел Николаевич Яблочков показывал посетителям необыкновенную электрическую свечу. Похожая по форме на обычную свечу, она горела ослепительно ярким светом. В том же году «свечи Яблочкова» появились на улицах Парижа. Помещенные в белые матовые шары они давали яркий, приятный цвет. В короткое время чудесная свеча завоевала всеобщее признание. «Свечами Яблочкова» освещались лучшие гостиницы, улицы и парки крупнейших городов Европы. Привыкшие к тусклому свету свечей и керосиновых ламп, люди прошлого века восхищались «свечами Яблочкова». Новый свет называли « Русским светом», Россию называли родиной света. Свеча представляла собой 2 угольных стержня, разделенных слоем гипса, дуга горела только вверху. При сгорании стержней слой изолятора испарялся. А угли ненужно было сдвигать ни в ручную, ни при помощи приспособлений. Простая и дешевая «свеча Яблочкова» горела ярким ровным светом. </a:t>
            </a:r>
            <a:r>
              <a:rPr lang="ru-RU" sz="1400" dirty="0"/>
              <a:t/>
            </a:r>
            <a:br>
              <a:rPr lang="ru-RU" sz="1400" dirty="0"/>
            </a:br>
            <a:r>
              <a:rPr lang="ru-RU" sz="1400" dirty="0" smtClean="0"/>
              <a:t>К 1880 году «русский свет» освещал многие города мира.</a:t>
            </a:r>
            <a:br>
              <a:rPr lang="ru-RU" sz="1400" dirty="0" smtClean="0"/>
            </a:br>
            <a:r>
              <a:rPr lang="ru-RU" sz="1400" dirty="0" smtClean="0"/>
              <a:t>В России «электрические свечи» освещали улицы Москвы, Петербурга, Нижнего Новгорода, Полтавы и других городов.</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908720"/>
            <a:ext cx="3995936"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7982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892480" cy="980729"/>
          </a:xfrm>
        </p:spPr>
        <p:txBody>
          <a:bodyPr/>
          <a:lstStyle/>
          <a:p>
            <a:r>
              <a:rPr lang="ru-RU" sz="3200" b="1" dirty="0" smtClean="0"/>
              <a:t>    Угольная лампа </a:t>
            </a:r>
            <a:r>
              <a:rPr lang="ru-RU" sz="3200" b="1" dirty="0" smtClean="0"/>
              <a:t>накаливания.</a:t>
            </a:r>
            <a:endParaRPr lang="ru-RU" sz="3200" b="1" dirty="0"/>
          </a:p>
        </p:txBody>
      </p:sp>
      <p:sp>
        <p:nvSpPr>
          <p:cNvPr id="4" name="Текст 3"/>
          <p:cNvSpPr>
            <a:spLocks noGrp="1"/>
          </p:cNvSpPr>
          <p:nvPr>
            <p:ph type="body" sz="half" idx="2"/>
          </p:nvPr>
        </p:nvSpPr>
        <p:spPr>
          <a:xfrm>
            <a:off x="179512" y="980728"/>
            <a:ext cx="4176464" cy="5877272"/>
          </a:xfrm>
        </p:spPr>
        <p:txBody>
          <a:bodyPr>
            <a:noAutofit/>
          </a:bodyPr>
          <a:lstStyle/>
          <a:p>
            <a:r>
              <a:rPr lang="ru-RU" sz="1300" dirty="0" smtClean="0"/>
              <a:t>Почти одновременно другой русский электротехник Александр Николаевич Лодыгин предложил лампочку накаливания, ту самую, которая уже к началу нашего века завоевала весь мир. Так у «свечей Яблочкова» появился соперник. Свечи Яблочкова не выдержали соперничества и очень скоро стали гаснуть. И хотя в наше время «свеча Яблочкова» является уже достоянием истории, мы не должны забывать, что именно работы русского изобретателя Яблочкова дали электрическому свету « путевку в жизнь». Электрической свече мы обязаны тем, что эл. Свет вошел в повседневное использование.</a:t>
            </a:r>
            <a:br>
              <a:rPr lang="ru-RU" sz="1300" dirty="0" smtClean="0"/>
            </a:br>
            <a:r>
              <a:rPr lang="ru-RU" sz="1300" dirty="0" smtClean="0"/>
              <a:t>Лампа Лодыгина было строена так : в стеклянный шар впаяны две медные проволочки, соединенные с источником тока. Между проволочками накаливался угольный стержень. Чтобы он не сгорал быстро, из стеклянного шара воздух  откачивали. Лампы потребляли мало электрической энергии, были просты, недороги, поэтому удобны в употреблении.</a:t>
            </a:r>
            <a:br>
              <a:rPr lang="ru-RU" sz="1300" dirty="0" smtClean="0"/>
            </a:br>
            <a:r>
              <a:rPr lang="ru-RU" sz="1300" dirty="0" smtClean="0"/>
              <a:t>Позже Лодыгин предложил заменить угольный стержень на нить из тугоплавкого металла.</a:t>
            </a:r>
            <a:endParaRPr lang="ru-RU" sz="1300"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55976" y="1124744"/>
            <a:ext cx="4536504"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0438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446087"/>
            <a:ext cx="7234966" cy="678657"/>
          </a:xfrm>
        </p:spPr>
        <p:txBody>
          <a:bodyPr/>
          <a:lstStyle/>
          <a:p>
            <a:r>
              <a:rPr lang="ru-RU" sz="3200" b="1" smtClean="0"/>
              <a:t>Американский </a:t>
            </a:r>
            <a:r>
              <a:rPr lang="ru-RU" sz="3200" b="1" smtClean="0"/>
              <a:t>изобретатель.</a:t>
            </a:r>
            <a:endParaRPr lang="ru-RU" sz="3200" b="1" dirty="0"/>
          </a:p>
        </p:txBody>
      </p:sp>
      <p:sp>
        <p:nvSpPr>
          <p:cNvPr id="4" name="Текст 3"/>
          <p:cNvSpPr>
            <a:spLocks noGrp="1"/>
          </p:cNvSpPr>
          <p:nvPr>
            <p:ph type="body" sz="half" idx="2"/>
          </p:nvPr>
        </p:nvSpPr>
        <p:spPr>
          <a:xfrm>
            <a:off x="-18453" y="1412776"/>
            <a:ext cx="3994636" cy="4392488"/>
          </a:xfrm>
        </p:spPr>
        <p:txBody>
          <a:bodyPr>
            <a:normAutofit/>
          </a:bodyPr>
          <a:lstStyle/>
          <a:p>
            <a:r>
              <a:rPr lang="ru-RU" sz="1400" dirty="0" smtClean="0"/>
              <a:t>Томас Эдисон придумал к лампе накаливания патрон и выключатель , приспособления, которыми мы пользуемся до сих пор.</a:t>
            </a:r>
            <a:br>
              <a:rPr lang="ru-RU" sz="1400" dirty="0" smtClean="0"/>
            </a:br>
            <a:r>
              <a:rPr lang="ru-RU" sz="1400" dirty="0" smtClean="0"/>
              <a:t>Он изобрел счетчик электроэнергии, который позволил определять электрическую энергию. В работе счетчика  использовалось химическое действие тока. В </a:t>
            </a:r>
            <a:r>
              <a:rPr lang="ru-RU" sz="1600" dirty="0" smtClean="0"/>
              <a:t>настоящее</a:t>
            </a:r>
            <a:r>
              <a:rPr lang="ru-RU" sz="1400" dirty="0" smtClean="0"/>
              <a:t> время используют счетчики с другим принципом действия.</a:t>
            </a:r>
            <a:br>
              <a:rPr lang="ru-RU" sz="1400" dirty="0" smtClean="0"/>
            </a:br>
            <a:r>
              <a:rPr lang="ru-RU" sz="1400" dirty="0" smtClean="0"/>
              <a:t>Томас Эдисон изобрел и плавкие предохранители. Именно поэтому Эдисона называют отцом современного электрического освещения. </a:t>
            </a:r>
            <a:endParaRPr lang="ru-RU" sz="14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5936" y="1268760"/>
            <a:ext cx="5040560" cy="558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6021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Весна</Template>
  <TotalTime>716</TotalTime>
  <Words>760</Words>
  <Application>Microsoft Office PowerPoint</Application>
  <PresentationFormat>Экран (4:3)</PresentationFormat>
  <Paragraphs>28</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Spring</vt:lpstr>
      <vt:lpstr>      Устный журнал.    Страницы открытий.</vt:lpstr>
      <vt:lpstr>Опыт Гальвани.</vt:lpstr>
      <vt:lpstr>Вольтов столб.</vt:lpstr>
      <vt:lpstr>   Из истории создания             электрической лампы.</vt:lpstr>
      <vt:lpstr>  Электрическая дуга.</vt:lpstr>
      <vt:lpstr>        Дуга Петрова.</vt:lpstr>
      <vt:lpstr>          Русский свет.</vt:lpstr>
      <vt:lpstr>    Угольная лампа накаливания.</vt:lpstr>
      <vt:lpstr>Американский изобретатель.</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Воронеж – колыбель российского флота</dc:title>
  <dc:creator>Admin</dc:creator>
  <cp:lastModifiedBy>Пользователь Windows</cp:lastModifiedBy>
  <cp:revision>40</cp:revision>
  <dcterms:created xsi:type="dcterms:W3CDTF">2013-10-20T16:16:05Z</dcterms:created>
  <dcterms:modified xsi:type="dcterms:W3CDTF">2014-02-16T08:05:16Z</dcterms:modified>
</cp:coreProperties>
</file>