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70" r:id="rId6"/>
    <p:sldId id="259" r:id="rId7"/>
    <p:sldId id="263" r:id="rId8"/>
    <p:sldId id="261" r:id="rId9"/>
    <p:sldId id="262" r:id="rId10"/>
    <p:sldId id="264" r:id="rId11"/>
    <p:sldId id="265" r:id="rId12"/>
    <p:sldId id="266" r:id="rId13"/>
    <p:sldId id="267" r:id="rId14"/>
    <p:sldId id="269" r:id="rId15"/>
    <p:sldId id="271" r:id="rId16"/>
    <p:sldId id="272" r:id="rId17"/>
    <p:sldId id="277" r:id="rId18"/>
    <p:sldId id="274" r:id="rId19"/>
    <p:sldId id="275" r:id="rId20"/>
    <p:sldId id="278" r:id="rId21"/>
    <p:sldId id="276" r:id="rId22"/>
    <p:sldId id="279" r:id="rId23"/>
    <p:sldId id="26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571"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82747146-17B6-4A1E-93CB-0C60C33C7A41}" type="datetimeFigureOut">
              <a:rPr lang="ru-RU" smtClean="0"/>
              <a:t>19.02.2014</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060BCE4-B935-40C0-A3EE-AAC926B44AB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747146-17B6-4A1E-93CB-0C60C33C7A41}" type="datetimeFigureOut">
              <a:rPr lang="ru-RU" smtClean="0"/>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60BCE4-B935-40C0-A3EE-AAC926B44AB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747146-17B6-4A1E-93CB-0C60C33C7A41}" type="datetimeFigureOut">
              <a:rPr lang="ru-RU" smtClean="0"/>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60BCE4-B935-40C0-A3EE-AAC926B44AB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747146-17B6-4A1E-93CB-0C60C33C7A41}" type="datetimeFigureOut">
              <a:rPr lang="ru-RU" smtClean="0"/>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60BCE4-B935-40C0-A3EE-AAC926B44AB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2747146-17B6-4A1E-93CB-0C60C33C7A41}" type="datetimeFigureOut">
              <a:rPr lang="ru-RU" smtClean="0"/>
              <a:t>19.02.2014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60BCE4-B935-40C0-A3EE-AAC926B44AB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2747146-17B6-4A1E-93CB-0C60C33C7A41}" type="datetimeFigureOut">
              <a:rPr lang="ru-RU" smtClean="0"/>
              <a:t>19.02.2014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60BCE4-B935-40C0-A3EE-AAC926B44AB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82747146-17B6-4A1E-93CB-0C60C33C7A41}" type="datetimeFigureOut">
              <a:rPr lang="ru-RU" smtClean="0"/>
              <a:t>19.02.2014</a:t>
            </a:fld>
            <a:endParaRPr lang="ru-RU"/>
          </a:p>
        </p:txBody>
      </p:sp>
      <p:sp>
        <p:nvSpPr>
          <p:cNvPr id="27" name="Номер слайда 26"/>
          <p:cNvSpPr>
            <a:spLocks noGrp="1"/>
          </p:cNvSpPr>
          <p:nvPr>
            <p:ph type="sldNum" sz="quarter" idx="11"/>
          </p:nvPr>
        </p:nvSpPr>
        <p:spPr/>
        <p:txBody>
          <a:bodyPr rtlCol="0"/>
          <a:lstStyle/>
          <a:p>
            <a:fld id="{C060BCE4-B935-40C0-A3EE-AAC926B44ABE}"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82747146-17B6-4A1E-93CB-0C60C33C7A41}" type="datetimeFigureOut">
              <a:rPr lang="ru-RU" smtClean="0"/>
              <a:t>19.02.2014</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C060BCE4-B935-40C0-A3EE-AAC926B44AB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747146-17B6-4A1E-93CB-0C60C33C7A41}" type="datetimeFigureOut">
              <a:rPr lang="ru-RU" smtClean="0"/>
              <a:t>19.02.2014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060BCE4-B935-40C0-A3EE-AAC926B44AB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2747146-17B6-4A1E-93CB-0C60C33C7A41}" type="datetimeFigureOut">
              <a:rPr lang="ru-RU" smtClean="0"/>
              <a:t>19.02.2014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60BCE4-B935-40C0-A3EE-AAC926B44AB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2747146-17B6-4A1E-93CB-0C60C33C7A41}" type="datetimeFigureOut">
              <a:rPr lang="ru-RU" smtClean="0"/>
              <a:t>19.02.2014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60BCE4-B935-40C0-A3EE-AAC926B44AB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2747146-17B6-4A1E-93CB-0C60C33C7A41}" type="datetimeFigureOut">
              <a:rPr lang="ru-RU" smtClean="0"/>
              <a:t>19.02.2014</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060BCE4-B935-40C0-A3EE-AAC926B44AB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1"/>
            <a:ext cx="8458200" cy="3871912"/>
          </a:xfrm>
        </p:spPr>
        <p:txBody>
          <a:bodyPr>
            <a:normAutofit/>
          </a:bodyPr>
          <a:lstStyle/>
          <a:p>
            <a:r>
              <a:rPr lang="ru-RU" sz="6000" dirty="0" smtClean="0"/>
              <a:t>Устный журнал</a:t>
            </a:r>
            <a:br>
              <a:rPr lang="ru-RU" sz="6000" dirty="0" smtClean="0"/>
            </a:br>
            <a:r>
              <a:rPr lang="ru-RU" sz="6000" dirty="0" smtClean="0"/>
              <a:t>Сказка стала былью</a:t>
            </a:r>
            <a:br>
              <a:rPr lang="ru-RU" sz="6000" dirty="0" smtClean="0"/>
            </a:br>
            <a:r>
              <a:rPr lang="ru-RU" sz="6000" dirty="0" smtClean="0"/>
              <a:t>«Физика» </a:t>
            </a:r>
            <a:endParaRPr lang="ru-RU" sz="6000"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500174"/>
            <a:ext cx="8229600" cy="4214826"/>
          </a:xfrm>
        </p:spPr>
        <p:txBody>
          <a:bodyPr>
            <a:normAutofit fontScale="90000"/>
          </a:bodyPr>
          <a:lstStyle/>
          <a:p>
            <a:r>
              <a:rPr lang="ru-RU" sz="3100" dirty="0" smtClean="0"/>
              <a:t>1. Опуститься в подводное царство теперь можно не только в сказках. Надёжный, прочный костюм водолаза помог проникнуть в морские глубины.</a:t>
            </a:r>
            <a:br>
              <a:rPr lang="ru-RU" sz="3100" dirty="0" smtClean="0"/>
            </a:br>
            <a:r>
              <a:rPr lang="ru-RU" sz="3100" dirty="0" smtClean="0"/>
              <a:t/>
            </a:r>
            <a:br>
              <a:rPr lang="ru-RU" sz="3100" dirty="0" smtClean="0"/>
            </a:br>
            <a:r>
              <a:rPr lang="ru-RU" sz="3100" dirty="0" smtClean="0"/>
              <a:t>2. Чудесное зеркальце из сказки Пушкина «О мёртвой царевне и 7 богатырях», которое позволяло видеть то, что было далеко, теперь заменил телевизор.</a:t>
            </a:r>
            <a:br>
              <a:rPr lang="ru-RU" sz="3100" dirty="0" smtClean="0"/>
            </a:br>
            <a:r>
              <a:rPr lang="ru-RU" sz="3100" dirty="0" smtClean="0"/>
              <a:t/>
            </a:r>
            <a:br>
              <a:rPr lang="ru-RU" sz="3100" dirty="0" smtClean="0"/>
            </a:br>
            <a:r>
              <a:rPr lang="ru-RU" sz="3100" dirty="0" smtClean="0"/>
              <a:t>3. Волшебные сани, которые могли ездить сами только в сказках, нашли в жизни воплощение в снегоходе.</a:t>
            </a:r>
            <a:r>
              <a:rPr lang="ru-RU" dirty="0" smtClean="0"/>
              <a:t/>
            </a:r>
            <a:br>
              <a:rPr lang="ru-RU" dirty="0" smtClean="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WuhA0SPDHiY.jpg"/>
          <p:cNvPicPr>
            <a:picLocks noGrp="1" noChangeAspect="1"/>
          </p:cNvPicPr>
          <p:nvPr>
            <p:ph idx="1"/>
          </p:nvPr>
        </p:nvPicPr>
        <p:blipFill>
          <a:blip r:embed="rId2"/>
          <a:stretch>
            <a:fillRect/>
          </a:stretch>
        </p:blipFill>
        <p:spPr>
          <a:xfrm>
            <a:off x="1714480" y="500042"/>
            <a:ext cx="5857916" cy="600678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722313" y="571480"/>
            <a:ext cx="7772400" cy="6072230"/>
          </a:xfrm>
        </p:spPr>
        <p:txBody>
          <a:bodyPr/>
          <a:lstStyle/>
          <a:p>
            <a:r>
              <a:rPr lang="ru-RU" dirty="0" smtClean="0"/>
              <a:t>Всё это стало возможным не по милости волшебника, а на основе умелого применения достижений науки. Одной из древнейших наук, которая позволяет познать силы природы и поставить их на службу человеку, которая даёт возможность понять современную технику и развивать её дальше, является физика. Знания физики необходимы всем. Без них не может обойтись ни рабочий, ни врач, ни инженер. Каждому из нас они тоже потребуются не раз. То, что сделано трудом многих учёных и изобретателей, - великолепно. Но впереди ещё много нерешённых задач: надо поставить на службу человеку тепло и свет Солнца, предсказывать стихийные бедствия, разведать и освоить другие планеты и звёздные миры и многое другое, чего нет даже в сказках.</a:t>
            </a:r>
            <a:br>
              <a:rPr lang="ru-RU" dirty="0" smtClean="0"/>
            </a:br>
            <a:r>
              <a:rPr lang="ru-RU" dirty="0" smtClean="0"/>
              <a:t>Но для этого надо прежде всего усвоить то, что добыто, в частности, овладеть знаниями по физике</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928934"/>
            <a:ext cx="8229600" cy="1069848"/>
          </a:xfrm>
        </p:spPr>
        <p:txBody>
          <a:bodyPr/>
          <a:lstStyle/>
          <a:p>
            <a:r>
              <a:rPr lang="ru-RU" dirty="0" smtClean="0"/>
              <a:t>Часть 2: «Природа и физика»</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714348" y="571480"/>
            <a:ext cx="7772400" cy="2357454"/>
          </a:xfrm>
        </p:spPr>
        <p:txBody>
          <a:bodyPr>
            <a:normAutofit lnSpcReduction="10000"/>
          </a:bodyPr>
          <a:lstStyle/>
          <a:p>
            <a:pPr fontAlgn="t"/>
            <a:r>
              <a:rPr lang="ru-RU" dirty="0" smtClean="0"/>
              <a:t>1. Известна такая</a:t>
            </a:r>
          </a:p>
          <a:p>
            <a:pPr fontAlgn="t"/>
            <a:r>
              <a:rPr lang="ru-RU" dirty="0" smtClean="0"/>
              <a:t>конструкция снегохода: машина передвигается по рыхлому снегу на «брюхе», отталкиваясь от снежного покрова ластами.</a:t>
            </a:r>
            <a:br>
              <a:rPr lang="ru-RU" dirty="0" smtClean="0"/>
            </a:br>
            <a:r>
              <a:rPr lang="ru-RU" dirty="0" smtClean="0"/>
              <a:t>Принцип передвижения какой птицы использован при создании снегохода? (Плавающей птицы пингвин Снегоход «Пингвин», V=50 км/ч)</a:t>
            </a:r>
            <a:endParaRPr lang="ru-RU" dirty="0"/>
          </a:p>
        </p:txBody>
      </p:sp>
      <p:pic>
        <p:nvPicPr>
          <p:cNvPr id="4" name="Рисунок 3" descr="animals_193-crop.jpg"/>
          <p:cNvPicPr>
            <a:picLocks noChangeAspect="1"/>
          </p:cNvPicPr>
          <p:nvPr/>
        </p:nvPicPr>
        <p:blipFill>
          <a:blip r:embed="rId2"/>
          <a:stretch>
            <a:fillRect/>
          </a:stretch>
        </p:blipFill>
        <p:spPr>
          <a:xfrm>
            <a:off x="1785918" y="2786058"/>
            <a:ext cx="5082540" cy="3810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785786" y="928670"/>
            <a:ext cx="7772400" cy="2500330"/>
          </a:xfrm>
        </p:spPr>
        <p:txBody>
          <a:bodyPr/>
          <a:lstStyle/>
          <a:p>
            <a:r>
              <a:rPr lang="ru-RU" dirty="0" smtClean="0"/>
              <a:t>2. Создан </a:t>
            </a:r>
            <a:r>
              <a:rPr lang="ru-RU" dirty="0" err="1" smtClean="0"/>
              <a:t>бесколёсный</a:t>
            </a:r>
            <a:r>
              <a:rPr lang="ru-RU" dirty="0" smtClean="0"/>
              <a:t> автомобиль, который передвигается прыжками; такой машине не нужна дорога.</a:t>
            </a:r>
            <a:br>
              <a:rPr lang="ru-RU" dirty="0" smtClean="0"/>
            </a:br>
            <a:r>
              <a:rPr lang="ru-RU" dirty="0" smtClean="0"/>
              <a:t>Принцип передвижения какого животного скопировали создатели этой машины? (Кенгуру. Передвигается прыжками высотой до З м и длиной до 10м)</a:t>
            </a:r>
            <a:endParaRPr lang="ru-RU" dirty="0"/>
          </a:p>
        </p:txBody>
      </p:sp>
      <p:pic>
        <p:nvPicPr>
          <p:cNvPr id="4" name="Рисунок 3" descr="33664.jpg"/>
          <p:cNvPicPr>
            <a:picLocks noChangeAspect="1"/>
          </p:cNvPicPr>
          <p:nvPr/>
        </p:nvPicPr>
        <p:blipFill>
          <a:blip r:embed="rId2"/>
          <a:stretch>
            <a:fillRect/>
          </a:stretch>
        </p:blipFill>
        <p:spPr>
          <a:xfrm>
            <a:off x="1643042" y="2786058"/>
            <a:ext cx="5334000" cy="355092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722313" y="642918"/>
            <a:ext cx="7772400" cy="2643206"/>
          </a:xfrm>
        </p:spPr>
        <p:txBody>
          <a:bodyPr/>
          <a:lstStyle/>
          <a:p>
            <a:r>
              <a:rPr lang="ru-RU" dirty="0" smtClean="0"/>
              <a:t>3. Обитатель морей кальмар время от времени набирает воду в специальную полость, а затем выбрасывает её в виде тонкой струи. Зачем ему это нужно? (Он движется за счёт реакции струи - в противоположную сторону от направления выброса. Это «живая ракета»).</a:t>
            </a:r>
            <a:br>
              <a:rPr lang="ru-RU" dirty="0" smtClean="0"/>
            </a:br>
            <a:endParaRPr lang="ru-RU" dirty="0"/>
          </a:p>
        </p:txBody>
      </p:sp>
      <p:pic>
        <p:nvPicPr>
          <p:cNvPr id="4" name="Рисунок 3" descr="tuseoteuthis-modern.jpg"/>
          <p:cNvPicPr>
            <a:picLocks noChangeAspect="1"/>
          </p:cNvPicPr>
          <p:nvPr/>
        </p:nvPicPr>
        <p:blipFill>
          <a:blip r:embed="rId2"/>
          <a:stretch>
            <a:fillRect/>
          </a:stretch>
        </p:blipFill>
        <p:spPr>
          <a:xfrm>
            <a:off x="1857356" y="2571744"/>
            <a:ext cx="5029200" cy="358902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357298"/>
            <a:ext cx="8229600" cy="1069848"/>
          </a:xfrm>
        </p:spPr>
        <p:txBody>
          <a:bodyPr>
            <a:noAutofit/>
          </a:bodyPr>
          <a:lstStyle/>
          <a:p>
            <a:r>
              <a:rPr lang="ru-RU" sz="2000" dirty="0" smtClean="0"/>
              <a:t>Живая гидравлика</a:t>
            </a:r>
            <a:br>
              <a:rPr lang="ru-RU" sz="2000" dirty="0" smtClean="0"/>
            </a:br>
            <a:r>
              <a:rPr lang="ru-RU" sz="2000" dirty="0" smtClean="0"/>
              <a:t>Все наверное, видели паука, но мало кто знает, сколько тайн хранит это интересное существо. Пауки - прекрасные предсказатели погоды, и ученых очень интересуют эти «барометры», они чувствуют запахи, имеют зрение и слух, тончайшим образом определяют мельчайшую вибрацию и натяжение паутинной нити.</a:t>
            </a:r>
            <a:br>
              <a:rPr lang="ru-RU" sz="2000" dirty="0" smtClean="0"/>
            </a:br>
            <a:r>
              <a:rPr lang="ru-RU" sz="2000" dirty="0" smtClean="0"/>
              <a:t>Самое поразительно у всех пауков – их конечности, совершенно лишенные мышечных волокон. Тем не менее пауки бегают достаточно быстро.</a:t>
            </a:r>
            <a:endParaRPr lang="ru-RU" sz="2000" dirty="0"/>
          </a:p>
        </p:txBody>
      </p:sp>
      <p:pic>
        <p:nvPicPr>
          <p:cNvPr id="3" name="Рисунок 2" descr="4817728147f7d0d152b39dd37d67d8f8.jpg"/>
          <p:cNvPicPr>
            <a:picLocks noChangeAspect="1"/>
          </p:cNvPicPr>
          <p:nvPr/>
        </p:nvPicPr>
        <p:blipFill>
          <a:blip r:embed="rId2"/>
          <a:stretch>
            <a:fillRect/>
          </a:stretch>
        </p:blipFill>
        <p:spPr>
          <a:xfrm>
            <a:off x="3143240" y="3214686"/>
            <a:ext cx="4572000" cy="3429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571744"/>
            <a:ext cx="8229600" cy="1069848"/>
          </a:xfrm>
        </p:spPr>
        <p:txBody>
          <a:bodyPr/>
          <a:lstStyle/>
          <a:p>
            <a:r>
              <a:rPr lang="ru-RU" dirty="0" smtClean="0"/>
              <a:t>           Часть 3: «Загадки»</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857232"/>
            <a:ext cx="8229600" cy="5357834"/>
          </a:xfrm>
        </p:spPr>
        <p:txBody>
          <a:bodyPr>
            <a:normAutofit/>
          </a:bodyPr>
          <a:lstStyle/>
          <a:p>
            <a:r>
              <a:rPr lang="ru-RU" sz="2400" dirty="0" smtClean="0"/>
              <a:t>1.В </a:t>
            </a:r>
            <a:r>
              <a:rPr lang="ru-RU" sz="2400" dirty="0" smtClean="0"/>
              <a:t>нашей комнате одно</a:t>
            </a:r>
            <a:br>
              <a:rPr lang="ru-RU" sz="2400" dirty="0" smtClean="0"/>
            </a:br>
            <a:r>
              <a:rPr lang="ru-RU" sz="2400" dirty="0" smtClean="0"/>
              <a:t>Есть волшебное окно,</a:t>
            </a:r>
            <a:br>
              <a:rPr lang="ru-RU" sz="2400" dirty="0" smtClean="0"/>
            </a:br>
            <a:r>
              <a:rPr lang="ru-RU" sz="2400" dirty="0" smtClean="0"/>
              <a:t>В нем летают </a:t>
            </a:r>
            <a:r>
              <a:rPr lang="ru-RU" sz="2400" dirty="0" err="1" smtClean="0"/>
              <a:t>чудо-птицы</a:t>
            </a:r>
            <a:r>
              <a:rPr lang="ru-RU" sz="2400" dirty="0" smtClean="0"/>
              <a:t>,</a:t>
            </a:r>
            <a:br>
              <a:rPr lang="ru-RU" sz="2400" dirty="0" smtClean="0"/>
            </a:br>
            <a:r>
              <a:rPr lang="ru-RU" sz="2400" dirty="0" smtClean="0"/>
              <a:t>Бродят волки и лисицы.</a:t>
            </a:r>
            <a:br>
              <a:rPr lang="ru-RU" sz="2400" dirty="0" smtClean="0"/>
            </a:br>
            <a:r>
              <a:rPr lang="ru-RU" sz="2400" dirty="0" smtClean="0"/>
              <a:t>В том окне чудес полно,</a:t>
            </a:r>
            <a:br>
              <a:rPr lang="ru-RU" sz="2400" dirty="0" smtClean="0"/>
            </a:br>
            <a:r>
              <a:rPr lang="ru-RU" sz="2400" dirty="0" smtClean="0"/>
              <a:t>Что же это за окно?</a:t>
            </a:r>
            <a:br>
              <a:rPr lang="ru-RU" sz="2400" dirty="0" smtClean="0"/>
            </a:br>
            <a:r>
              <a:rPr lang="ru-RU" sz="2400" dirty="0" smtClean="0"/>
              <a:t/>
            </a:r>
            <a:br>
              <a:rPr lang="ru-RU" sz="2400" dirty="0" smtClean="0"/>
            </a:br>
            <a:r>
              <a:rPr lang="ru-RU" sz="2400" dirty="0" smtClean="0"/>
              <a:t>2.С </a:t>
            </a:r>
            <a:r>
              <a:rPr lang="ru-RU" sz="2400" dirty="0" smtClean="0"/>
              <a:t>начала блеск,</a:t>
            </a:r>
            <a:br>
              <a:rPr lang="ru-RU" sz="2400" dirty="0" smtClean="0"/>
            </a:br>
            <a:r>
              <a:rPr lang="ru-RU" sz="2400" dirty="0" smtClean="0"/>
              <a:t>За блеском – треск, </a:t>
            </a:r>
            <a:br>
              <a:rPr lang="ru-RU" sz="2400" dirty="0" smtClean="0"/>
            </a:br>
            <a:r>
              <a:rPr lang="ru-RU" sz="2400" dirty="0" smtClean="0"/>
              <a:t>Что это</a:t>
            </a:r>
            <a:r>
              <a:rPr lang="ru-RU" sz="2400" dirty="0" smtClean="0"/>
              <a:t>?</a:t>
            </a:r>
            <a:br>
              <a:rPr lang="ru-RU" sz="2400" dirty="0" smtClean="0"/>
            </a:br>
            <a:r>
              <a:rPr lang="ru-RU" sz="2400" dirty="0" smtClean="0"/>
              <a:t/>
            </a:r>
            <a:br>
              <a:rPr lang="ru-RU" sz="2400" dirty="0" smtClean="0"/>
            </a:br>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4500578"/>
          </a:xfrm>
        </p:spPr>
        <p:txBody>
          <a:bodyPr/>
          <a:lstStyle/>
          <a:p>
            <a:r>
              <a:rPr lang="ru-RU" dirty="0" smtClean="0"/>
              <a:t>«Физика»- какая емкость слова!</a:t>
            </a:r>
            <a:br>
              <a:rPr lang="ru-RU" dirty="0" smtClean="0"/>
            </a:br>
            <a:r>
              <a:rPr lang="ru-RU" dirty="0" smtClean="0"/>
              <a:t>«Физика»- для нас не просто звук.</a:t>
            </a:r>
            <a:br>
              <a:rPr lang="ru-RU" dirty="0" smtClean="0"/>
            </a:br>
            <a:r>
              <a:rPr lang="ru-RU" dirty="0" smtClean="0"/>
              <a:t> </a:t>
            </a:r>
            <a:r>
              <a:rPr lang="ru-RU" dirty="0" smtClean="0"/>
              <a:t>«Физика»- </a:t>
            </a:r>
            <a:r>
              <a:rPr lang="ru-RU" dirty="0" smtClean="0"/>
              <a:t>опора и основа, </a:t>
            </a:r>
            <a:br>
              <a:rPr lang="ru-RU" dirty="0" smtClean="0"/>
            </a:br>
            <a:r>
              <a:rPr lang="ru-RU" dirty="0" smtClean="0"/>
              <a:t>Всех без исключения наук.</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lg-32lc52-02.jpg"/>
          <p:cNvPicPr>
            <a:picLocks noGrp="1" noChangeAspect="1"/>
          </p:cNvPicPr>
          <p:nvPr>
            <p:ph sz="half" idx="1"/>
          </p:nvPr>
        </p:nvPicPr>
        <p:blipFill>
          <a:blip r:embed="rId2"/>
          <a:stretch>
            <a:fillRect/>
          </a:stretch>
        </p:blipFill>
        <p:spPr>
          <a:xfrm>
            <a:off x="457200" y="2493169"/>
            <a:ext cx="4038600" cy="4038600"/>
          </a:xfrm>
        </p:spPr>
      </p:pic>
      <p:pic>
        <p:nvPicPr>
          <p:cNvPr id="6" name="Содержимое 5" descr="082361d0afcc8d9c7a4d0ab12427ba35.jpg"/>
          <p:cNvPicPr>
            <a:picLocks noGrp="1" noChangeAspect="1"/>
          </p:cNvPicPr>
          <p:nvPr>
            <p:ph sz="half" idx="2"/>
          </p:nvPr>
        </p:nvPicPr>
        <p:blipFill>
          <a:blip r:embed="rId3"/>
          <a:stretch>
            <a:fillRect/>
          </a:stretch>
        </p:blipFill>
        <p:spPr>
          <a:xfrm>
            <a:off x="4648200" y="2917222"/>
            <a:ext cx="4038600" cy="3190494"/>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4143388"/>
          </a:xfrm>
        </p:spPr>
        <p:txBody>
          <a:bodyPr>
            <a:noAutofit/>
          </a:bodyPr>
          <a:lstStyle/>
          <a:p>
            <a:r>
              <a:rPr lang="ru-RU" sz="2400" dirty="0" smtClean="0"/>
              <a:t>3. В огне не горит,</a:t>
            </a:r>
            <a:br>
              <a:rPr lang="ru-RU" sz="2400" dirty="0" smtClean="0"/>
            </a:br>
            <a:r>
              <a:rPr lang="ru-RU" sz="2400" dirty="0" smtClean="0"/>
              <a:t>В воде не тонет… </a:t>
            </a:r>
            <a:r>
              <a:rPr lang="ru-RU" sz="2400" dirty="0" smtClean="0"/>
              <a:t/>
            </a:r>
            <a:br>
              <a:rPr lang="ru-RU" sz="2400" dirty="0" smtClean="0"/>
            </a:br>
            <a:r>
              <a:rPr lang="ru-RU" sz="2400" dirty="0" smtClean="0"/>
              <a:t/>
            </a:r>
            <a:br>
              <a:rPr lang="ru-RU" sz="2400" dirty="0" smtClean="0"/>
            </a:br>
            <a:r>
              <a:rPr lang="ru-RU" sz="2400" dirty="0" smtClean="0"/>
              <a:t>4.Днем </a:t>
            </a:r>
            <a:r>
              <a:rPr lang="ru-RU" sz="2400" dirty="0" smtClean="0"/>
              <a:t>спит,</a:t>
            </a:r>
            <a:br>
              <a:rPr lang="ru-RU" sz="2400" dirty="0" smtClean="0"/>
            </a:br>
            <a:r>
              <a:rPr lang="ru-RU" sz="2400" dirty="0" smtClean="0"/>
              <a:t>Ночью глядит…</a:t>
            </a:r>
            <a:br>
              <a:rPr lang="ru-RU" sz="2400" dirty="0" smtClean="0"/>
            </a:br>
            <a:r>
              <a:rPr lang="ru-RU" sz="2400" dirty="0" smtClean="0"/>
              <a:t/>
            </a:r>
            <a:br>
              <a:rPr lang="ru-RU" sz="2400" dirty="0" smtClean="0"/>
            </a:br>
            <a:r>
              <a:rPr lang="ru-RU" sz="2400" dirty="0" smtClean="0"/>
              <a:t>5.Никто </a:t>
            </a:r>
            <a:r>
              <a:rPr lang="ru-RU" sz="2400" dirty="0" smtClean="0"/>
              <a:t>его не видывал,</a:t>
            </a:r>
            <a:br>
              <a:rPr lang="ru-RU" sz="2400" dirty="0" smtClean="0"/>
            </a:br>
            <a:r>
              <a:rPr lang="ru-RU" sz="2400" dirty="0" smtClean="0"/>
              <a:t>А слышать всякий слыхивал.</a:t>
            </a:r>
            <a:br>
              <a:rPr lang="ru-RU" sz="2400" dirty="0" smtClean="0"/>
            </a:br>
            <a:r>
              <a:rPr lang="ru-RU" sz="2400" dirty="0" smtClean="0"/>
              <a:t>Без тела, а живет оно, </a:t>
            </a:r>
            <a:br>
              <a:rPr lang="ru-RU" sz="2400" dirty="0" smtClean="0"/>
            </a:br>
            <a:r>
              <a:rPr lang="ru-RU" sz="2400" dirty="0" smtClean="0"/>
              <a:t>Без языка – кричит…</a:t>
            </a:r>
            <a:br>
              <a:rPr lang="ru-RU" sz="2400" dirty="0" smtClean="0"/>
            </a:br>
            <a:endParaRPr lang="ru-RU"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3357570"/>
          </a:xfrm>
        </p:spPr>
        <p:txBody>
          <a:bodyPr>
            <a:normAutofit/>
          </a:bodyPr>
          <a:lstStyle/>
          <a:p>
            <a:r>
              <a:rPr lang="ru-RU" sz="2700" dirty="0" smtClean="0"/>
              <a:t>6.Красивое </a:t>
            </a:r>
            <a:r>
              <a:rPr lang="ru-RU" sz="2700" dirty="0" smtClean="0"/>
              <a:t>коромысло</a:t>
            </a:r>
            <a:br>
              <a:rPr lang="ru-RU" sz="2700" dirty="0" smtClean="0"/>
            </a:br>
            <a:r>
              <a:rPr lang="ru-RU" sz="2700" dirty="0" smtClean="0"/>
              <a:t>Над лесом повисло…</a:t>
            </a:r>
            <a:br>
              <a:rPr lang="ru-RU" sz="2700" dirty="0" smtClean="0"/>
            </a:br>
            <a:r>
              <a:rPr lang="ru-RU" sz="2700" dirty="0" smtClean="0"/>
              <a:t/>
            </a:r>
            <a:br>
              <a:rPr lang="ru-RU" sz="2700" dirty="0" smtClean="0"/>
            </a:br>
            <a:r>
              <a:rPr lang="ru-RU" sz="2700" dirty="0" smtClean="0"/>
              <a:t>7.Пушистая </a:t>
            </a:r>
            <a:r>
              <a:rPr lang="ru-RU" sz="2700" dirty="0" smtClean="0"/>
              <a:t>вата</a:t>
            </a:r>
            <a:br>
              <a:rPr lang="ru-RU" sz="2700" dirty="0" smtClean="0"/>
            </a:br>
            <a:r>
              <a:rPr lang="ru-RU" sz="2700" dirty="0" smtClean="0"/>
              <a:t>Плывет куда-то.</a:t>
            </a:r>
            <a:br>
              <a:rPr lang="ru-RU" sz="2700" dirty="0" smtClean="0"/>
            </a:br>
            <a:r>
              <a:rPr lang="ru-RU" sz="2700" dirty="0" smtClean="0"/>
              <a:t>Чем вата ниже, </a:t>
            </a:r>
            <a:br>
              <a:rPr lang="ru-RU" sz="2700" dirty="0" smtClean="0"/>
            </a:br>
            <a:r>
              <a:rPr lang="ru-RU" sz="2700" dirty="0" smtClean="0"/>
              <a:t>Тем дождик ближе</a:t>
            </a:r>
            <a:r>
              <a:rPr lang="ru-RU" dirty="0" smtClean="0"/>
              <a:t>.</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Спасибо за внимание!</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3643322"/>
          </a:xfrm>
        </p:spPr>
        <p:txBody>
          <a:bodyPr/>
          <a:lstStyle/>
          <a:p>
            <a:r>
              <a:rPr lang="ru-RU" dirty="0" smtClean="0"/>
              <a:t>Часть 1: «Сказка стала былью»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722313" y="1357298"/>
            <a:ext cx="7772400" cy="4500594"/>
          </a:xfrm>
        </p:spPr>
        <p:txBody>
          <a:bodyPr>
            <a:normAutofit/>
          </a:bodyPr>
          <a:lstStyle/>
          <a:p>
            <a:r>
              <a:rPr lang="ru-RU" sz="2400" dirty="0" smtClean="0"/>
              <a:t>Садясь в поезд, автобус, нажимая кнопку </a:t>
            </a:r>
            <a:r>
              <a:rPr lang="ru-RU" sz="2400" dirty="0" err="1" smtClean="0"/>
              <a:t>эл</a:t>
            </a:r>
            <a:r>
              <a:rPr lang="ru-RU" sz="2400" dirty="0" smtClean="0"/>
              <a:t>. звонка, включая телевизор, вы едва ли задумываетесь над тем, какой путь прошло каждое из этих больших и маленьких достижений техники, сколько труда вложено в каждое из них. К технике мы привыкли, она стала нашим спутником. А ведь не очень давно люди ездили в тарантасах, запряжённых лошадьми, жаль рожь и пшеницу серпами, сидели при свете горящих лучин и только в сказках мечтали о различных </a:t>
            </a:r>
            <a:r>
              <a:rPr lang="ru-RU" sz="2400" dirty="0" err="1" smtClean="0"/>
              <a:t>волшебствах</a:t>
            </a:r>
            <a:r>
              <a:rPr lang="ru-RU" sz="2400" dirty="0" smtClean="0"/>
              <a:t>...</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5929354"/>
          </a:xfrm>
        </p:spPr>
        <p:txBody>
          <a:bodyPr>
            <a:noAutofit/>
          </a:bodyPr>
          <a:lstStyle/>
          <a:p>
            <a:r>
              <a:rPr lang="ru-RU" sz="2400" dirty="0" smtClean="0"/>
              <a:t>Гусли - </a:t>
            </a:r>
            <a:r>
              <a:rPr lang="ru-RU" sz="2400" dirty="0" err="1" smtClean="0"/>
              <a:t>самогуды</a:t>
            </a:r>
            <a:r>
              <a:rPr lang="ru-RU" sz="2400" dirty="0" smtClean="0"/>
              <a:t/>
            </a:r>
            <a:br>
              <a:rPr lang="ru-RU" sz="2400" dirty="0" smtClean="0"/>
            </a:br>
            <a:r>
              <a:rPr lang="ru-RU" sz="2400" dirty="0" smtClean="0"/>
              <a:t>Ковёр - самолёт</a:t>
            </a:r>
            <a:br>
              <a:rPr lang="ru-RU" sz="2400" dirty="0" smtClean="0"/>
            </a:br>
            <a:r>
              <a:rPr lang="ru-RU" sz="2400" dirty="0" smtClean="0"/>
              <a:t>Топор - </a:t>
            </a:r>
            <a:r>
              <a:rPr lang="ru-RU" sz="2400" dirty="0" err="1" smtClean="0"/>
              <a:t>саморуб</a:t>
            </a:r>
            <a:r>
              <a:rPr lang="ru-RU" sz="2400" dirty="0" smtClean="0"/>
              <a:t/>
            </a:r>
            <a:br>
              <a:rPr lang="ru-RU" sz="2400" dirty="0" smtClean="0"/>
            </a:br>
            <a:r>
              <a:rPr lang="ru-RU" sz="2400" dirty="0" smtClean="0"/>
              <a:t>- вот предмет сказочных мечтаний.</a:t>
            </a:r>
            <a:br>
              <a:rPr lang="ru-RU" sz="2400" dirty="0" smtClean="0"/>
            </a:br>
            <a:r>
              <a:rPr lang="ru-RU" sz="2400" dirty="0" smtClean="0"/>
              <a:t/>
            </a:r>
            <a:br>
              <a:rPr lang="ru-RU" sz="2400" dirty="0" smtClean="0"/>
            </a:br>
            <a:r>
              <a:rPr lang="ru-RU" sz="2400" dirty="0" smtClean="0"/>
              <a:t>Сказки стали былью.</a:t>
            </a:r>
            <a:br>
              <a:rPr lang="ru-RU" sz="2400" dirty="0" smtClean="0"/>
            </a:br>
            <a:r>
              <a:rPr lang="ru-RU" sz="2400" dirty="0" smtClean="0"/>
              <a:t>Гусли - </a:t>
            </a:r>
            <a:r>
              <a:rPr lang="ru-RU" sz="2400" dirty="0" err="1" smtClean="0"/>
              <a:t>самогуды</a:t>
            </a:r>
            <a:r>
              <a:rPr lang="ru-RU" sz="2400" dirty="0" smtClean="0"/>
              <a:t> воплотились в магнитофон,</a:t>
            </a:r>
            <a:br>
              <a:rPr lang="ru-RU" sz="2400" dirty="0" smtClean="0"/>
            </a:br>
            <a:r>
              <a:rPr lang="ru-RU" sz="2400" dirty="0" smtClean="0"/>
              <a:t>радиоприёмник.</a:t>
            </a:r>
            <a:br>
              <a:rPr lang="ru-RU" sz="2400" dirty="0" smtClean="0"/>
            </a:br>
            <a:r>
              <a:rPr lang="ru-RU" sz="2400" dirty="0" smtClean="0"/>
              <a:t>Электропилы за несколько секунд валят вековые деревья лучше сказочных топоров - </a:t>
            </a:r>
            <a:r>
              <a:rPr lang="ru-RU" sz="2400" dirty="0" err="1" smtClean="0"/>
              <a:t>саморубов</a:t>
            </a:r>
            <a:r>
              <a:rPr lang="ru-RU" sz="2400" dirty="0" smtClean="0"/>
              <a:t>.</a:t>
            </a:r>
            <a:br>
              <a:rPr lang="ru-RU" sz="2400" dirty="0" smtClean="0"/>
            </a:br>
            <a:r>
              <a:rPr lang="ru-RU" sz="2400" dirty="0" smtClean="0"/>
              <a:t>Не ковры, самолёты стали широко распространённым средством транспорта.</a:t>
            </a:r>
            <a:br>
              <a:rPr lang="ru-RU" sz="2400" dirty="0" smtClean="0"/>
            </a:br>
            <a:r>
              <a:rPr lang="ru-RU" sz="2400" dirty="0" smtClean="0"/>
              <a:t/>
            </a:r>
            <a:br>
              <a:rPr lang="ru-RU" sz="2400" dirty="0" smtClean="0"/>
            </a:br>
            <a:r>
              <a:rPr lang="ru-RU" sz="2400" dirty="0" smtClean="0"/>
              <a:t>Ракеты выводят на орбиты искусственные спутники Земли и космические корабли с космонавтами на борту.</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722313" y="357166"/>
            <a:ext cx="7772400" cy="6000792"/>
          </a:xfrm>
        </p:spPr>
        <p:txBody>
          <a:bodyPr/>
          <a:lstStyle/>
          <a:p>
            <a:r>
              <a:rPr lang="ru-RU" dirty="0" smtClean="0"/>
              <a:t>Вспомните, в сказке А. С. Пушкина звездочёт, подаривший царю </a:t>
            </a:r>
            <a:r>
              <a:rPr lang="ru-RU" dirty="0" err="1" smtClean="0"/>
              <a:t>Додону</a:t>
            </a:r>
            <a:r>
              <a:rPr lang="ru-RU" dirty="0" smtClean="0"/>
              <a:t> золотого петушка, заверял его:</a:t>
            </a:r>
            <a:br>
              <a:rPr lang="ru-RU" dirty="0" smtClean="0"/>
            </a:br>
            <a:r>
              <a:rPr lang="ru-RU" dirty="0" smtClean="0"/>
              <a:t/>
            </a:r>
            <a:br>
              <a:rPr lang="ru-RU" dirty="0" smtClean="0"/>
            </a:br>
            <a:r>
              <a:rPr lang="ru-RU" dirty="0" smtClean="0"/>
              <a:t>Петушок мой золотой </a:t>
            </a:r>
            <a:endParaRPr lang="ru-RU" dirty="0" smtClean="0"/>
          </a:p>
          <a:p>
            <a:r>
              <a:rPr lang="ru-RU" dirty="0" smtClean="0"/>
              <a:t>Будет </a:t>
            </a:r>
            <a:r>
              <a:rPr lang="ru-RU" dirty="0" smtClean="0"/>
              <a:t>верный сторож твой: </a:t>
            </a:r>
            <a:endParaRPr lang="ru-RU" dirty="0" smtClean="0"/>
          </a:p>
          <a:p>
            <a:r>
              <a:rPr lang="ru-RU" dirty="0" smtClean="0"/>
              <a:t>Коль </a:t>
            </a:r>
            <a:r>
              <a:rPr lang="ru-RU" dirty="0" smtClean="0"/>
              <a:t>кругом всё будет мирно</a:t>
            </a:r>
            <a:r>
              <a:rPr lang="ru-RU" dirty="0" smtClean="0"/>
              <a:t>,</a:t>
            </a:r>
          </a:p>
          <a:p>
            <a:r>
              <a:rPr lang="ru-RU" dirty="0" smtClean="0"/>
              <a:t> </a:t>
            </a:r>
            <a:r>
              <a:rPr lang="ru-RU" dirty="0" smtClean="0"/>
              <a:t>Так сидеть он будет смирно; </a:t>
            </a:r>
            <a:endParaRPr lang="ru-RU" dirty="0" smtClean="0"/>
          </a:p>
          <a:p>
            <a:r>
              <a:rPr lang="ru-RU" dirty="0" smtClean="0"/>
              <a:t>Но </a:t>
            </a:r>
            <a:r>
              <a:rPr lang="ru-RU" dirty="0" smtClean="0"/>
              <a:t>лишь чуть со стороны </a:t>
            </a:r>
            <a:endParaRPr lang="ru-RU" dirty="0" smtClean="0"/>
          </a:p>
          <a:p>
            <a:r>
              <a:rPr lang="ru-RU" dirty="0" smtClean="0"/>
              <a:t>Ожидать </a:t>
            </a:r>
            <a:r>
              <a:rPr lang="ru-RU" dirty="0" smtClean="0"/>
              <a:t>тебе войны, </a:t>
            </a:r>
            <a:endParaRPr lang="ru-RU" dirty="0" smtClean="0"/>
          </a:p>
          <a:p>
            <a:r>
              <a:rPr lang="ru-RU" dirty="0" smtClean="0"/>
              <a:t>Иль </a:t>
            </a:r>
            <a:r>
              <a:rPr lang="ru-RU" dirty="0" smtClean="0"/>
              <a:t>набега силы бранной, </a:t>
            </a:r>
            <a:endParaRPr lang="ru-RU" dirty="0" smtClean="0"/>
          </a:p>
          <a:p>
            <a:r>
              <a:rPr lang="ru-RU" dirty="0" smtClean="0"/>
              <a:t>Иль </a:t>
            </a:r>
            <a:r>
              <a:rPr lang="ru-RU" dirty="0" smtClean="0"/>
              <a:t>другой беды незваной, </a:t>
            </a:r>
            <a:endParaRPr lang="ru-RU" dirty="0" smtClean="0"/>
          </a:p>
          <a:p>
            <a:r>
              <a:rPr lang="ru-RU" dirty="0" smtClean="0"/>
              <a:t>-</a:t>
            </a:r>
            <a:r>
              <a:rPr lang="ru-RU" dirty="0" smtClean="0"/>
              <a:t>Вмиг тогда мой петушок </a:t>
            </a:r>
            <a:endParaRPr lang="ru-RU" dirty="0" smtClean="0"/>
          </a:p>
          <a:p>
            <a:r>
              <a:rPr lang="ru-RU" dirty="0" err="1" smtClean="0"/>
              <a:t>Преподымет</a:t>
            </a:r>
            <a:r>
              <a:rPr lang="ru-RU" dirty="0" smtClean="0"/>
              <a:t> </a:t>
            </a:r>
            <a:r>
              <a:rPr lang="ru-RU" dirty="0" smtClean="0"/>
              <a:t>гребешок, </a:t>
            </a:r>
            <a:endParaRPr lang="ru-RU" dirty="0" smtClean="0"/>
          </a:p>
          <a:p>
            <a:r>
              <a:rPr lang="ru-RU" dirty="0" smtClean="0"/>
              <a:t>Закричит </a:t>
            </a:r>
            <a:r>
              <a:rPr lang="ru-RU" dirty="0" smtClean="0"/>
              <a:t>и встрепенётся </a:t>
            </a:r>
            <a:endParaRPr lang="ru-RU" dirty="0" smtClean="0"/>
          </a:p>
          <a:p>
            <a:r>
              <a:rPr lang="ru-RU" dirty="0" smtClean="0"/>
              <a:t>И </a:t>
            </a:r>
            <a:r>
              <a:rPr lang="ru-RU" dirty="0" smtClean="0"/>
              <a:t>в то место обернётся.</a:t>
            </a:r>
            <a:br>
              <a:rPr lang="ru-RU"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3643322"/>
          </a:xfrm>
        </p:spPr>
        <p:txBody>
          <a:bodyPr>
            <a:normAutofit fontScale="90000"/>
          </a:bodyPr>
          <a:lstStyle/>
          <a:p>
            <a:r>
              <a:rPr lang="ru-RU" dirty="0" smtClean="0"/>
              <a:t>И вот мечта сбылась. Современные</a:t>
            </a:r>
            <a:br>
              <a:rPr lang="ru-RU" dirty="0" smtClean="0"/>
            </a:br>
            <a:r>
              <a:rPr lang="ru-RU" dirty="0" smtClean="0"/>
              <a:t>радиолокационные установки куда лучше золотого</a:t>
            </a:r>
            <a:br>
              <a:rPr lang="ru-RU" dirty="0" smtClean="0"/>
            </a:br>
            <a:r>
              <a:rPr lang="ru-RU" dirty="0" smtClean="0"/>
              <a:t>петушка. Они позволяют мгновенно и точно обнаружить в небе</a:t>
            </a:r>
            <a:br>
              <a:rPr lang="ru-RU" dirty="0" smtClean="0"/>
            </a:br>
            <a:r>
              <a:rPr lang="ru-RU" dirty="0" smtClean="0"/>
              <a:t>самолёты, ракеты и другие объекты.</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1"/>
          </p:nvPr>
        </p:nvSpPr>
        <p:spPr>
          <a:xfrm>
            <a:off x="722313" y="571480"/>
            <a:ext cx="7772400" cy="5929354"/>
          </a:xfrm>
        </p:spPr>
        <p:txBody>
          <a:bodyPr/>
          <a:lstStyle/>
          <a:p>
            <a:r>
              <a:rPr lang="ru-RU" dirty="0" smtClean="0"/>
              <a:t>Как о чуде говорится в сказке Ершова «Конёк-горбунок» о холодном свете</a:t>
            </a:r>
            <a:r>
              <a:rPr lang="ru-RU" dirty="0" smtClean="0"/>
              <a:t>:</a:t>
            </a:r>
          </a:p>
          <a:p>
            <a:r>
              <a:rPr lang="ru-RU" dirty="0" smtClean="0"/>
              <a:t/>
            </a:r>
            <a:br>
              <a:rPr lang="ru-RU" dirty="0" smtClean="0"/>
            </a:br>
            <a:r>
              <a:rPr lang="ru-RU" dirty="0" smtClean="0"/>
              <a:t>Огонёк горит светлее,</a:t>
            </a:r>
            <a:br>
              <a:rPr lang="ru-RU" dirty="0" smtClean="0"/>
            </a:br>
            <a:r>
              <a:rPr lang="ru-RU" dirty="0" smtClean="0"/>
              <a:t>Горбунок бежит скорее.</a:t>
            </a:r>
            <a:br>
              <a:rPr lang="ru-RU" dirty="0" smtClean="0"/>
            </a:br>
            <a:r>
              <a:rPr lang="ru-RU" dirty="0" smtClean="0"/>
              <a:t>Вот уже он перед огнём</a:t>
            </a:r>
            <a:br>
              <a:rPr lang="ru-RU" dirty="0" smtClean="0"/>
            </a:br>
            <a:r>
              <a:rPr lang="ru-RU" dirty="0" smtClean="0"/>
              <a:t>Светит поле словно днём.</a:t>
            </a:r>
            <a:br>
              <a:rPr lang="ru-RU" dirty="0" smtClean="0"/>
            </a:br>
            <a:r>
              <a:rPr lang="ru-RU" dirty="0" smtClean="0"/>
              <a:t>Чудный свет кругом струится,</a:t>
            </a:r>
            <a:br>
              <a:rPr lang="ru-RU" dirty="0" smtClean="0"/>
            </a:br>
            <a:r>
              <a:rPr lang="ru-RU" dirty="0" smtClean="0"/>
              <a:t>Но не греет, не дымится</a:t>
            </a:r>
            <a:br>
              <a:rPr lang="ru-RU" dirty="0" smtClean="0"/>
            </a:br>
            <a:r>
              <a:rPr lang="ru-RU" dirty="0" smtClean="0"/>
              <a:t>Диву дался тут Иван,</a:t>
            </a:r>
            <a:br>
              <a:rPr lang="ru-RU" dirty="0" smtClean="0"/>
            </a:br>
            <a:r>
              <a:rPr lang="ru-RU" dirty="0" smtClean="0"/>
              <a:t>«Что, - сказал он, - за шайтан!</a:t>
            </a:r>
            <a:br>
              <a:rPr lang="ru-RU" dirty="0" smtClean="0"/>
            </a:br>
            <a:r>
              <a:rPr lang="ru-RU" dirty="0" smtClean="0"/>
              <a:t>Шапок с пять найдётся свету</a:t>
            </a:r>
            <a:br>
              <a:rPr lang="ru-RU" dirty="0" smtClean="0"/>
            </a:br>
            <a:r>
              <a:rPr lang="ru-RU" dirty="0" smtClean="0"/>
              <a:t>А тепла и дыма нету.</a:t>
            </a:r>
            <a:br>
              <a:rPr lang="ru-RU" dirty="0" smtClean="0"/>
            </a:br>
            <a:r>
              <a:rPr lang="ru-RU" dirty="0" smtClean="0"/>
              <a:t>Эко чудо-огонёк...</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4000512"/>
          </a:xfrm>
        </p:spPr>
        <p:txBody>
          <a:bodyPr>
            <a:normAutofit/>
          </a:bodyPr>
          <a:lstStyle/>
          <a:p>
            <a:r>
              <a:rPr lang="ru-RU" dirty="0" smtClean="0"/>
              <a:t>И вот чудо-огонёк в виде ламп дневного света проник в наш быт. Он радует людей на улицах, в магазинах, на фабриках и заводах, учреждениях.</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77</TotalTime>
  <Words>447</Words>
  <Application>Microsoft Office PowerPoint</Application>
  <PresentationFormat>Экран (4:3)</PresentationFormat>
  <Paragraphs>34</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Городская</vt:lpstr>
      <vt:lpstr>Устный журнал Сказка стала былью «Физика» </vt:lpstr>
      <vt:lpstr>«Физика»- какая емкость слова! «Физика»- для нас не просто звук.  «Физика»- опора и основа,  Всех без исключения наук.</vt:lpstr>
      <vt:lpstr>Часть 1: «Сказка стала былью» </vt:lpstr>
      <vt:lpstr>Слайд 4</vt:lpstr>
      <vt:lpstr>Гусли - самогуды Ковёр - самолёт Топор - саморуб - вот предмет сказочных мечтаний.  Сказки стали былью. Гусли - самогуды воплотились в магнитофон, радиоприёмник. Электропилы за несколько секунд валят вековые деревья лучше сказочных топоров - саморубов. Не ковры, самолёты стали широко распространённым средством транспорта.  Ракеты выводят на орбиты искусственные спутники Земли и космические корабли с космонавтами на борту.</vt:lpstr>
      <vt:lpstr>Слайд 6</vt:lpstr>
      <vt:lpstr>И вот мечта сбылась. Современные радиолокационные установки куда лучше золотого петушка. Они позволяют мгновенно и точно обнаружить в небе самолёты, ракеты и другие объекты.</vt:lpstr>
      <vt:lpstr>Слайд 8</vt:lpstr>
      <vt:lpstr>И вот чудо-огонёк в виде ламп дневного света проник в наш быт. Он радует людей на улицах, в магазинах, на фабриках и заводах, учреждениях.</vt:lpstr>
      <vt:lpstr>1. Опуститься в подводное царство теперь можно не только в сказках. Надёжный, прочный костюм водолаза помог проникнуть в морские глубины.  2. Чудесное зеркальце из сказки Пушкина «О мёртвой царевне и 7 богатырях», которое позволяло видеть то, что было далеко, теперь заменил телевизор.  3. Волшебные сани, которые могли ездить сами только в сказках, нашли в жизни воплощение в снегоходе. </vt:lpstr>
      <vt:lpstr>Слайд 11</vt:lpstr>
      <vt:lpstr>Слайд 12</vt:lpstr>
      <vt:lpstr>Часть 2: «Природа и физика»</vt:lpstr>
      <vt:lpstr>Слайд 14</vt:lpstr>
      <vt:lpstr>Слайд 15</vt:lpstr>
      <vt:lpstr>Слайд 16</vt:lpstr>
      <vt:lpstr>Живая гидравлика Все наверное, видели паука, но мало кто знает, сколько тайн хранит это интересное существо. Пауки - прекрасные предсказатели погоды, и ученых очень интересуют эти «барометры», они чувствуют запахи, имеют зрение и слух, тончайшим образом определяют мельчайшую вибрацию и натяжение паутинной нити. Самое поразительно у всех пауков – их конечности, совершенно лишенные мышечных волокон. Тем не менее пауки бегают достаточно быстро.</vt:lpstr>
      <vt:lpstr>           Часть 3: «Загадки»</vt:lpstr>
      <vt:lpstr>1.В нашей комнате одно Есть волшебное окно, В нем летают чудо-птицы, Бродят волки и лисицы. В том окне чудес полно, Что же это за окно?  2.С начала блеск, За блеском – треск,  Что это?  </vt:lpstr>
      <vt:lpstr>Слайд 20</vt:lpstr>
      <vt:lpstr>3. В огне не горит, В воде не тонет…   4.Днем спит, Ночью глядит…  5.Никто его не видывал, А слышать всякий слыхивал. Без тела, а живет оно,  Без языка – кричит… </vt:lpstr>
      <vt:lpstr>6.Красивое коромысло Над лесом повисло…  7.Пушистая вата Плывет куда-то. Чем вата ниже,  Тем дождик ближе.</vt:lpstr>
      <vt:lpstr>       Спасибо за внимание!</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Устный журнал Сказка стала былью «Физика»</dc:title>
  <dc:creator>User</dc:creator>
  <cp:lastModifiedBy>User</cp:lastModifiedBy>
  <cp:revision>8</cp:revision>
  <dcterms:created xsi:type="dcterms:W3CDTF">2014-02-19T18:38:43Z</dcterms:created>
  <dcterms:modified xsi:type="dcterms:W3CDTF">2014-02-19T19:56:12Z</dcterms:modified>
</cp:coreProperties>
</file>