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89" r:id="rId3"/>
    <p:sldId id="293" r:id="rId4"/>
    <p:sldId id="294" r:id="rId5"/>
    <p:sldId id="295" r:id="rId6"/>
    <p:sldId id="296" r:id="rId7"/>
    <p:sldId id="297" r:id="rId8"/>
    <p:sldId id="277" r:id="rId9"/>
    <p:sldId id="298" r:id="rId10"/>
    <p:sldId id="299" r:id="rId11"/>
    <p:sldId id="300" r:id="rId12"/>
    <p:sldId id="301" r:id="rId13"/>
    <p:sldId id="302" r:id="rId14"/>
    <p:sldId id="279" r:id="rId15"/>
    <p:sldId id="303" r:id="rId16"/>
    <p:sldId id="304" r:id="rId17"/>
    <p:sldId id="305" r:id="rId18"/>
    <p:sldId id="306" r:id="rId19"/>
    <p:sldId id="307" r:id="rId20"/>
    <p:sldId id="308" r:id="rId21"/>
    <p:sldId id="309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C56107EF-BC41-497D-87E8-188023E7317C}">
          <p14:sldIdLst>
            <p14:sldId id="276"/>
            <p14:sldId id="289"/>
            <p14:sldId id="293"/>
            <p14:sldId id="294"/>
            <p14:sldId id="295"/>
            <p14:sldId id="296"/>
            <p14:sldId id="297"/>
            <p14:sldId id="277"/>
            <p14:sldId id="298"/>
            <p14:sldId id="299"/>
            <p14:sldId id="300"/>
          </p14:sldIdLst>
        </p14:section>
        <p14:section name="Раздел без заголовка" id="{C709A188-0F48-43C6-B73D-CAB2D39DDDF5}">
          <p14:sldIdLst>
            <p14:sldId id="301"/>
            <p14:sldId id="302"/>
            <p14:sldId id="279"/>
            <p14:sldId id="303"/>
            <p14:sldId id="304"/>
            <p14:sldId id="305"/>
            <p14:sldId id="306"/>
            <p14:sldId id="307"/>
            <p14:sldId id="308"/>
            <p14:sldId id="309"/>
          </p14:sldIdLst>
        </p14:section>
        <p14:section name="Раздел без заголовка" id="{FD1FBCC1-6331-4892-B397-AACDF5BFF954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131D5A-7490-4959-BC95-4B19DDB40A33}" type="doc">
      <dgm:prSet loTypeId="urn:microsoft.com/office/officeart/2008/layout/VerticalCurvedList" loCatId="list" qsTypeId="urn:microsoft.com/office/officeart/2005/8/quickstyle/simple1" qsCatId="simple" csTypeId="urn:microsoft.com/office/officeart/2005/8/colors/accent0_2" csCatId="mainScheme" phldr="1"/>
      <dgm:spPr/>
    </dgm:pt>
    <dgm:pt modelId="{AC0CC255-CA0D-4466-B30B-D7D3072A5516}">
      <dgm:prSet phldrT="[Текст]"/>
      <dgm:spPr/>
      <dgm:t>
        <a:bodyPr/>
        <a:lstStyle/>
        <a:p>
          <a:r>
            <a:rPr lang="ru-RU" b="1" dirty="0" smtClean="0">
              <a:solidFill>
                <a:srgbClr val="FF0000"/>
              </a:solidFill>
            </a:rPr>
            <a:t>Государственный уровень</a:t>
          </a:r>
          <a:endParaRPr lang="ru-RU" b="1" dirty="0">
            <a:solidFill>
              <a:srgbClr val="FF0000"/>
            </a:solidFill>
          </a:endParaRPr>
        </a:p>
      </dgm:t>
    </dgm:pt>
    <dgm:pt modelId="{CCFC74DE-1D27-4571-88E5-A541F583CC21}" type="parTrans" cxnId="{3BC72560-4DFD-4EEC-93E7-CA56C547784F}">
      <dgm:prSet/>
      <dgm:spPr/>
      <dgm:t>
        <a:bodyPr/>
        <a:lstStyle/>
        <a:p>
          <a:endParaRPr lang="ru-RU"/>
        </a:p>
      </dgm:t>
    </dgm:pt>
    <dgm:pt modelId="{D6304008-F6F8-4333-B7E8-1A93CAE69018}" type="sibTrans" cxnId="{3BC72560-4DFD-4EEC-93E7-CA56C547784F}">
      <dgm:prSet/>
      <dgm:spPr/>
      <dgm:t>
        <a:bodyPr/>
        <a:lstStyle/>
        <a:p>
          <a:endParaRPr lang="ru-RU"/>
        </a:p>
      </dgm:t>
    </dgm:pt>
    <dgm:pt modelId="{72273AB5-83D1-4A52-8A76-5858ACC16047}">
      <dgm:prSet phldrT="[Текст]"/>
      <dgm:spPr/>
      <dgm:t>
        <a:bodyPr/>
        <a:lstStyle/>
        <a:p>
          <a:r>
            <a:rPr lang="ru-RU" b="1" dirty="0" smtClean="0">
              <a:solidFill>
                <a:srgbClr val="FF0000"/>
              </a:solidFill>
            </a:rPr>
            <a:t>Локальный уровень </a:t>
          </a:r>
          <a:endParaRPr lang="ru-RU" b="1" dirty="0">
            <a:solidFill>
              <a:srgbClr val="FF0000"/>
            </a:solidFill>
          </a:endParaRPr>
        </a:p>
      </dgm:t>
    </dgm:pt>
    <dgm:pt modelId="{73BCF0A1-AD1F-47BD-A491-14CD47E0DE6E}" type="parTrans" cxnId="{E3F3C9E1-3403-4A63-BD49-E958AA0F0939}">
      <dgm:prSet/>
      <dgm:spPr/>
      <dgm:t>
        <a:bodyPr/>
        <a:lstStyle/>
        <a:p>
          <a:endParaRPr lang="ru-RU"/>
        </a:p>
      </dgm:t>
    </dgm:pt>
    <dgm:pt modelId="{DE3F0494-4DD2-4599-8DA0-658CCFEB22A6}" type="sibTrans" cxnId="{E3F3C9E1-3403-4A63-BD49-E958AA0F0939}">
      <dgm:prSet/>
      <dgm:spPr/>
      <dgm:t>
        <a:bodyPr/>
        <a:lstStyle/>
        <a:p>
          <a:endParaRPr lang="ru-RU"/>
        </a:p>
      </dgm:t>
    </dgm:pt>
    <dgm:pt modelId="{8A8F2684-1FE2-410B-A2A2-39E3052B274A}">
      <dgm:prSet phldrT="[Текст]"/>
      <dgm:spPr/>
      <dgm:t>
        <a:bodyPr/>
        <a:lstStyle/>
        <a:p>
          <a:r>
            <a:rPr lang="ru-RU" b="1" dirty="0" smtClean="0">
              <a:solidFill>
                <a:srgbClr val="FF0000"/>
              </a:solidFill>
            </a:rPr>
            <a:t>местное сообщество </a:t>
          </a:r>
          <a:endParaRPr lang="ru-RU" b="1" dirty="0">
            <a:solidFill>
              <a:srgbClr val="FF0000"/>
            </a:solidFill>
          </a:endParaRPr>
        </a:p>
      </dgm:t>
    </dgm:pt>
    <dgm:pt modelId="{F4FA1853-D856-48CB-8D64-4677103D410F}" type="parTrans" cxnId="{31BABBB6-3DEC-48D1-AE89-A90718DD0852}">
      <dgm:prSet/>
      <dgm:spPr/>
      <dgm:t>
        <a:bodyPr/>
        <a:lstStyle/>
        <a:p>
          <a:endParaRPr lang="ru-RU"/>
        </a:p>
      </dgm:t>
    </dgm:pt>
    <dgm:pt modelId="{A7291F8D-28E6-4C9D-BE80-61BB4B4B6ED8}" type="sibTrans" cxnId="{31BABBB6-3DEC-48D1-AE89-A90718DD0852}">
      <dgm:prSet/>
      <dgm:spPr/>
      <dgm:t>
        <a:bodyPr/>
        <a:lstStyle/>
        <a:p>
          <a:endParaRPr lang="ru-RU"/>
        </a:p>
      </dgm:t>
    </dgm:pt>
    <dgm:pt modelId="{6BC2C7DB-1EC5-4089-A1E9-B249C582F012}" type="pres">
      <dgm:prSet presAssocID="{07131D5A-7490-4959-BC95-4B19DDB40A33}" presName="Name0" presStyleCnt="0">
        <dgm:presLayoutVars>
          <dgm:chMax val="7"/>
          <dgm:chPref val="7"/>
          <dgm:dir/>
        </dgm:presLayoutVars>
      </dgm:prSet>
      <dgm:spPr/>
    </dgm:pt>
    <dgm:pt modelId="{3480B808-20BF-41A1-BD7C-2126764FF285}" type="pres">
      <dgm:prSet presAssocID="{07131D5A-7490-4959-BC95-4B19DDB40A33}" presName="Name1" presStyleCnt="0"/>
      <dgm:spPr/>
    </dgm:pt>
    <dgm:pt modelId="{194FDDC2-5736-4445-B8DE-8A1C991699EA}" type="pres">
      <dgm:prSet presAssocID="{07131D5A-7490-4959-BC95-4B19DDB40A33}" presName="cycle" presStyleCnt="0"/>
      <dgm:spPr/>
    </dgm:pt>
    <dgm:pt modelId="{8AD533CC-1BE5-4639-9DBC-6397C343C8FA}" type="pres">
      <dgm:prSet presAssocID="{07131D5A-7490-4959-BC95-4B19DDB40A33}" presName="srcNode" presStyleLbl="node1" presStyleIdx="0" presStyleCnt="3"/>
      <dgm:spPr/>
    </dgm:pt>
    <dgm:pt modelId="{9E4AED2D-E0CF-4BCC-B7C5-320A92908039}" type="pres">
      <dgm:prSet presAssocID="{07131D5A-7490-4959-BC95-4B19DDB40A33}" presName="conn" presStyleLbl="parChTrans1D2" presStyleIdx="0" presStyleCnt="1"/>
      <dgm:spPr/>
      <dgm:t>
        <a:bodyPr/>
        <a:lstStyle/>
        <a:p>
          <a:endParaRPr lang="ru-RU"/>
        </a:p>
      </dgm:t>
    </dgm:pt>
    <dgm:pt modelId="{0597F870-82B5-4356-8E28-3A55CE93C519}" type="pres">
      <dgm:prSet presAssocID="{07131D5A-7490-4959-BC95-4B19DDB40A33}" presName="extraNode" presStyleLbl="node1" presStyleIdx="0" presStyleCnt="3"/>
      <dgm:spPr/>
    </dgm:pt>
    <dgm:pt modelId="{FE7A8959-08E1-4757-B915-FC64D9A82FA9}" type="pres">
      <dgm:prSet presAssocID="{07131D5A-7490-4959-BC95-4B19DDB40A33}" presName="dstNode" presStyleLbl="node1" presStyleIdx="0" presStyleCnt="3"/>
      <dgm:spPr/>
    </dgm:pt>
    <dgm:pt modelId="{0D021F49-3919-4B66-8373-5AAE1BE21AB0}" type="pres">
      <dgm:prSet presAssocID="{AC0CC255-CA0D-4466-B30B-D7D3072A5516}" presName="text_1" presStyleLbl="node1" presStyleIdx="0" presStyleCnt="3" custLinFactNeighborX="-256" custLinFactNeighborY="31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477B0E-247C-435D-A39A-D08637D8A92C}" type="pres">
      <dgm:prSet presAssocID="{AC0CC255-CA0D-4466-B30B-D7D3072A5516}" presName="accent_1" presStyleCnt="0"/>
      <dgm:spPr/>
    </dgm:pt>
    <dgm:pt modelId="{DCD734B0-9836-47BB-8C65-90BC489D0118}" type="pres">
      <dgm:prSet presAssocID="{AC0CC255-CA0D-4466-B30B-D7D3072A5516}" presName="accentRepeatNode" presStyleLbl="solidFgAcc1" presStyleIdx="0" presStyleCnt="3"/>
      <dgm:spPr/>
    </dgm:pt>
    <dgm:pt modelId="{B38CCDCF-DD06-491F-9995-B656696EC5C5}" type="pres">
      <dgm:prSet presAssocID="{72273AB5-83D1-4A52-8A76-5858ACC16047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9E7A2C-05C2-49B2-89E0-B7A886466E35}" type="pres">
      <dgm:prSet presAssocID="{72273AB5-83D1-4A52-8A76-5858ACC16047}" presName="accent_2" presStyleCnt="0"/>
      <dgm:spPr/>
    </dgm:pt>
    <dgm:pt modelId="{971B75A2-D745-4BD5-966A-E0DFBAA78506}" type="pres">
      <dgm:prSet presAssocID="{72273AB5-83D1-4A52-8A76-5858ACC16047}" presName="accentRepeatNode" presStyleLbl="solidFgAcc1" presStyleIdx="1" presStyleCnt="3"/>
      <dgm:spPr/>
    </dgm:pt>
    <dgm:pt modelId="{50B08F06-EAA0-48AC-AA37-60E1612302D8}" type="pres">
      <dgm:prSet presAssocID="{8A8F2684-1FE2-410B-A2A2-39E3052B274A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464BBC-F4E3-425D-BEA7-7C44734748BF}" type="pres">
      <dgm:prSet presAssocID="{8A8F2684-1FE2-410B-A2A2-39E3052B274A}" presName="accent_3" presStyleCnt="0"/>
      <dgm:spPr/>
    </dgm:pt>
    <dgm:pt modelId="{5B9DAF42-CC08-43DF-863E-D87BD9808A0F}" type="pres">
      <dgm:prSet presAssocID="{8A8F2684-1FE2-410B-A2A2-39E3052B274A}" presName="accentRepeatNode" presStyleLbl="solidFgAcc1" presStyleIdx="2" presStyleCnt="3"/>
      <dgm:spPr/>
    </dgm:pt>
  </dgm:ptLst>
  <dgm:cxnLst>
    <dgm:cxn modelId="{3BC72560-4DFD-4EEC-93E7-CA56C547784F}" srcId="{07131D5A-7490-4959-BC95-4B19DDB40A33}" destId="{AC0CC255-CA0D-4466-B30B-D7D3072A5516}" srcOrd="0" destOrd="0" parTransId="{CCFC74DE-1D27-4571-88E5-A541F583CC21}" sibTransId="{D6304008-F6F8-4333-B7E8-1A93CAE69018}"/>
    <dgm:cxn modelId="{E3F3C9E1-3403-4A63-BD49-E958AA0F0939}" srcId="{07131D5A-7490-4959-BC95-4B19DDB40A33}" destId="{72273AB5-83D1-4A52-8A76-5858ACC16047}" srcOrd="1" destOrd="0" parTransId="{73BCF0A1-AD1F-47BD-A491-14CD47E0DE6E}" sibTransId="{DE3F0494-4DD2-4599-8DA0-658CCFEB22A6}"/>
    <dgm:cxn modelId="{2B6A5088-C572-4A5F-853F-8071F7B9B949}" type="presOf" srcId="{AC0CC255-CA0D-4466-B30B-D7D3072A5516}" destId="{0D021F49-3919-4B66-8373-5AAE1BE21AB0}" srcOrd="0" destOrd="0" presId="urn:microsoft.com/office/officeart/2008/layout/VerticalCurvedList"/>
    <dgm:cxn modelId="{31BABBB6-3DEC-48D1-AE89-A90718DD0852}" srcId="{07131D5A-7490-4959-BC95-4B19DDB40A33}" destId="{8A8F2684-1FE2-410B-A2A2-39E3052B274A}" srcOrd="2" destOrd="0" parTransId="{F4FA1853-D856-48CB-8D64-4677103D410F}" sibTransId="{A7291F8D-28E6-4C9D-BE80-61BB4B4B6ED8}"/>
    <dgm:cxn modelId="{3207FE8C-A671-486A-99E8-2F00DFFEBB25}" type="presOf" srcId="{D6304008-F6F8-4333-B7E8-1A93CAE69018}" destId="{9E4AED2D-E0CF-4BCC-B7C5-320A92908039}" srcOrd="0" destOrd="0" presId="urn:microsoft.com/office/officeart/2008/layout/VerticalCurvedList"/>
    <dgm:cxn modelId="{D36C3314-2102-45CC-84F8-FDF7A0C2F842}" type="presOf" srcId="{07131D5A-7490-4959-BC95-4B19DDB40A33}" destId="{6BC2C7DB-1EC5-4089-A1E9-B249C582F012}" srcOrd="0" destOrd="0" presId="urn:microsoft.com/office/officeart/2008/layout/VerticalCurvedList"/>
    <dgm:cxn modelId="{C07C812F-8B91-473E-8E27-55BF77769D31}" type="presOf" srcId="{72273AB5-83D1-4A52-8A76-5858ACC16047}" destId="{B38CCDCF-DD06-491F-9995-B656696EC5C5}" srcOrd="0" destOrd="0" presId="urn:microsoft.com/office/officeart/2008/layout/VerticalCurvedList"/>
    <dgm:cxn modelId="{16454981-6BAA-44B2-85CA-C9C92C8BB98C}" type="presOf" srcId="{8A8F2684-1FE2-410B-A2A2-39E3052B274A}" destId="{50B08F06-EAA0-48AC-AA37-60E1612302D8}" srcOrd="0" destOrd="0" presId="urn:microsoft.com/office/officeart/2008/layout/VerticalCurvedList"/>
    <dgm:cxn modelId="{D7B5D8E5-A510-472D-90B0-FBD084C4C808}" type="presParOf" srcId="{6BC2C7DB-1EC5-4089-A1E9-B249C582F012}" destId="{3480B808-20BF-41A1-BD7C-2126764FF285}" srcOrd="0" destOrd="0" presId="urn:microsoft.com/office/officeart/2008/layout/VerticalCurvedList"/>
    <dgm:cxn modelId="{D19DDB5F-68F7-4196-9424-A80C3C0E6F5B}" type="presParOf" srcId="{3480B808-20BF-41A1-BD7C-2126764FF285}" destId="{194FDDC2-5736-4445-B8DE-8A1C991699EA}" srcOrd="0" destOrd="0" presId="urn:microsoft.com/office/officeart/2008/layout/VerticalCurvedList"/>
    <dgm:cxn modelId="{108A2001-09BC-4848-9FBC-C898AC55A78F}" type="presParOf" srcId="{194FDDC2-5736-4445-B8DE-8A1C991699EA}" destId="{8AD533CC-1BE5-4639-9DBC-6397C343C8FA}" srcOrd="0" destOrd="0" presId="urn:microsoft.com/office/officeart/2008/layout/VerticalCurvedList"/>
    <dgm:cxn modelId="{07C8A0AD-587D-432C-8FA6-BB0C2964D515}" type="presParOf" srcId="{194FDDC2-5736-4445-B8DE-8A1C991699EA}" destId="{9E4AED2D-E0CF-4BCC-B7C5-320A92908039}" srcOrd="1" destOrd="0" presId="urn:microsoft.com/office/officeart/2008/layout/VerticalCurvedList"/>
    <dgm:cxn modelId="{6AF8F99B-D7B4-434C-8F62-64DD1160AD46}" type="presParOf" srcId="{194FDDC2-5736-4445-B8DE-8A1C991699EA}" destId="{0597F870-82B5-4356-8E28-3A55CE93C519}" srcOrd="2" destOrd="0" presId="urn:microsoft.com/office/officeart/2008/layout/VerticalCurvedList"/>
    <dgm:cxn modelId="{89A2C119-9A52-4137-9FDE-5129A04D7F7B}" type="presParOf" srcId="{194FDDC2-5736-4445-B8DE-8A1C991699EA}" destId="{FE7A8959-08E1-4757-B915-FC64D9A82FA9}" srcOrd="3" destOrd="0" presId="urn:microsoft.com/office/officeart/2008/layout/VerticalCurvedList"/>
    <dgm:cxn modelId="{E9825763-9992-46F0-AFE6-4C8EE3D0FCA4}" type="presParOf" srcId="{3480B808-20BF-41A1-BD7C-2126764FF285}" destId="{0D021F49-3919-4B66-8373-5AAE1BE21AB0}" srcOrd="1" destOrd="0" presId="urn:microsoft.com/office/officeart/2008/layout/VerticalCurvedList"/>
    <dgm:cxn modelId="{EEC97B11-7230-4AC5-9526-EA56345F73B7}" type="presParOf" srcId="{3480B808-20BF-41A1-BD7C-2126764FF285}" destId="{C0477B0E-247C-435D-A39A-D08637D8A92C}" srcOrd="2" destOrd="0" presId="urn:microsoft.com/office/officeart/2008/layout/VerticalCurvedList"/>
    <dgm:cxn modelId="{47AE0F2D-6489-4EC0-8BF8-54C2FDDA6F42}" type="presParOf" srcId="{C0477B0E-247C-435D-A39A-D08637D8A92C}" destId="{DCD734B0-9836-47BB-8C65-90BC489D0118}" srcOrd="0" destOrd="0" presId="urn:microsoft.com/office/officeart/2008/layout/VerticalCurvedList"/>
    <dgm:cxn modelId="{575683EE-15A4-4174-AF99-9C6B1C6A6F3F}" type="presParOf" srcId="{3480B808-20BF-41A1-BD7C-2126764FF285}" destId="{B38CCDCF-DD06-491F-9995-B656696EC5C5}" srcOrd="3" destOrd="0" presId="urn:microsoft.com/office/officeart/2008/layout/VerticalCurvedList"/>
    <dgm:cxn modelId="{D0AC857F-6242-4BFB-898F-5F65A3601E02}" type="presParOf" srcId="{3480B808-20BF-41A1-BD7C-2126764FF285}" destId="{659E7A2C-05C2-49B2-89E0-B7A886466E35}" srcOrd="4" destOrd="0" presId="urn:microsoft.com/office/officeart/2008/layout/VerticalCurvedList"/>
    <dgm:cxn modelId="{179347EB-45CA-488C-B9D1-A42BD15240E9}" type="presParOf" srcId="{659E7A2C-05C2-49B2-89E0-B7A886466E35}" destId="{971B75A2-D745-4BD5-966A-E0DFBAA78506}" srcOrd="0" destOrd="0" presId="urn:microsoft.com/office/officeart/2008/layout/VerticalCurvedList"/>
    <dgm:cxn modelId="{05DD9EBA-F46F-499C-98D1-39D22AF74C39}" type="presParOf" srcId="{3480B808-20BF-41A1-BD7C-2126764FF285}" destId="{50B08F06-EAA0-48AC-AA37-60E1612302D8}" srcOrd="5" destOrd="0" presId="urn:microsoft.com/office/officeart/2008/layout/VerticalCurvedList"/>
    <dgm:cxn modelId="{D5F4CA6B-4AEC-47D1-B55A-A7E59FC6DD3E}" type="presParOf" srcId="{3480B808-20BF-41A1-BD7C-2126764FF285}" destId="{41464BBC-F4E3-425D-BEA7-7C44734748BF}" srcOrd="6" destOrd="0" presId="urn:microsoft.com/office/officeart/2008/layout/VerticalCurvedList"/>
    <dgm:cxn modelId="{A0CF09BC-72EC-44AF-A886-7F7E9CBB6733}" type="presParOf" srcId="{41464BBC-F4E3-425D-BEA7-7C44734748BF}" destId="{5B9DAF42-CC08-43DF-863E-D87BD9808A0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4AED2D-E0CF-4BCC-B7C5-320A92908039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021F49-3919-4B66-8373-5AAE1BE21AB0}">
      <dsp:nvSpPr>
        <dsp:cNvPr id="0" name=""/>
        <dsp:cNvSpPr/>
      </dsp:nvSpPr>
      <dsp:spPr>
        <a:xfrm>
          <a:off x="547764" y="432051"/>
          <a:ext cx="6724649" cy="8128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104140" rIns="104140" bIns="104140" numCol="1" spcCol="1270" anchor="ctr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100" b="1" kern="1200" dirty="0" smtClean="0">
              <a:solidFill>
                <a:srgbClr val="FF0000"/>
              </a:solidFill>
            </a:rPr>
            <a:t>Государственный уровень</a:t>
          </a:r>
          <a:endParaRPr lang="ru-RU" sz="4100" b="1" kern="1200" dirty="0">
            <a:solidFill>
              <a:srgbClr val="FF0000"/>
            </a:solidFill>
          </a:endParaRPr>
        </a:p>
      </dsp:txBody>
      <dsp:txXfrm>
        <a:off x="547764" y="432051"/>
        <a:ext cx="6724649" cy="812800"/>
      </dsp:txXfrm>
    </dsp:sp>
    <dsp:sp modelId="{DCD734B0-9836-47BB-8C65-90BC489D0118}">
      <dsp:nvSpPr>
        <dsp:cNvPr id="0" name=""/>
        <dsp:cNvSpPr/>
      </dsp:nvSpPr>
      <dsp:spPr>
        <a:xfrm>
          <a:off x="56979" y="304800"/>
          <a:ext cx="1016000" cy="1016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8CCDCF-DD06-491F-9995-B656696EC5C5}">
      <dsp:nvSpPr>
        <dsp:cNvPr id="0" name=""/>
        <dsp:cNvSpPr/>
      </dsp:nvSpPr>
      <dsp:spPr>
        <a:xfrm>
          <a:off x="860432" y="1625599"/>
          <a:ext cx="6429196" cy="8128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104140" rIns="104140" bIns="104140" numCol="1" spcCol="1270" anchor="ctr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100" b="1" kern="1200" dirty="0" smtClean="0">
              <a:solidFill>
                <a:srgbClr val="FF0000"/>
              </a:solidFill>
            </a:rPr>
            <a:t>Локальный уровень </a:t>
          </a:r>
          <a:endParaRPr lang="ru-RU" sz="4100" b="1" kern="1200" dirty="0">
            <a:solidFill>
              <a:srgbClr val="FF0000"/>
            </a:solidFill>
          </a:endParaRPr>
        </a:p>
      </dsp:txBody>
      <dsp:txXfrm>
        <a:off x="860432" y="1625599"/>
        <a:ext cx="6429196" cy="812800"/>
      </dsp:txXfrm>
    </dsp:sp>
    <dsp:sp modelId="{971B75A2-D745-4BD5-966A-E0DFBAA78506}">
      <dsp:nvSpPr>
        <dsp:cNvPr id="0" name=""/>
        <dsp:cNvSpPr/>
      </dsp:nvSpPr>
      <dsp:spPr>
        <a:xfrm>
          <a:off x="352432" y="1523999"/>
          <a:ext cx="1016000" cy="1016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B08F06-EAA0-48AC-AA37-60E1612302D8}">
      <dsp:nvSpPr>
        <dsp:cNvPr id="0" name=""/>
        <dsp:cNvSpPr/>
      </dsp:nvSpPr>
      <dsp:spPr>
        <a:xfrm>
          <a:off x="564979" y="2844800"/>
          <a:ext cx="6724649" cy="8128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104140" rIns="104140" bIns="104140" numCol="1" spcCol="1270" anchor="ctr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100" b="1" kern="1200" dirty="0" smtClean="0">
              <a:solidFill>
                <a:srgbClr val="FF0000"/>
              </a:solidFill>
            </a:rPr>
            <a:t>местное сообщество </a:t>
          </a:r>
          <a:endParaRPr lang="ru-RU" sz="4100" b="1" kern="1200" dirty="0">
            <a:solidFill>
              <a:srgbClr val="FF0000"/>
            </a:solidFill>
          </a:endParaRPr>
        </a:p>
      </dsp:txBody>
      <dsp:txXfrm>
        <a:off x="564979" y="2844800"/>
        <a:ext cx="6724649" cy="812800"/>
      </dsp:txXfrm>
    </dsp:sp>
    <dsp:sp modelId="{5B9DAF42-CC08-43DF-863E-D87BD9808A0F}">
      <dsp:nvSpPr>
        <dsp:cNvPr id="0" name=""/>
        <dsp:cNvSpPr/>
      </dsp:nvSpPr>
      <dsp:spPr>
        <a:xfrm>
          <a:off x="56979" y="2743200"/>
          <a:ext cx="1016000" cy="1016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7AB7F-729D-4430-AA91-8F6BBD4F2F71}" type="datetimeFigureOut">
              <a:rPr lang="ru-RU" smtClean="0"/>
              <a:t>29.11.2013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B2A83-27FE-48A4-9A8C-A1BB23D48D1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9467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7AB7F-729D-4430-AA91-8F6BBD4F2F71}" type="datetimeFigureOut">
              <a:rPr lang="ru-RU" smtClean="0"/>
              <a:t>29.11.2013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B2A83-27FE-48A4-9A8C-A1BB23D48D1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3017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7AB7F-729D-4430-AA91-8F6BBD4F2F71}" type="datetimeFigureOut">
              <a:rPr lang="ru-RU" smtClean="0"/>
              <a:t>29.11.2013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B2A83-27FE-48A4-9A8C-A1BB23D48D1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6095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7AB7F-729D-4430-AA91-8F6BBD4F2F71}" type="datetimeFigureOut">
              <a:rPr lang="ru-RU" smtClean="0"/>
              <a:t>29.11.2013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B2A83-27FE-48A4-9A8C-A1BB23D48D1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0909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7AB7F-729D-4430-AA91-8F6BBD4F2F71}" type="datetimeFigureOut">
              <a:rPr lang="ru-RU" smtClean="0"/>
              <a:t>29.11.2013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B2A83-27FE-48A4-9A8C-A1BB23D48D1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8314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7AB7F-729D-4430-AA91-8F6BBD4F2F71}" type="datetimeFigureOut">
              <a:rPr lang="ru-RU" smtClean="0"/>
              <a:t>29.11.2013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B2A83-27FE-48A4-9A8C-A1BB23D48D1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7041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7AB7F-729D-4430-AA91-8F6BBD4F2F71}" type="datetimeFigureOut">
              <a:rPr lang="ru-RU" smtClean="0"/>
              <a:t>29.11.2013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B2A83-27FE-48A4-9A8C-A1BB23D48D1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778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7AB7F-729D-4430-AA91-8F6BBD4F2F71}" type="datetimeFigureOut">
              <a:rPr lang="ru-RU" smtClean="0"/>
              <a:t>29.11.2013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B2A83-27FE-48A4-9A8C-A1BB23D48D1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8533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7AB7F-729D-4430-AA91-8F6BBD4F2F71}" type="datetimeFigureOut">
              <a:rPr lang="ru-RU" smtClean="0"/>
              <a:t>29.11.2013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B2A83-27FE-48A4-9A8C-A1BB23D48D1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3222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7AB7F-729D-4430-AA91-8F6BBD4F2F71}" type="datetimeFigureOut">
              <a:rPr lang="ru-RU" smtClean="0"/>
              <a:t>29.11.2013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B2A83-27FE-48A4-9A8C-A1BB23D48D1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6513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7AB7F-729D-4430-AA91-8F6BBD4F2F71}" type="datetimeFigureOut">
              <a:rPr lang="ru-RU" smtClean="0"/>
              <a:t>29.11.2013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B2A83-27FE-48A4-9A8C-A1BB23D48D1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3372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47AB7F-729D-4430-AA91-8F6BBD4F2F71}" type="datetimeFigureOut">
              <a:rPr lang="ru-RU" smtClean="0"/>
              <a:t>29.11.2013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CB2A83-27FE-48A4-9A8C-A1BB23D48D1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7050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188640"/>
            <a:ext cx="8568952" cy="6480720"/>
          </a:xfrm>
          <a:prstGeom prst="rect">
            <a:avLst/>
          </a:prstGeom>
          <a:noFill/>
          <a:ln w="508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69090" y="412884"/>
            <a:ext cx="7953203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</a:rPr>
              <a:t>Проблема </a:t>
            </a:r>
          </a:p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</a:rPr>
              <a:t>Энергоэффективности </a:t>
            </a:r>
          </a:p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</a:rPr>
              <a:t>И </a:t>
            </a:r>
          </a:p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</a:rPr>
              <a:t>Энергосбережения  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617584"/>
            <a:ext cx="4995566" cy="2810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932732" y="5022587"/>
            <a:ext cx="399058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Шереметинская Александра,</a:t>
            </a:r>
          </a:p>
          <a:p>
            <a:r>
              <a:rPr lang="ru-RU" sz="2400" dirty="0"/>
              <a:t>у</a:t>
            </a:r>
            <a:r>
              <a:rPr lang="ru-RU" sz="2400" dirty="0" smtClean="0"/>
              <a:t>ченица 10А класса, </a:t>
            </a:r>
          </a:p>
          <a:p>
            <a:r>
              <a:rPr lang="ru-RU" sz="2400" dirty="0" smtClean="0"/>
              <a:t>МБОУ «СОШ №10»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10169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263942"/>
            <a:ext cx="918000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</a:rPr>
              <a:t>Гипотеза</a:t>
            </a:r>
            <a:endParaRPr lang="ru-RU" sz="5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260648"/>
            <a:ext cx="8784976" cy="6408712"/>
          </a:xfrm>
          <a:prstGeom prst="rect">
            <a:avLst/>
          </a:prstGeom>
          <a:noFill/>
          <a:ln w="508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1199104"/>
            <a:ext cx="820891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большое </a:t>
            </a:r>
            <a:r>
              <a:rPr lang="ru-RU" sz="3200" dirty="0"/>
              <a:t>потребление электроэнергии,  ведёт к </a:t>
            </a:r>
            <a:r>
              <a:rPr lang="ru-RU" sz="3200" dirty="0" smtClean="0"/>
              <a:t>исчезновению  </a:t>
            </a:r>
            <a:r>
              <a:rPr lang="ru-RU" sz="3200" dirty="0"/>
              <a:t>ресурсов; </a:t>
            </a:r>
            <a:endParaRPr lang="ru-RU" sz="3200" dirty="0" smtClean="0"/>
          </a:p>
          <a:p>
            <a:r>
              <a:rPr lang="ru-RU" sz="3200" dirty="0" smtClean="0"/>
              <a:t>при </a:t>
            </a:r>
            <a:r>
              <a:rPr lang="ru-RU" sz="3200" dirty="0"/>
              <a:t>использовании энергосберегающего оборудования и осознанного экономия энергии  Россия может избежать природного кризиса.</a:t>
            </a:r>
          </a:p>
        </p:txBody>
      </p:sp>
    </p:spTree>
    <p:extLst>
      <p:ext uri="{BB962C8B-B14F-4D97-AF65-F5344CB8AC3E}">
        <p14:creationId xmlns:p14="http://schemas.microsoft.com/office/powerpoint/2010/main" val="168505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263942"/>
            <a:ext cx="918000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</a:rPr>
              <a:t>методология</a:t>
            </a:r>
            <a:endParaRPr lang="ru-RU" sz="5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260648"/>
            <a:ext cx="8784976" cy="6408712"/>
          </a:xfrm>
          <a:prstGeom prst="rect">
            <a:avLst/>
          </a:prstGeom>
          <a:noFill/>
          <a:ln w="508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05780" y="1412069"/>
            <a:ext cx="853244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/>
              <a:t>поисковый (обзор информационных источников), </a:t>
            </a:r>
            <a:endParaRPr lang="ru-RU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/>
              <a:t>консультирование </a:t>
            </a:r>
            <a:r>
              <a:rPr lang="ru-RU" sz="3200" dirty="0"/>
              <a:t>с учителями физики, географии, биологии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77275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263942"/>
            <a:ext cx="918000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>Проблемы российской энергетики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260648"/>
            <a:ext cx="8784976" cy="6408712"/>
          </a:xfrm>
          <a:prstGeom prst="rect">
            <a:avLst/>
          </a:prstGeom>
          <a:noFill/>
          <a:ln w="508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2018268"/>
            <a:ext cx="81369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1. Проблема физического и морального старения оборудования.</a:t>
            </a:r>
          </a:p>
          <a:p>
            <a:r>
              <a:rPr lang="ru-RU" sz="2400" dirty="0"/>
              <a:t>2. Диспропорции в топливо энергообеспечении.</a:t>
            </a:r>
          </a:p>
          <a:p>
            <a:r>
              <a:rPr lang="ru-RU" sz="2400" dirty="0"/>
              <a:t>3. Глобальные экологические проблемы: выброс дымовых газов в атмосферу, нагрев </a:t>
            </a:r>
            <a:r>
              <a:rPr lang="ru-RU" sz="2400" dirty="0"/>
              <a:t>прямосточных</a:t>
            </a:r>
            <a:r>
              <a:rPr lang="ru-RU" sz="2400" dirty="0"/>
              <a:t> вод</a:t>
            </a:r>
          </a:p>
        </p:txBody>
      </p:sp>
    </p:spTree>
    <p:extLst>
      <p:ext uri="{BB962C8B-B14F-4D97-AF65-F5344CB8AC3E}">
        <p14:creationId xmlns:p14="http://schemas.microsoft.com/office/powerpoint/2010/main" val="223978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263942"/>
            <a:ext cx="918000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>Решение проблемы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260648"/>
            <a:ext cx="8784976" cy="6408712"/>
          </a:xfrm>
          <a:prstGeom prst="rect">
            <a:avLst/>
          </a:prstGeom>
          <a:noFill/>
          <a:ln w="508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436184175"/>
              </p:ext>
            </p:extLst>
          </p:nvPr>
        </p:nvGraphicFramePr>
        <p:xfrm>
          <a:off x="611560" y="1433004"/>
          <a:ext cx="734481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24273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0670" y="256799"/>
            <a:ext cx="8506688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Решение проблемы на </a:t>
            </a:r>
          </a:p>
          <a:p>
            <a:pPr algn="ctr"/>
            <a:r>
              <a:rPr lang="ru-RU" sz="6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государственном уровне</a:t>
            </a:r>
            <a:endParaRPr lang="ru-RU" sz="6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260648"/>
            <a:ext cx="8640960" cy="6408712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2348880"/>
            <a:ext cx="752158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1Реконструкция и перевооружение электростанций. Наиболее экологически чисты это парогазовые электростанции, которые подходят для газо-нефтяных районов</a:t>
            </a:r>
            <a:r>
              <a:rPr lang="ru-RU" sz="2400" dirty="0" smtClean="0"/>
              <a:t>.</a:t>
            </a:r>
          </a:p>
          <a:p>
            <a:endParaRPr lang="ru-RU" sz="2400" dirty="0"/>
          </a:p>
          <a:p>
            <a:r>
              <a:rPr lang="ru-RU" sz="2400" dirty="0"/>
              <a:t>2. Ужесточение контроля за соблюдением экологических требований к работе ЭС</a:t>
            </a:r>
            <a:r>
              <a:rPr lang="ru-RU" sz="2400" dirty="0" smtClean="0"/>
              <a:t>.</a:t>
            </a:r>
          </a:p>
          <a:p>
            <a:endParaRPr lang="ru-RU" sz="2400" dirty="0"/>
          </a:p>
          <a:p>
            <a:r>
              <a:rPr lang="ru-RU" sz="2400" dirty="0"/>
              <a:t>3. Подготовка высококвалифицированных специалистов в области природоохранной деятельности.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219830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263942"/>
            <a:ext cx="918000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</a:rPr>
              <a:t>Решение проблемы на городском уровне</a:t>
            </a:r>
            <a:endParaRPr lang="ru-RU" sz="5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260648"/>
            <a:ext cx="8784976" cy="6408712"/>
          </a:xfrm>
          <a:prstGeom prst="rect">
            <a:avLst/>
          </a:prstGeom>
          <a:noFill/>
          <a:ln w="508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8095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263942"/>
            <a:ext cx="918000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</a:rPr>
              <a:t>Решение проблемы на   уровне местного сообщества </a:t>
            </a:r>
            <a:endParaRPr lang="ru-RU" sz="4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260648"/>
            <a:ext cx="8784976" cy="6408712"/>
          </a:xfrm>
          <a:prstGeom prst="rect">
            <a:avLst/>
          </a:prstGeom>
          <a:noFill/>
          <a:ln w="508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2060848"/>
            <a:ext cx="80648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Формирование  экологической ответственности</a:t>
            </a:r>
          </a:p>
          <a:p>
            <a:endParaRPr lang="ru-RU" sz="2400" dirty="0" smtClean="0"/>
          </a:p>
          <a:p>
            <a:r>
              <a:rPr lang="ru-RU" sz="2400" dirty="0" smtClean="0"/>
              <a:t>Уменьшение нецелесообразных  потребностей  в энергоресурсах</a:t>
            </a:r>
          </a:p>
          <a:p>
            <a:endParaRPr lang="ru-RU" sz="2400" dirty="0" smtClean="0"/>
          </a:p>
          <a:p>
            <a:r>
              <a:rPr lang="ru-RU" sz="2400" dirty="0" smtClean="0"/>
              <a:t>Решение проблемы </a:t>
            </a:r>
            <a:r>
              <a:rPr lang="ru-RU" sz="2400" dirty="0" smtClean="0"/>
              <a:t>природосбережения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81355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263942"/>
            <a:ext cx="918000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</a:rPr>
              <a:t>Решение проблемы на   уровне местного сообщества </a:t>
            </a:r>
            <a:endParaRPr lang="ru-RU" sz="4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260648"/>
            <a:ext cx="8784976" cy="6408712"/>
          </a:xfrm>
          <a:prstGeom prst="rect">
            <a:avLst/>
          </a:prstGeom>
          <a:noFill/>
          <a:ln w="508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57556" y="1648351"/>
            <a:ext cx="80648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Реализация проекта «Энергия природы: шаг навстречу»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51444" y="2160260"/>
            <a:ext cx="761484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Цель – формирование эмоциональной причастности к проблемам </a:t>
            </a:r>
            <a:r>
              <a:rPr lang="ru-RU" b="1" dirty="0" err="1" smtClean="0"/>
              <a:t>природосбережения</a:t>
            </a:r>
            <a:r>
              <a:rPr lang="ru-RU" b="1" dirty="0"/>
              <a:t> </a:t>
            </a:r>
            <a:r>
              <a:rPr lang="ru-RU" b="1" dirty="0" smtClean="0"/>
              <a:t>и экологической культуры школьников</a:t>
            </a:r>
          </a:p>
          <a:p>
            <a:endParaRPr lang="ru-RU" b="1" dirty="0" smtClean="0"/>
          </a:p>
          <a:p>
            <a:r>
              <a:rPr lang="ru-RU" b="1" dirty="0" smtClean="0"/>
              <a:t>Необходимые </a:t>
            </a:r>
            <a:r>
              <a:rPr lang="ru-RU" b="1" dirty="0"/>
              <a:t>ресурсы: </a:t>
            </a:r>
            <a:endParaRPr lang="ru-RU" dirty="0"/>
          </a:p>
          <a:p>
            <a:r>
              <a:rPr lang="ru-RU" dirty="0"/>
              <a:t>1.Участники проекта –учащиеся </a:t>
            </a:r>
            <a:r>
              <a:rPr lang="ru-RU" dirty="0" err="1"/>
              <a:t>эколого</a:t>
            </a:r>
            <a:r>
              <a:rPr lang="ru-RU" dirty="0"/>
              <a:t> – краеведческого объединения «Туесок» (7 – 9 классы)</a:t>
            </a:r>
          </a:p>
          <a:p>
            <a:r>
              <a:rPr lang="ru-RU" dirty="0"/>
              <a:t>2. Технические средства – компьютер, принтер.</a:t>
            </a:r>
          </a:p>
          <a:p>
            <a:r>
              <a:rPr lang="ru-RU" dirty="0"/>
              <a:t>3. Источники информации – интернет –ресурсы, научно-популярная литература, современные периодические издания научной тематики.</a:t>
            </a:r>
          </a:p>
          <a:p>
            <a:r>
              <a:rPr lang="ru-RU" dirty="0"/>
              <a:t> </a:t>
            </a:r>
          </a:p>
          <a:p>
            <a:r>
              <a:rPr lang="ru-RU" b="1" dirty="0"/>
              <a:t>Схема управления проектом:</a:t>
            </a:r>
            <a:endParaRPr lang="ru-RU" dirty="0"/>
          </a:p>
          <a:p>
            <a:r>
              <a:rPr lang="ru-RU" dirty="0"/>
              <a:t>Руководители: Люфт Е.В., учитель биологии, эколог</a:t>
            </a:r>
          </a:p>
          <a:p>
            <a:r>
              <a:rPr lang="ru-RU" dirty="0"/>
              <a:t>	</a:t>
            </a:r>
            <a:r>
              <a:rPr lang="ru-RU" dirty="0" smtClean="0"/>
              <a:t>           </a:t>
            </a:r>
            <a:r>
              <a:rPr lang="ru-RU" dirty="0" err="1"/>
              <a:t>Лавренюк</a:t>
            </a:r>
            <a:r>
              <a:rPr lang="ru-RU" dirty="0"/>
              <a:t> А.Н., учитель физики</a:t>
            </a:r>
          </a:p>
          <a:p>
            <a:r>
              <a:rPr lang="ru-RU" dirty="0"/>
              <a:t>Организаторы: учащиеся </a:t>
            </a:r>
            <a:r>
              <a:rPr lang="ru-RU" dirty="0" err="1"/>
              <a:t>эколого</a:t>
            </a:r>
            <a:r>
              <a:rPr lang="ru-RU" dirty="0"/>
              <a:t> – краеведческого объединения «Туесок»</a:t>
            </a:r>
          </a:p>
          <a:p>
            <a:r>
              <a:rPr lang="ru-RU" dirty="0"/>
              <a:t>Участники проекта: учащиеся. Родители, педагогический коллектив МБОУ «СОШ №10»</a:t>
            </a:r>
          </a:p>
        </p:txBody>
      </p:sp>
    </p:spTree>
    <p:extLst>
      <p:ext uri="{BB962C8B-B14F-4D97-AF65-F5344CB8AC3E}">
        <p14:creationId xmlns:p14="http://schemas.microsoft.com/office/powerpoint/2010/main" val="100424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79512" y="260648"/>
            <a:ext cx="8784976" cy="6408712"/>
          </a:xfrm>
          <a:prstGeom prst="rect">
            <a:avLst/>
          </a:prstGeom>
          <a:noFill/>
          <a:ln w="508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4478210"/>
              </p:ext>
            </p:extLst>
          </p:nvPr>
        </p:nvGraphicFramePr>
        <p:xfrm>
          <a:off x="431540" y="260648"/>
          <a:ext cx="8280920" cy="633984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621299"/>
                <a:gridCol w="5659621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Мероприятие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45" marR="471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Результат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45" marR="471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288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Экологический тематический час «Энергия природы на службе у человека»</a:t>
                      </a:r>
                    </a:p>
                  </a:txBody>
                  <a:tcPr marL="47145" marR="471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В результате экологического мероприятия учащиеся усвоили, что энергия, которой пользуется человек,  берет свое начало в природных недрах.  Потребление энергии так или иначе связано с экологическими последствиями.</a:t>
                      </a:r>
                    </a:p>
                  </a:txBody>
                  <a:tcPr marL="47145" marR="471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288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Интеллектуальный поединок  «Открытие»: «Альтернативные виды энергии»</a:t>
                      </a:r>
                    </a:p>
                  </a:txBody>
                  <a:tcPr marL="47145" marR="471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Изучение научно – популярной литературы, выступления учащихся на конференции «Мои открытия», презентация своих рефератов по теме «Альтернативные источники энергии»</a:t>
                      </a:r>
                    </a:p>
                  </a:txBody>
                  <a:tcPr marL="47145" marR="471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16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Школьный конкурс рисунков на тему энергосбережения  </a:t>
                      </a:r>
                    </a:p>
                  </a:txBody>
                  <a:tcPr marL="47145" marR="471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В холле школы организована выставка детских рисунков. </a:t>
                      </a:r>
                    </a:p>
                  </a:txBody>
                  <a:tcPr marL="47145" marR="471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860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Школьный конкурс буклетов по теме «Экономим энергию – экономим семейный бюджет»</a:t>
                      </a:r>
                    </a:p>
                  </a:txBody>
                  <a:tcPr marL="47145" marR="471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На школьных информационных стендах представлены лучшие буклеты по заявленной тематике </a:t>
                      </a:r>
                    </a:p>
                  </a:txBody>
                  <a:tcPr marL="47145" marR="471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288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Школьный конкурс экологических листовок «Экономим энергию – бережем природу»</a:t>
                      </a:r>
                    </a:p>
                  </a:txBody>
                  <a:tcPr marL="47145" marR="471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Экологические листовки представлены в школьной библиотеке, вывешены в классных кабинетах, а также размещены на  информационных досках в жилых подъездах.</a:t>
                      </a:r>
                    </a:p>
                  </a:txBody>
                  <a:tcPr marL="47145" marR="471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860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Выступление лекторской группы в классах по теме «Как можно экономить энергию и семейный бюджет»</a:t>
                      </a:r>
                    </a:p>
                  </a:txBody>
                  <a:tcPr marL="47145" marR="471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Обучение  самым простым приемам энергосбережения в быту.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Привитие   навыков экономного расходования электроэнергии в домашних условиях</a:t>
                      </a:r>
                    </a:p>
                  </a:txBody>
                  <a:tcPr marL="47145" marR="471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860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Организация «</a:t>
                      </a:r>
                      <a:r>
                        <a:rPr lang="ru-RU" sz="1400" dirty="0" err="1">
                          <a:effectLst/>
                          <a:latin typeface="Times New Roman"/>
                          <a:ea typeface="Times New Roman"/>
                        </a:rPr>
                        <a:t>КомандыБережливых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»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Проведение расчёта «Что нам стоит день прожить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?»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45" marR="471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Практическая деятельность  «Анализ потребляемой энергии в сутки в семье ученика. Расчет расход энергии в семье в денежной форме»</a:t>
                      </a:r>
                    </a:p>
                  </a:txBody>
                  <a:tcPr marL="47145" marR="471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288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Слет экологов и энергетиков </a:t>
                      </a:r>
                    </a:p>
                  </a:txBody>
                  <a:tcPr marL="47145" marR="471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Итоговое мероприятие  «Энергия природы: шаг навстречу», инициативные группы учащихся презентуют свои мини – проекты, в которых анализируют  проблемы, перспективы решения,  оценивают слабые и сильные стороны проектов</a:t>
                      </a:r>
                    </a:p>
                  </a:txBody>
                  <a:tcPr marL="47145" marR="471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9560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263942"/>
            <a:ext cx="918000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>Результаты работы над рефератом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260648"/>
            <a:ext cx="8784976" cy="6408712"/>
          </a:xfrm>
          <a:prstGeom prst="rect">
            <a:avLst/>
          </a:prstGeom>
          <a:noFill/>
          <a:ln w="508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844824"/>
            <a:ext cx="79928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Знакомство с </a:t>
            </a:r>
            <a:r>
              <a:rPr lang="ru-RU" sz="2400" dirty="0"/>
              <a:t>историей развития энергетики;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Изучение  видов  </a:t>
            </a:r>
            <a:r>
              <a:rPr lang="ru-RU" sz="2400" dirty="0"/>
              <a:t>энергии, </a:t>
            </a:r>
            <a:endParaRPr lang="ru-RU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Выяснение  </a:t>
            </a:r>
            <a:r>
              <a:rPr lang="ru-RU" sz="2400" dirty="0"/>
              <a:t>их </a:t>
            </a:r>
            <a:r>
              <a:rPr lang="ru-RU" sz="2400" dirty="0" smtClean="0"/>
              <a:t>положительных </a:t>
            </a:r>
            <a:r>
              <a:rPr lang="ru-RU" sz="2400" dirty="0"/>
              <a:t>и </a:t>
            </a:r>
            <a:r>
              <a:rPr lang="ru-RU" sz="2400" dirty="0" smtClean="0"/>
              <a:t>отрицательных характеристик</a:t>
            </a:r>
            <a:endParaRPr lang="ru-RU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Выяснение  проблем </a:t>
            </a:r>
            <a:r>
              <a:rPr lang="ru-RU" sz="2400" dirty="0"/>
              <a:t>современной российской энергетики </a:t>
            </a:r>
          </a:p>
        </p:txBody>
      </p:sp>
    </p:spTree>
    <p:extLst>
      <p:ext uri="{BB962C8B-B14F-4D97-AF65-F5344CB8AC3E}">
        <p14:creationId xmlns:p14="http://schemas.microsoft.com/office/powerpoint/2010/main" val="12584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262644"/>
            <a:ext cx="4675038" cy="4322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83568" y="448396"/>
            <a:ext cx="192020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</a:rPr>
              <a:t>Цель: </a:t>
            </a:r>
            <a:endParaRPr lang="ru-RU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260648"/>
            <a:ext cx="8640960" cy="6408712"/>
          </a:xfrm>
          <a:prstGeom prst="rect">
            <a:avLst/>
          </a:prstGeom>
          <a:noFill/>
          <a:ln w="508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783959" y="1477814"/>
            <a:ext cx="76959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и</a:t>
            </a:r>
            <a:r>
              <a:rPr lang="ru-RU" sz="3200" dirty="0" smtClean="0"/>
              <a:t>зучение проблем и перспектив решения энергоэффективности на разных уровнях: государственном, городском , школьном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17692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263942"/>
            <a:ext cx="918000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</a:rPr>
              <a:t>Ожидаемый результат от проекта</a:t>
            </a:r>
            <a:endParaRPr lang="ru-RU" sz="4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260648"/>
            <a:ext cx="8784976" cy="6408712"/>
          </a:xfrm>
          <a:prstGeom prst="rect">
            <a:avLst/>
          </a:prstGeom>
          <a:noFill/>
          <a:ln w="508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1776870"/>
            <a:ext cx="75608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Разработка  путей </a:t>
            </a:r>
            <a:r>
              <a:rPr lang="ru-RU" sz="2400" dirty="0"/>
              <a:t>решения проблемы энергосбережения в образовательном учреждении,</a:t>
            </a:r>
          </a:p>
          <a:p>
            <a:r>
              <a:rPr lang="ru-RU" sz="2400" dirty="0"/>
              <a:t>- </a:t>
            </a:r>
            <a:r>
              <a:rPr lang="ru-RU" sz="2400" dirty="0" smtClean="0"/>
              <a:t>Привлечение  </a:t>
            </a:r>
            <a:r>
              <a:rPr lang="ru-RU" sz="2400" dirty="0"/>
              <a:t>внимание общественности к проблеме энергосбережения</a:t>
            </a:r>
          </a:p>
          <a:p>
            <a:r>
              <a:rPr lang="ru-RU" sz="2400" dirty="0"/>
              <a:t>- </a:t>
            </a:r>
            <a:r>
              <a:rPr lang="ru-RU" sz="2400" dirty="0" smtClean="0"/>
              <a:t>Убеждение общественности  </a:t>
            </a:r>
            <a:r>
              <a:rPr lang="ru-RU" sz="2400" dirty="0"/>
              <a:t>в том, что экономия энергии позволяет сберечь природные ресурсы.</a:t>
            </a:r>
          </a:p>
        </p:txBody>
      </p:sp>
    </p:spTree>
    <p:extLst>
      <p:ext uri="{BB962C8B-B14F-4D97-AF65-F5344CB8AC3E}">
        <p14:creationId xmlns:p14="http://schemas.microsoft.com/office/powerpoint/2010/main" val="406032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9512" y="1340768"/>
            <a:ext cx="9180008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</a:rPr>
              <a:t>Спасибо </a:t>
            </a:r>
          </a:p>
          <a:p>
            <a:pPr algn="ctr"/>
            <a:r>
              <a:rPr lang="ru-RU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</a:rPr>
              <a:t>за внимание!</a:t>
            </a:r>
            <a:endParaRPr lang="ru-RU" sz="8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260648"/>
            <a:ext cx="8784976" cy="6408712"/>
          </a:xfrm>
          <a:prstGeom prst="rect">
            <a:avLst/>
          </a:prstGeom>
          <a:noFill/>
          <a:ln w="508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476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11560" y="448395"/>
            <a:ext cx="266060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</a:rPr>
              <a:t>Задачи: </a:t>
            </a:r>
            <a:endParaRPr lang="ru-RU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260648"/>
            <a:ext cx="8640960" cy="6408712"/>
          </a:xfrm>
          <a:prstGeom prst="rect">
            <a:avLst/>
          </a:prstGeom>
          <a:noFill/>
          <a:ln w="508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46160" y="1279392"/>
            <a:ext cx="755423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ru-RU" sz="2400" dirty="0" smtClean="0"/>
              <a:t>повысить </a:t>
            </a:r>
            <a:r>
              <a:rPr lang="ru-RU" sz="2400" dirty="0"/>
              <a:t>осведомленность общества об экологических проблемах, связанных производством электроэнергетики</a:t>
            </a:r>
            <a:r>
              <a:rPr lang="ru-RU" sz="2400" dirty="0" smtClean="0"/>
              <a:t>;</a:t>
            </a:r>
          </a:p>
          <a:p>
            <a:endParaRPr lang="ru-RU" sz="2400" dirty="0"/>
          </a:p>
          <a:p>
            <a:pPr marL="342900" indent="-342900">
              <a:buFontTx/>
              <a:buChar char="-"/>
            </a:pPr>
            <a:r>
              <a:rPr lang="ru-RU" sz="2400" dirty="0" smtClean="0"/>
              <a:t>изучить </a:t>
            </a:r>
            <a:r>
              <a:rPr lang="ru-RU" sz="2400" dirty="0"/>
              <a:t>историю энергетической промышленности</a:t>
            </a:r>
            <a:r>
              <a:rPr lang="ru-RU" sz="2400" dirty="0" smtClean="0"/>
              <a:t>;</a:t>
            </a:r>
          </a:p>
          <a:p>
            <a:endParaRPr lang="ru-RU" sz="2400" dirty="0"/>
          </a:p>
          <a:p>
            <a:pPr marL="342900" indent="-342900">
              <a:buFontTx/>
              <a:buChar char="-"/>
            </a:pPr>
            <a:r>
              <a:rPr lang="ru-RU" sz="2400" dirty="0" smtClean="0"/>
              <a:t>выяснить </a:t>
            </a:r>
            <a:r>
              <a:rPr lang="ru-RU" sz="2400" dirty="0"/>
              <a:t>проблемы современной энергетики</a:t>
            </a:r>
            <a:r>
              <a:rPr lang="ru-RU" sz="2400" dirty="0" smtClean="0"/>
              <a:t>;</a:t>
            </a:r>
          </a:p>
          <a:p>
            <a:endParaRPr lang="ru-RU" sz="2400" dirty="0"/>
          </a:p>
          <a:p>
            <a:r>
              <a:rPr lang="ru-RU" sz="2400" dirty="0"/>
              <a:t>- разработать методы и способы эффективного энергосбережения </a:t>
            </a:r>
          </a:p>
        </p:txBody>
      </p:sp>
    </p:spTree>
    <p:extLst>
      <p:ext uri="{BB962C8B-B14F-4D97-AF65-F5344CB8AC3E}">
        <p14:creationId xmlns:p14="http://schemas.microsoft.com/office/powerpoint/2010/main" val="263117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www.mpr.rkomi.ru/content/image-news/15642/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421209"/>
            <a:ext cx="4619625" cy="424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23528" y="260648"/>
            <a:ext cx="8640960" cy="6408712"/>
          </a:xfrm>
          <a:prstGeom prst="rect">
            <a:avLst/>
          </a:prstGeom>
          <a:noFill/>
          <a:ln w="508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074" name="Picture 2" descr="http://balakovo24.ru/wp-content/uploads/2013/04/%D0%B3%D0%BE%D0%B4-%D0%BE%D1%85%D1%80%D0%B0%D0%BD%D1%8B-%D0%BE%D0%BA%D1%80%D1%83%D0%B6%D0%B0%D1%8E%D1%89%D0%B5%D0%B9-%D1%81%D1%80%D0%B5%D0%B4%D1%8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16" y="531620"/>
            <a:ext cx="4896544" cy="5875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619163" y="647110"/>
            <a:ext cx="31013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Целесообразность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87775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spektrumzdravi.cz/w/spektrumzdravi/files/07.-vah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170" y="115083"/>
            <a:ext cx="305567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23528" y="260648"/>
            <a:ext cx="8640960" cy="6408712"/>
          </a:xfrm>
          <a:prstGeom prst="rect">
            <a:avLst/>
          </a:prstGeom>
          <a:noFill/>
          <a:ln w="508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94823" y="1519239"/>
            <a:ext cx="438087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Что хочу, то и делаю!</a:t>
            </a:r>
          </a:p>
          <a:p>
            <a:r>
              <a:rPr lang="ru-RU" sz="2800" dirty="0" smtClean="0"/>
              <a:t>Сколько хочу, столько беру</a:t>
            </a:r>
            <a:r>
              <a:rPr lang="ru-RU" dirty="0" smtClean="0"/>
              <a:t>!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357249" y="807552"/>
            <a:ext cx="380075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Ответственный выбор за необходимость и целесообразность своих потребностей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672384" y="2780928"/>
            <a:ext cx="38381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</a:rPr>
              <a:t>Проблема: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9060" y="3933056"/>
            <a:ext cx="73448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н</a:t>
            </a:r>
            <a:r>
              <a:rPr lang="ru-RU" sz="2800" b="1" dirty="0" smtClean="0"/>
              <a:t>едостаточность осведомленности общества об экологических проблемах. В том числе связанных с производством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20630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gazetaeao.ru/media/k2/items/src/b74fe9e4ece908c6b2af92a00630cf10.jpg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324664" y="620688"/>
            <a:ext cx="3024336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23528" y="260648"/>
            <a:ext cx="8640960" cy="6408712"/>
          </a:xfrm>
          <a:prstGeom prst="rect">
            <a:avLst/>
          </a:prstGeom>
          <a:noFill/>
          <a:ln w="508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67544" y="476672"/>
            <a:ext cx="50909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</a:rPr>
              <a:t>актуальность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13016" y="1196752"/>
            <a:ext cx="613098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Энергетика: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основа </a:t>
            </a:r>
            <a:r>
              <a:rPr lang="ru-RU" sz="2400" dirty="0"/>
              <a:t>развития производственных сил в любом </a:t>
            </a:r>
            <a:r>
              <a:rPr lang="ru-RU" sz="2400" dirty="0" smtClean="0"/>
              <a:t>государстве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  </a:t>
            </a:r>
            <a:r>
              <a:rPr lang="ru-RU" sz="2400" dirty="0"/>
              <a:t>обеспечивает бесперебойную работу промышленности, сельского хозяйства, транспорта, коммунальных хозяйств</a:t>
            </a:r>
            <a:r>
              <a:rPr lang="ru-RU" sz="24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 </a:t>
            </a:r>
            <a:r>
              <a:rPr lang="ru-RU" sz="2400" dirty="0"/>
              <a:t>Основным потребителем электроэнергии остается промышленность, хотя ее удельный вес в общем полезном потреблении электроэнергии значительно снижается. </a:t>
            </a:r>
            <a:endParaRPr lang="ru-RU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Стабильное </a:t>
            </a:r>
            <a:r>
              <a:rPr lang="ru-RU" sz="2400" dirty="0"/>
              <a:t>развитие экономики невозможно без постоянно развивающейся энергетики.</a:t>
            </a:r>
          </a:p>
        </p:txBody>
      </p:sp>
    </p:spTree>
    <p:extLst>
      <p:ext uri="{BB962C8B-B14F-4D97-AF65-F5344CB8AC3E}">
        <p14:creationId xmlns:p14="http://schemas.microsoft.com/office/powerpoint/2010/main" val="3892134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23528" y="260648"/>
            <a:ext cx="8640960" cy="6408712"/>
          </a:xfrm>
          <a:prstGeom prst="rect">
            <a:avLst/>
          </a:prstGeom>
          <a:noFill/>
          <a:ln w="508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67544" y="476672"/>
            <a:ext cx="50909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</a:rPr>
              <a:t>актуальность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7170" name="Picture 2" descr="http://900igr.net/datai/ekologija/Puti-reshenija-ekologicheskikh-problem/0006-012-Ekologicheskie-problem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3707172"/>
            <a:ext cx="4176464" cy="279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91816" y="1398848"/>
            <a:ext cx="76683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>Н</a:t>
            </a:r>
            <a:r>
              <a:rPr lang="ru-RU" sz="3200" b="1" dirty="0" smtClean="0"/>
              <a:t>егативные последствия</a:t>
            </a:r>
          </a:p>
          <a:p>
            <a:pPr algn="just"/>
            <a:r>
              <a:rPr lang="ru-RU" sz="2800" dirty="0" smtClean="0"/>
              <a:t>Экологическая опасность - проблема для </a:t>
            </a:r>
            <a:r>
              <a:rPr lang="ru-RU" sz="2800" dirty="0"/>
              <a:t>традиционных нефтедобывающих регионов, так как они загрязняют окружающую среду нефтью и нефтепродуктами</a:t>
            </a:r>
            <a:r>
              <a:rPr lang="ru-RU" sz="2400" dirty="0"/>
              <a:t>. </a:t>
            </a:r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3957897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239184" y="263942"/>
            <a:ext cx="918000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</a:rPr>
              <a:t>Структура изучения проблемы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260648"/>
            <a:ext cx="8640960" cy="6408712"/>
          </a:xfrm>
          <a:prstGeom prst="rect">
            <a:avLst/>
          </a:prstGeom>
          <a:noFill/>
          <a:ln w="508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1844824"/>
            <a:ext cx="842493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ru-RU" sz="2400" b="1" u="sng" dirty="0" smtClean="0"/>
              <a:t>Исследовательский этап – РЕФЕРАТ</a:t>
            </a:r>
          </a:p>
          <a:p>
            <a:endParaRPr lang="ru-RU" sz="2400" dirty="0"/>
          </a:p>
          <a:p>
            <a:r>
              <a:rPr lang="ru-RU" sz="2400" dirty="0"/>
              <a:t>1.1 Краткий экскурс в историю развития энергетики</a:t>
            </a:r>
          </a:p>
          <a:p>
            <a:r>
              <a:rPr lang="ru-RU" sz="2400" dirty="0"/>
              <a:t>1.2. Проблемы современной энергетической </a:t>
            </a:r>
            <a:r>
              <a:rPr lang="ru-RU" sz="2400" dirty="0" smtClean="0"/>
              <a:t>отрасли</a:t>
            </a:r>
          </a:p>
          <a:p>
            <a:endParaRPr lang="ru-RU" sz="2400" dirty="0"/>
          </a:p>
          <a:p>
            <a:pPr marL="457200" indent="-457200">
              <a:buAutoNum type="arabicPeriod" startAt="2"/>
            </a:pPr>
            <a:r>
              <a:rPr lang="ru-RU" sz="2400" b="1" u="sng" dirty="0" smtClean="0"/>
              <a:t>Пути </a:t>
            </a:r>
            <a:r>
              <a:rPr lang="ru-RU" sz="2400" b="1" u="sng" dirty="0"/>
              <a:t>решения </a:t>
            </a:r>
            <a:r>
              <a:rPr lang="ru-RU" sz="2400" b="1" u="sng" dirty="0" smtClean="0"/>
              <a:t>проблемы – МИНИ-ПРОЕКТ</a:t>
            </a:r>
          </a:p>
          <a:p>
            <a:pPr marL="457200" indent="-457200">
              <a:buAutoNum type="arabicPeriod" startAt="2"/>
            </a:pPr>
            <a:endParaRPr lang="ru-RU" sz="2400" dirty="0"/>
          </a:p>
          <a:p>
            <a:r>
              <a:rPr lang="ru-RU" sz="2400" dirty="0"/>
              <a:t>2.1. Перспективы решения проблемы </a:t>
            </a:r>
            <a:r>
              <a:rPr lang="ru-RU" sz="2400" dirty="0"/>
              <a:t>энергоэффективности</a:t>
            </a:r>
            <a:r>
              <a:rPr lang="ru-RU" sz="2400" dirty="0"/>
              <a:t> на государственном уровне</a:t>
            </a:r>
          </a:p>
          <a:p>
            <a:r>
              <a:rPr lang="ru-RU" sz="2400" dirty="0"/>
              <a:t>2.2. Перспективы решения проблемы </a:t>
            </a:r>
            <a:r>
              <a:rPr lang="ru-RU" sz="2400" dirty="0"/>
              <a:t>энергоэффективности</a:t>
            </a:r>
            <a:r>
              <a:rPr lang="ru-RU" sz="2400" dirty="0"/>
              <a:t> на городском уровне.</a:t>
            </a:r>
          </a:p>
          <a:p>
            <a:r>
              <a:rPr lang="ru-RU" sz="2400" dirty="0"/>
              <a:t>2.3. Пути решения проблемы энергосбережения на уровне местного сообщества (на примере МБОУ «СОШ№ 10»</a:t>
            </a:r>
          </a:p>
        </p:txBody>
      </p:sp>
    </p:spTree>
    <p:extLst>
      <p:ext uri="{BB962C8B-B14F-4D97-AF65-F5344CB8AC3E}">
        <p14:creationId xmlns:p14="http://schemas.microsoft.com/office/powerpoint/2010/main" val="405733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263942"/>
            <a:ext cx="9180008" cy="20313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>Исследовательский этап</a:t>
            </a:r>
          </a:p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Реферат «Проблемы энергосбережения и 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энергоэффективности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»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260648"/>
            <a:ext cx="8784976" cy="6408712"/>
          </a:xfrm>
          <a:prstGeom prst="rect">
            <a:avLst/>
          </a:prstGeom>
          <a:noFill/>
          <a:ln w="508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2337187"/>
            <a:ext cx="784887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Предмет исследования</a:t>
            </a:r>
            <a:r>
              <a:rPr lang="ru-RU" sz="3200" dirty="0">
                <a:solidFill>
                  <a:srgbClr val="FF0000"/>
                </a:solidFill>
              </a:rPr>
              <a:t> </a:t>
            </a:r>
            <a:r>
              <a:rPr lang="ru-RU" sz="3200" dirty="0"/>
              <a:t>– энергетика как отрасль </a:t>
            </a:r>
            <a:r>
              <a:rPr lang="ru-RU" sz="3200" dirty="0" smtClean="0"/>
              <a:t>хозяйства</a:t>
            </a:r>
          </a:p>
          <a:p>
            <a:r>
              <a:rPr lang="ru-RU" sz="3200" b="1" dirty="0" smtClean="0">
                <a:solidFill>
                  <a:srgbClr val="FF0000"/>
                </a:solidFill>
              </a:rPr>
              <a:t>объект </a:t>
            </a:r>
            <a:r>
              <a:rPr lang="ru-RU" sz="3200" b="1" dirty="0">
                <a:solidFill>
                  <a:srgbClr val="FF0000"/>
                </a:solidFill>
              </a:rPr>
              <a:t>исследования</a:t>
            </a:r>
            <a:r>
              <a:rPr lang="ru-RU" sz="3200" dirty="0">
                <a:solidFill>
                  <a:srgbClr val="FF0000"/>
                </a:solidFill>
              </a:rPr>
              <a:t> </a:t>
            </a:r>
            <a:r>
              <a:rPr lang="ru-RU" sz="3200" dirty="0"/>
              <a:t>– эффективность </a:t>
            </a:r>
            <a:r>
              <a:rPr lang="ru-RU" sz="3200" dirty="0" smtClean="0"/>
              <a:t>энергосбережения, проблема </a:t>
            </a:r>
            <a:r>
              <a:rPr lang="ru-RU" sz="3200" dirty="0" smtClean="0"/>
              <a:t>природосбережения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07876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659</TotalTime>
  <Words>798</Words>
  <Application>Microsoft Office PowerPoint</Application>
  <PresentationFormat>Экран (4:3)</PresentationFormat>
  <Paragraphs>121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Sony Vaio</dc:creator>
  <cp:lastModifiedBy>Sony Vaio</cp:lastModifiedBy>
  <cp:revision>44</cp:revision>
  <dcterms:created xsi:type="dcterms:W3CDTF">2013-11-14T11:58:39Z</dcterms:created>
  <dcterms:modified xsi:type="dcterms:W3CDTF">2013-11-29T04:51:56Z</dcterms:modified>
</cp:coreProperties>
</file>