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69"/>
  </p:notesMasterIdLst>
  <p:handoutMasterIdLst>
    <p:handoutMasterId r:id="rId70"/>
  </p:handoutMasterIdLst>
  <p:sldIdLst>
    <p:sldId id="256" r:id="rId2"/>
    <p:sldId id="402" r:id="rId3"/>
    <p:sldId id="404" r:id="rId4"/>
    <p:sldId id="457" r:id="rId5"/>
    <p:sldId id="259" r:id="rId6"/>
    <p:sldId id="429" r:id="rId7"/>
    <p:sldId id="289" r:id="rId8"/>
    <p:sldId id="430" r:id="rId9"/>
    <p:sldId id="403" r:id="rId10"/>
    <p:sldId id="431" r:id="rId11"/>
    <p:sldId id="405" r:id="rId12"/>
    <p:sldId id="432" r:id="rId13"/>
    <p:sldId id="288" r:id="rId14"/>
    <p:sldId id="433" r:id="rId15"/>
    <p:sldId id="407" r:id="rId16"/>
    <p:sldId id="434" r:id="rId17"/>
    <p:sldId id="406" r:id="rId18"/>
    <p:sldId id="458" r:id="rId19"/>
    <p:sldId id="459" r:id="rId20"/>
    <p:sldId id="408" r:id="rId21"/>
    <p:sldId id="435" r:id="rId22"/>
    <p:sldId id="409" r:id="rId23"/>
    <p:sldId id="436" r:id="rId24"/>
    <p:sldId id="410" r:id="rId25"/>
    <p:sldId id="437" r:id="rId26"/>
    <p:sldId id="411" r:id="rId27"/>
    <p:sldId id="438" r:id="rId28"/>
    <p:sldId id="463" r:id="rId29"/>
    <p:sldId id="468" r:id="rId30"/>
    <p:sldId id="465" r:id="rId31"/>
    <p:sldId id="466" r:id="rId32"/>
    <p:sldId id="467" r:id="rId33"/>
    <p:sldId id="464" r:id="rId34"/>
    <p:sldId id="286" r:id="rId35"/>
    <p:sldId id="439" r:id="rId36"/>
    <p:sldId id="412" r:id="rId37"/>
    <p:sldId id="440" r:id="rId38"/>
    <p:sldId id="413" r:id="rId39"/>
    <p:sldId id="441" r:id="rId40"/>
    <p:sldId id="455" r:id="rId41"/>
    <p:sldId id="456" r:id="rId42"/>
    <p:sldId id="453" r:id="rId43"/>
    <p:sldId id="454" r:id="rId44"/>
    <p:sldId id="394" r:id="rId45"/>
    <p:sldId id="442" r:id="rId46"/>
    <p:sldId id="414" r:id="rId47"/>
    <p:sldId id="443" r:id="rId48"/>
    <p:sldId id="415" r:id="rId49"/>
    <p:sldId id="444" r:id="rId50"/>
    <p:sldId id="416" r:id="rId51"/>
    <p:sldId id="445" r:id="rId52"/>
    <p:sldId id="417" r:id="rId53"/>
    <p:sldId id="450" r:id="rId54"/>
    <p:sldId id="418" r:id="rId55"/>
    <p:sldId id="449" r:id="rId56"/>
    <p:sldId id="419" r:id="rId57"/>
    <p:sldId id="420" r:id="rId58"/>
    <p:sldId id="451" r:id="rId59"/>
    <p:sldId id="421" r:id="rId60"/>
    <p:sldId id="446" r:id="rId61"/>
    <p:sldId id="461" r:id="rId62"/>
    <p:sldId id="462" r:id="rId63"/>
    <p:sldId id="452" r:id="rId64"/>
    <p:sldId id="460" r:id="rId65"/>
    <p:sldId id="423" r:id="rId66"/>
    <p:sldId id="447" r:id="rId67"/>
    <p:sldId id="280" r:id="rId6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3399FF"/>
    <a:srgbClr val="FBE397"/>
    <a:srgbClr val="EADD7C"/>
    <a:srgbClr val="FFFF00"/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93" autoAdjust="0"/>
    <p:restoredTop sz="94660"/>
  </p:normalViewPr>
  <p:slideViewPr>
    <p:cSldViewPr>
      <p:cViewPr varScale="1">
        <p:scale>
          <a:sx n="72" d="100"/>
          <a:sy n="72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13D8-35B8-4034-A73F-5C5881783DE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B569-6741-44CD-BE84-B2E082DD48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3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FB70EF-5278-4448-84B0-B5F9CE3815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1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DB27-AC20-4E49-8842-9F96BDDA8ECB}" type="slidenum">
              <a:rPr lang="ru-RU"/>
              <a:pPr/>
              <a:t>1</a:t>
            </a:fld>
            <a:endParaRPr lang="ru-RU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11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12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13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14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15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16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17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20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21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22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0BCB-87C5-4BAC-812C-1E3FA534B7C0}" type="slidenum">
              <a:rPr lang="ru-RU"/>
              <a:pPr/>
              <a:t>3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23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24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25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26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27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28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29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30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31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32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0BCB-87C5-4BAC-812C-1E3FA534B7C0}" type="slidenum">
              <a:rPr lang="ru-RU"/>
              <a:pPr/>
              <a:t>4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33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34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35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36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37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38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39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40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41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42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0BCB-87C5-4BAC-812C-1E3FA534B7C0}" type="slidenum">
              <a:rPr lang="ru-RU"/>
              <a:pPr/>
              <a:t>5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69310-02BC-446C-806E-0D8BDD0A0407}" type="slidenum">
              <a:rPr lang="ru-RU"/>
              <a:pPr/>
              <a:t>43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44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48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49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50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51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52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0BCB-87C5-4BAC-812C-1E3FA534B7C0}" type="slidenum">
              <a:rPr lang="ru-RU"/>
              <a:pPr/>
              <a:t>6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53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54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58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59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60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2DAB-A947-4B87-A7BD-B712DC63045F}" type="slidenum">
              <a:rPr lang="ru-RU"/>
              <a:pPr/>
              <a:t>61</a:t>
            </a:fld>
            <a:endParaRPr lang="ru-R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62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7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63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64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20B96-F74F-4229-B655-24B5AC7B4750}" type="slidenum">
              <a:rPr lang="ru-RU"/>
              <a:pPr/>
              <a:t>66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EDFA3-5876-47E3-A7D5-83428771D73D}" type="slidenum">
              <a:rPr lang="ru-RU"/>
              <a:pPr/>
              <a:t>67</a:t>
            </a:fld>
            <a:endParaRPr lang="ru-R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8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9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E356-A6DE-4EBA-966E-97709723D93C}" type="slidenum">
              <a:rPr lang="ru-RU"/>
              <a:pPr/>
              <a:t>10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468313" y="6278563"/>
            <a:ext cx="82073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Пинженина Софья</a:t>
            </a:r>
            <a:r>
              <a:rPr lang="en-US"/>
              <a:t> </a:t>
            </a:r>
            <a:r>
              <a:rPr lang="ru-RU"/>
              <a:t>Владимировна, заме. директора по информатизации МОУ гимназии № 76 г. Челябинска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CEBD65-D43A-4BF5-B785-264247D1E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A5B7-9B95-4235-AFEB-E8219079A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88B4-D1B8-4164-BCC7-6846E047A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557B10-8840-4BD3-BED1-8B3143DF1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AF3C-C0A5-4512-A39C-21EAF837A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B64F-8F54-4F5B-AA79-8580825F5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938A-E8D4-4808-9F1E-1FB87979E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7D48-B9EC-4D69-8878-9AC5E536B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C6E8-4078-4587-8D01-125461EFE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BA06E-5C60-4F1A-9DEA-DE940DD23E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8F6F-8EE9-4B22-AF4F-ADDB1A3DD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639CD-8233-4FEC-B878-AD99EE05D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50000">
              <a:srgbClr val="0000FF"/>
            </a:gs>
            <a:gs pos="100000">
              <a:srgbClr val="3399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2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2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2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1674F8C-4A9C-430C-BFB9-76C29E88255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5;&#1072;&#1095;&#1072;&#1083;&#1086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2;&#1086;&#1090;%20&#1074;%20&#1084;&#1077;&#1096;&#1082;&#1077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6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slide" Target="slide5.xml"/><Relationship Id="rId21" Type="http://schemas.openxmlformats.org/officeDocument/2006/relationships/slide" Target="slide40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slide" Target="slide38.xml"/><Relationship Id="rId25" Type="http://schemas.openxmlformats.org/officeDocument/2006/relationships/slide" Target="slide42.xml"/><Relationship Id="rId2" Type="http://schemas.openxmlformats.org/officeDocument/2006/relationships/slide" Target="slide3.xml"/><Relationship Id="rId16" Type="http://schemas.openxmlformats.org/officeDocument/2006/relationships/slide" Target="slide28.xml"/><Relationship Id="rId20" Type="http://schemas.openxmlformats.org/officeDocument/2006/relationships/slide" Target="slide30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24" Type="http://schemas.openxmlformats.org/officeDocument/2006/relationships/slide" Target="slide32.xml"/><Relationship Id="rId32" Type="http://schemas.openxmlformats.org/officeDocument/2006/relationships/slide" Target="slide67.xml"/><Relationship Id="rId5" Type="http://schemas.openxmlformats.org/officeDocument/2006/relationships/slide" Target="slide9.xml"/><Relationship Id="rId15" Type="http://schemas.openxmlformats.org/officeDocument/2006/relationships/slide" Target="slide17.xml"/><Relationship Id="rId23" Type="http://schemas.openxmlformats.org/officeDocument/2006/relationships/slide" Target="slide22.xml"/><Relationship Id="rId28" Type="http://schemas.openxmlformats.org/officeDocument/2006/relationships/slide" Target="slide56.xml"/><Relationship Id="rId10" Type="http://schemas.openxmlformats.org/officeDocument/2006/relationships/slide" Target="slide44.xml"/><Relationship Id="rId19" Type="http://schemas.openxmlformats.org/officeDocument/2006/relationships/slide" Target="slide20.xml"/><Relationship Id="rId31" Type="http://schemas.openxmlformats.org/officeDocument/2006/relationships/slide" Target="slide65.xml"/><Relationship Id="rId4" Type="http://schemas.openxmlformats.org/officeDocument/2006/relationships/slide" Target="slide7.xml"/><Relationship Id="rId9" Type="http://schemas.openxmlformats.org/officeDocument/2006/relationships/slide" Target="slide34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54.xml"/><Relationship Id="rId30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2;&#1086;&#1090;%20&#1074;%20&#1084;&#1077;&#1096;&#1082;&#1077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24%20&#1064;&#1050;&#1054;&#1051;&#1040;\&#1052;&#1077;&#1088;&#1086;&#1087;&#1088;&#1080;&#1103;&#1090;&#1080;&#1077;%20&#1087;&#1086;%20&#1092;&#1080;&#1079;&#1080;&#1082;&#1077;\&#1057;&#1042;&#1054;&#1071;%20&#1048;&#1043;&#1056;&#1040;\&#1060;&#1080;&#1083;&#1100;&#1084;.wmv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40;&#1087;&#1087;&#1083;&#1086;&#1076;&#1080;&#1089;&#1084;&#1077;&#1085;&#1090;&#1099;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3.gif"/><Relationship Id="rId4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24%20&#1064;&#1050;&#1054;&#1051;&#1040;\&#1052;&#1077;&#1088;&#1086;&#1087;&#1088;&#1080;&#1103;&#1090;&#1080;&#1077;%20&#1087;&#1086;%20&#1092;&#1080;&#1079;&#1080;&#1082;&#1077;\&#1057;&#1042;&#1054;&#1071;%20&#1048;&#1043;&#1056;&#1040;\&#1086;&#1090;&#1089;&#1095;&#1077;&#1090;%20&#1074;&#1088;&#1077;&#1084;&#1077;&#1085;&#1080;%2025&#1089;.wm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03350" y="2420938"/>
            <a:ext cx="6697663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СВОЯ  ИГРА</a:t>
            </a:r>
          </a:p>
        </p:txBody>
      </p:sp>
      <p:pic>
        <p:nvPicPr>
          <p:cNvPr id="3" name="начал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Кулон Шарль Огюстен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14686"/>
            <a:ext cx="2214578" cy="29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8229600" cy="45307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None/>
            </a:pPr>
            <a:endParaRPr lang="ru-RU" sz="4000" dirty="0" smtClean="0"/>
          </a:p>
          <a:p>
            <a:pPr marL="0" indent="627063">
              <a:lnSpc>
                <a:spcPct val="80000"/>
              </a:lnSpc>
              <a:buNone/>
            </a:pPr>
            <a:r>
              <a:rPr lang="ru-RU" sz="4000" dirty="0" smtClean="0"/>
              <a:t>Назовите фамилию советского ученого, проводившего опыты, доказывающие существование мельчайших частиц, имеющих наименьший электрический заряд.</a:t>
            </a:r>
            <a:endParaRPr lang="ru-RU" sz="40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214818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162" grpId="0"/>
      <p:bldP spid="9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None/>
            </a:pPr>
            <a:endParaRPr lang="ru-RU" sz="4000" dirty="0" smtClean="0"/>
          </a:p>
          <a:p>
            <a:pPr marL="381000" indent="-381000" algn="ctr">
              <a:lnSpc>
                <a:spcPct val="80000"/>
              </a:lnSpc>
              <a:buNone/>
            </a:pPr>
            <a:r>
              <a:rPr lang="ru-RU" sz="4000" dirty="0" smtClean="0"/>
              <a:t>Иоффе Абрам Федорович</a:t>
            </a:r>
            <a:endParaRPr lang="ru-RU" sz="4000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627063">
              <a:buNone/>
            </a:pPr>
            <a:r>
              <a:rPr lang="ru-RU" sz="4000" dirty="0" smtClean="0"/>
              <a:t>Как называется этот закон? Сформулируйте его. 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 законах и не только…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00364" y="3214686"/>
          <a:ext cx="2716213" cy="2271712"/>
        </p:xfrm>
        <a:graphic>
          <a:graphicData uri="http://schemas.openxmlformats.org/presentationml/2006/ole">
            <p:oleObj spid="_x0000_s4098" name="Формула" r:id="rId8" imgW="41904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8229600" cy="4530725"/>
          </a:xfrm>
        </p:spPr>
        <p:txBody>
          <a:bodyPr/>
          <a:lstStyle/>
          <a:p>
            <a:pPr marL="0" indent="627063">
              <a:buNone/>
            </a:pPr>
            <a:r>
              <a:rPr lang="ru-RU" sz="4000" dirty="0" smtClean="0"/>
              <a:t>Закон Ома. Сила тока в участке цепи прямо пропорциональна напряжению на концах этого участка и обратно пропорциональна его сопротивлению.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</a:p>
        </p:txBody>
      </p:sp>
      <p:pic>
        <p:nvPicPr>
          <p:cNvPr id="8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57430"/>
            <a:ext cx="8229600" cy="2428892"/>
          </a:xfrm>
        </p:spPr>
        <p:txBody>
          <a:bodyPr/>
          <a:lstStyle/>
          <a:p>
            <a:pPr marL="0" indent="531813">
              <a:buNone/>
            </a:pPr>
            <a:r>
              <a:rPr lang="ru-RU" sz="4000" dirty="0" smtClean="0"/>
              <a:t>Запишите единицы измерения удельного электрического сопротивления.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</a:t>
            </a: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57430"/>
            <a:ext cx="8229600" cy="2428892"/>
          </a:xfrm>
        </p:spPr>
        <p:txBody>
          <a:bodyPr/>
          <a:lstStyle/>
          <a:p>
            <a:pPr marL="609600" indent="-609600">
              <a:buNone/>
            </a:pP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</a:t>
            </a: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1928802"/>
            <a:ext cx="5128228" cy="27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chitel\Local Settings\Temporary Internet Files\Content.IE5\OY84CDDX\MC9004362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714356"/>
            <a:ext cx="1828572" cy="18285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3000372"/>
            <a:ext cx="4370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 в мешке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от в ме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50056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Детективное агентство «</a:t>
            </a:r>
            <a:r>
              <a:rPr lang="ru-RU" dirty="0" err="1" smtClean="0">
                <a:solidFill>
                  <a:srgbClr val="FFFF00"/>
                </a:solidFill>
              </a:rPr>
              <a:t>Физикус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30725"/>
          </a:xfrm>
        </p:spPr>
        <p:txBody>
          <a:bodyPr/>
          <a:lstStyle/>
          <a:p>
            <a:pPr marL="0" indent="531813">
              <a:buNone/>
            </a:pPr>
            <a:r>
              <a:rPr lang="ru-RU" b="1" dirty="0" smtClean="0"/>
              <a:t>Хозяйка дома, где был Холмс в гостях, подошла к двери и впустила в комнату кошку. Посмотрев на кошку, Шерлок Холмс сказал: «На улице холодно» </a:t>
            </a:r>
          </a:p>
          <a:p>
            <a:pPr marL="0" indent="531813">
              <a:buNone/>
            </a:pPr>
            <a:r>
              <a:rPr lang="ru-RU" b="1" dirty="0" smtClean="0"/>
              <a:t> Как он это определил?</a:t>
            </a:r>
            <a:endParaRPr lang="ru-RU" sz="28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214950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Детективное агентство «</a:t>
            </a:r>
            <a:r>
              <a:rPr lang="ru-RU" dirty="0" err="1" smtClean="0">
                <a:solidFill>
                  <a:srgbClr val="FFFF00"/>
                </a:solidFill>
              </a:rPr>
              <a:t>Физикус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27275"/>
            <a:ext cx="8229600" cy="4530725"/>
          </a:xfrm>
        </p:spPr>
        <p:txBody>
          <a:bodyPr/>
          <a:lstStyle/>
          <a:p>
            <a:pPr marL="1588" indent="530225">
              <a:buNone/>
            </a:pPr>
            <a:r>
              <a:rPr lang="ru-RU" dirty="0" smtClean="0"/>
              <a:t>Очевидно, по шерсти кошки. При холодной погоде шерсть поднимается «дыбом», чтобы в промежутках между шерстинками и ворсинками оказалось больше воздуха; воздух же – плохой проводник тепла.</a:t>
            </a:r>
            <a:endParaRPr lang="ru-RU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734995"/>
              </p:ext>
            </p:extLst>
          </p:nvPr>
        </p:nvGraphicFramePr>
        <p:xfrm>
          <a:off x="413984" y="908720"/>
          <a:ext cx="8251899" cy="5486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1029"/>
                <a:gridCol w="944174"/>
                <a:gridCol w="944174"/>
                <a:gridCol w="944174"/>
                <a:gridCol w="944174"/>
                <a:gridCol w="944174"/>
              </a:tblGrid>
              <a:tr h="91440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Ученые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 законах и не только…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понятия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Электричество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Слова, слова…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Прибороград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 bwMode="auto">
          <a:xfrm>
            <a:off x="4050017" y="90872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4978711" y="90872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 bwMode="auto">
          <a:xfrm>
            <a:off x="5914711" y="90872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 bwMode="auto">
          <a:xfrm>
            <a:off x="6843405" y="90872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 bwMode="auto">
          <a:xfrm>
            <a:off x="7772099" y="90872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 bwMode="auto">
          <a:xfrm>
            <a:off x="4050017" y="183741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 bwMode="auto">
          <a:xfrm>
            <a:off x="4050017" y="269467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 bwMode="auto">
          <a:xfrm>
            <a:off x="4057323" y="362336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 bwMode="auto">
          <a:xfrm>
            <a:off x="4057323" y="455205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 bwMode="auto">
          <a:xfrm>
            <a:off x="4978711" y="183741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 bwMode="auto">
          <a:xfrm>
            <a:off x="4986017" y="269467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 bwMode="auto">
          <a:xfrm>
            <a:off x="4986017" y="362336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 bwMode="auto">
          <a:xfrm>
            <a:off x="4986017" y="455205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 bwMode="auto">
          <a:xfrm>
            <a:off x="5914711" y="183741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 bwMode="auto">
          <a:xfrm>
            <a:off x="5914711" y="2694670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 bwMode="auto">
          <a:xfrm>
            <a:off x="5914711" y="362336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 bwMode="auto">
          <a:xfrm>
            <a:off x="5914711" y="455205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 bwMode="auto">
          <a:xfrm>
            <a:off x="6843405" y="183741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 bwMode="auto">
          <a:xfrm>
            <a:off x="6836099" y="276610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 bwMode="auto">
          <a:xfrm>
            <a:off x="6843405" y="3623364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 bwMode="auto">
          <a:xfrm>
            <a:off x="6843405" y="455205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 bwMode="auto">
          <a:xfrm>
            <a:off x="7772099" y="186610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26" name="Скругленный прямоугольник 25">
            <a:hlinkClick r:id="rId24" action="ppaction://hlinksldjump"/>
          </p:cNvPr>
          <p:cNvSpPr/>
          <p:nvPr/>
        </p:nvSpPr>
        <p:spPr bwMode="auto">
          <a:xfrm>
            <a:off x="7764793" y="276610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27" name="Скругленный прямоугольник 26">
            <a:hlinkClick r:id="rId25" action="ppaction://hlinksldjump"/>
          </p:cNvPr>
          <p:cNvSpPr/>
          <p:nvPr/>
        </p:nvSpPr>
        <p:spPr bwMode="auto">
          <a:xfrm>
            <a:off x="7772099" y="3652058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28" name="Скругленный прямоугольник 27">
            <a:hlinkClick r:id="rId26" action="ppaction://hlinksldjump"/>
          </p:cNvPr>
          <p:cNvSpPr/>
          <p:nvPr/>
        </p:nvSpPr>
        <p:spPr bwMode="auto">
          <a:xfrm>
            <a:off x="7764793" y="45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29" name="Скругленный прямоугольник 28">
            <a:hlinkClick r:id="rId27" action="ppaction://hlinksldjump"/>
          </p:cNvPr>
          <p:cNvSpPr/>
          <p:nvPr/>
        </p:nvSpPr>
        <p:spPr bwMode="auto">
          <a:xfrm>
            <a:off x="4057323" y="54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30" name="Скругленный прямоугольник 29">
            <a:hlinkClick r:id="rId28" action="ppaction://hlinksldjump"/>
          </p:cNvPr>
          <p:cNvSpPr/>
          <p:nvPr/>
        </p:nvSpPr>
        <p:spPr bwMode="auto">
          <a:xfrm>
            <a:off x="4986017" y="54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31" name="Скругленный прямоугольник 30">
            <a:hlinkClick r:id="rId29" action="ppaction://hlinksldjump"/>
          </p:cNvPr>
          <p:cNvSpPr/>
          <p:nvPr/>
        </p:nvSpPr>
        <p:spPr bwMode="auto">
          <a:xfrm>
            <a:off x="5914711" y="54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32" name="Скругленный прямоугольник 31">
            <a:hlinkClick r:id="rId30" action="ppaction://hlinksldjump"/>
          </p:cNvPr>
          <p:cNvSpPr/>
          <p:nvPr/>
        </p:nvSpPr>
        <p:spPr bwMode="auto">
          <a:xfrm>
            <a:off x="6843405" y="54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33" name="Скругленный прямоугольник 32">
            <a:hlinkClick r:id="rId31" action="ppaction://hlinksldjump"/>
          </p:cNvPr>
          <p:cNvSpPr/>
          <p:nvPr/>
        </p:nvSpPr>
        <p:spPr bwMode="auto">
          <a:xfrm>
            <a:off x="7772099" y="5480752"/>
            <a:ext cx="936000" cy="900000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50000">
                <a:srgbClr val="00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34" name="7-конечная звезда 33">
            <a:hlinkClick r:id="rId32" action="ppaction://hlinksldjump"/>
          </p:cNvPr>
          <p:cNvSpPr/>
          <p:nvPr/>
        </p:nvSpPr>
        <p:spPr bwMode="auto">
          <a:xfrm>
            <a:off x="500034" y="214290"/>
            <a:ext cx="500066" cy="50006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2428892"/>
          </a:xfrm>
        </p:spPr>
        <p:txBody>
          <a:bodyPr/>
          <a:lstStyle/>
          <a:p>
            <a:pPr marL="0" indent="531813">
              <a:buNone/>
            </a:pPr>
            <a:r>
              <a:rPr lang="ru-RU" sz="3600" dirty="0" smtClean="0"/>
              <a:t>Как изменится яркость оставшихся лампочек, если убрать лампочку А?</a:t>
            </a:r>
            <a:endParaRPr lang="ru-RU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78632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42926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928934"/>
            <a:ext cx="542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229600" cy="2428892"/>
          </a:xfrm>
        </p:spPr>
        <p:txBody>
          <a:bodyPr/>
          <a:lstStyle/>
          <a:p>
            <a:pPr marL="0" indent="723900">
              <a:buNone/>
            </a:pPr>
            <a:r>
              <a:rPr lang="ru-RU" sz="4000" dirty="0" smtClean="0"/>
              <a:t>Оставшиеся лампочки перестанут гореть.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3214686"/>
            <a:ext cx="5267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57430"/>
            <a:ext cx="8229600" cy="2428892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4000" dirty="0" smtClean="0"/>
              <a:t>Напишите формулы для нахождения работы и мощности электрического тока.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50</a:t>
            </a: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законах и не только…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50</a:t>
            </a: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857364"/>
            <a:ext cx="2516823" cy="116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929198"/>
            <a:ext cx="2214578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357562"/>
            <a:ext cx="2214578" cy="115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058" y="192880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эл</a:t>
            </a:r>
            <a:r>
              <a:rPr lang="ru-RU" dirty="0" smtClean="0"/>
              <a:t>. тока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786190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Мощность </a:t>
            </a:r>
            <a:r>
              <a:rPr lang="ru-RU" dirty="0" err="1" smtClean="0"/>
              <a:t>эл</a:t>
            </a:r>
            <a:r>
              <a:rPr lang="ru-RU" dirty="0" smtClean="0"/>
              <a:t>. тока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57430"/>
            <a:ext cx="8229600" cy="2428892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4000" dirty="0" smtClean="0"/>
              <a:t>Что такое электризация?</a:t>
            </a:r>
            <a:endParaRPr lang="ru-RU" sz="4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229600" cy="2428892"/>
          </a:xfrm>
        </p:spPr>
        <p:txBody>
          <a:bodyPr/>
          <a:lstStyle/>
          <a:p>
            <a:pPr marL="0" indent="531813">
              <a:buNone/>
            </a:pPr>
            <a:r>
              <a:rPr lang="ru-RU" sz="3600" dirty="0" smtClean="0"/>
              <a:t>Электризация – это процесс сообщения телу электрического заряда.</a:t>
            </a:r>
            <a:endParaRPr lang="ru-RU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357430"/>
            <a:ext cx="8229600" cy="3286148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4000" dirty="0" smtClean="0"/>
              <a:t>Дайте определение электрического тока.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214554"/>
            <a:ext cx="8229600" cy="3286148"/>
          </a:xfrm>
        </p:spPr>
        <p:txBody>
          <a:bodyPr/>
          <a:lstStyle/>
          <a:p>
            <a:pPr marL="0" indent="804863">
              <a:buNone/>
            </a:pPr>
            <a:r>
              <a:rPr lang="ru-RU" sz="4000" dirty="0" smtClean="0"/>
              <a:t>Электрический ток – это упорядоченное движение заряженных частиц.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1785926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единицы измерения:</a:t>
            </a:r>
          </a:p>
          <a:p>
            <a:pPr indent="627063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 тока;</a:t>
            </a:r>
          </a:p>
          <a:p>
            <a:pPr indent="627063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напряжения;</a:t>
            </a:r>
          </a:p>
          <a:p>
            <a:pPr indent="627063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сопротивления;</a:t>
            </a:r>
          </a:p>
          <a:p>
            <a:pPr indent="627063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работы;</a:t>
            </a:r>
          </a:p>
          <a:p>
            <a:pPr indent="627063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00306"/>
            <a:ext cx="8229600" cy="642942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dirty="0" smtClean="0"/>
              <a:t>Ампер, Вольт, Ом, Джоуль, Ватт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8229600" cy="46021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None/>
            </a:pPr>
            <a:endParaRPr lang="ru-RU" sz="4000" dirty="0" smtClean="0"/>
          </a:p>
          <a:p>
            <a:pPr marL="0" indent="627063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3600" dirty="0" smtClean="0"/>
              <a:t>Назовите фамилию великого физика. Он ввел в физику понятие «электрический ток». В честь этого ученого названа единица измерения силы тока.</a:t>
            </a:r>
          </a:p>
        </p:txBody>
      </p:sp>
      <p:pic>
        <p:nvPicPr>
          <p:cNvPr id="1029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0057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571876"/>
            <a:ext cx="2428892" cy="298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18" grpId="0"/>
      <p:bldP spid="9218" grpId="1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57430"/>
            <a:ext cx="8229600" cy="32861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Назовите свойства электрического поля.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32861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Свойства электрического поля: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Электрическое поле заряженного тела действует с некоторой силой на всякое другое тело, оказавшееся в этом поле.</a:t>
            </a:r>
          </a:p>
          <a:p>
            <a:r>
              <a:rPr lang="ru-RU" dirty="0" smtClean="0"/>
              <a:t>Вблизи заряженных  тел создаваемое ими поле сильнее, вдали – слабее.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214554"/>
            <a:ext cx="8229600" cy="3286148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dirty="0" smtClean="0"/>
              <a:t>Дайте определения понятия «удельное сопротивление вещества».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8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32861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Удельное сопротивление вещества – это сопротивление проводника из данного вещества длиной 1 м, площадью поперечного сечения 1 мм².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50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3600" dirty="0" smtClean="0"/>
              <a:t>Какую рыбу называют электрическим охотником?</a:t>
            </a:r>
          </a:p>
          <a:p>
            <a:pPr marL="609600" indent="-609600" algn="ctr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090" grpId="0" autoUpdateAnimBg="0"/>
      <p:bldP spid="89091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endParaRPr lang="ru-RU" dirty="0" smtClean="0"/>
          </a:p>
          <a:p>
            <a:pPr marL="609600" indent="-609600" algn="ctr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</p:txBody>
      </p:sp>
      <p:pic>
        <p:nvPicPr>
          <p:cNvPr id="13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357562"/>
            <a:ext cx="4143404" cy="31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200024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скат, электрический угорь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Поглаживая в темноте кошку сухой ладонью, можно заметить небольшие искорки, возникающие между рукой и шерстью. Что здесь происходит?</a:t>
            </a:r>
            <a:endParaRPr lang="ru-RU" sz="2000" dirty="0"/>
          </a:p>
          <a:p>
            <a:pPr marL="609600" indent="-609600"/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090" grpId="0" autoUpdateAnimBg="0"/>
      <p:bldP spid="890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571744"/>
            <a:ext cx="8229600" cy="181610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5400" dirty="0" smtClean="0"/>
              <a:t>Электризация</a:t>
            </a:r>
            <a:endParaRPr lang="ru-RU" sz="5400" baseline="30000" dirty="0" smtClean="0"/>
          </a:p>
          <a:p>
            <a:pPr marL="0" indent="0" algn="ctr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5400" dirty="0" smtClean="0"/>
              <a:t>Почему бытовые приборы в помещении необходимо соединять параллельно?</a:t>
            </a:r>
          </a:p>
          <a:p>
            <a:pPr marL="0" indent="0" algn="ctr">
              <a:buFont typeface="Wingdings" pitchFamily="2" charset="2"/>
              <a:buNone/>
            </a:pPr>
            <a:endParaRPr lang="ru-RU" dirty="0"/>
          </a:p>
          <a:p>
            <a:pPr marL="609600" indent="-609600"/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29600" cy="45307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3600" dirty="0" smtClean="0"/>
              <a:t>При параллельном соединении в случае выключения одного потребителя другие продолжают действовать, ток в них не прерывается. Кроме того, все потребители изготавливаются в расчете на одинаковое напряжение.</a:t>
            </a:r>
          </a:p>
          <a:p>
            <a:pPr marL="0" indent="0" algn="ctr">
              <a:buFont typeface="Wingdings" pitchFamily="2" charset="2"/>
              <a:buNone/>
            </a:pPr>
            <a:endParaRPr lang="ru-RU" sz="2400" dirty="0"/>
          </a:p>
          <a:p>
            <a:pPr marL="609600" indent="-609600"/>
            <a:endParaRPr lang="ru-RU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428868"/>
            <a:ext cx="8229600" cy="1744667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buNone/>
            </a:pPr>
            <a:r>
              <a:rPr lang="ru-RU" sz="4000" dirty="0" smtClean="0"/>
              <a:t>Ампер Андре Мари</a:t>
            </a:r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  <p:bldP spid="9219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71678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ym typeface="Symbol"/>
              </a:rPr>
              <a:t>	</a:t>
            </a:r>
            <a:r>
              <a:rPr lang="ru-RU" sz="5400" dirty="0" smtClean="0">
                <a:sym typeface="Symbol"/>
              </a:rPr>
              <a:t>Какие изменения вызывает ток в теле человека?</a:t>
            </a: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85926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Ток, проходя через тело человека, воздействует на центральную и периферическую нервную системы, вызывая нарушения работы сердца и дыхания.</a:t>
            </a:r>
            <a:endParaRPr lang="ru-RU" sz="16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Лёлька\Desktop\ПРАКТИКА\4, 2 семестр\Физика\electricia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45381"/>
            <a:ext cx="2357454" cy="1812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30725"/>
          </a:xfrm>
        </p:spPr>
        <p:txBody>
          <a:bodyPr/>
          <a:lstStyle/>
          <a:p>
            <a:pPr marL="0" indent="627063">
              <a:buNone/>
            </a:pPr>
            <a:r>
              <a:rPr lang="ru-RU" sz="2800" dirty="0" smtClean="0"/>
              <a:t>Племена, живущие по притокам рек Амазонки и Ориноко, в местах брода у каждого берега держат на привязи лошадей. При переправе сначала гонят лошадь, а затем идет человек. Обратно так же. Чем объясняется этот своеобразный способ переправы?</a:t>
            </a:r>
            <a:endParaRPr lang="ru-RU" dirty="0"/>
          </a:p>
        </p:txBody>
      </p:sp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Электричество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ym typeface="Symbol"/>
              </a:rPr>
              <a:t>	</a:t>
            </a:r>
            <a:r>
              <a:rPr lang="ru-RU" sz="6000" dirty="0" smtClean="0"/>
              <a:t> </a:t>
            </a:r>
            <a:r>
              <a:rPr lang="ru-RU" sz="2800" dirty="0" smtClean="0"/>
              <a:t>В реках обитает самая мощная из всех электрических рыб – электрический угорь. По этой причине племена устраивают переправу с помощью лошадей. Угри разряжают свои батареи о ноги лошадей и не успевают перезарядить, так что люди переходят невредимыми.</a:t>
            </a:r>
            <a:endParaRPr lang="ru-RU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Как в переводе с греческого звучит слово «электрон»?</a:t>
            </a: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Янтарь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27275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Что такое электроскоп?</a:t>
            </a: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348774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000" dirty="0" smtClean="0"/>
              <a:t>Электроскоп – это прибор для обнаружения электрических зарядов и приблизительного определения их величины.</a:t>
            </a:r>
            <a:endParaRPr lang="ru-RU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500306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66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928802"/>
            <a:ext cx="7885446" cy="43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Сила тока, вольтметр, Ньютон, закон Ома</a:t>
            </a:r>
            <a:endParaRPr lang="ru-RU" sz="44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229600" cy="45307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4000" dirty="0" smtClean="0"/>
          </a:p>
          <a:p>
            <a:pPr marL="0" indent="627063">
              <a:lnSpc>
                <a:spcPct val="80000"/>
              </a:lnSpc>
              <a:buNone/>
            </a:pPr>
            <a:r>
              <a:rPr lang="ru-RU" sz="4000" dirty="0" smtClean="0"/>
              <a:t>Этот ученый создал первый гальванический элемент. В честь него названа единица измерения напряжения.</a:t>
            </a:r>
            <a:endParaRPr lang="ru-RU" sz="4000" dirty="0"/>
          </a:p>
        </p:txBody>
      </p:sp>
      <p:pic>
        <p:nvPicPr>
          <p:cNvPr id="12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14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571876"/>
            <a:ext cx="2143140" cy="295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218" grpId="0"/>
      <p:bldP spid="9218" grpId="1"/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Наиболее яркое электрическое явление в природе</a:t>
            </a: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27275"/>
            <a:ext cx="8229600" cy="1101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Гроза</a:t>
            </a:r>
            <a:endParaRPr lang="ru-RU" sz="66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В каких единицах до середины 20 века измеряли мощность? На сегодняшний день … является внесистемной единицей.</a:t>
            </a:r>
            <a:endParaRPr lang="ru-RU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Слова, слова…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Лошадиная сила</a:t>
            </a:r>
            <a:endParaRPr lang="ru-RU" sz="24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78" y="478632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71810"/>
            <a:ext cx="2500330" cy="33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30725"/>
          </a:xfrm>
        </p:spPr>
        <p:txBody>
          <a:bodyPr/>
          <a:lstStyle/>
          <a:p>
            <a:pPr marL="0" indent="715963">
              <a:buNone/>
            </a:pPr>
            <a:r>
              <a:rPr lang="ru-RU" sz="3600" dirty="0" smtClean="0"/>
              <a:t>Назовите прибор, который используют для регулирования силы тока в цепи. Изобразите его условное обозначение в схемах.</a:t>
            </a:r>
            <a:endParaRPr lang="ru-RU" sz="36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0057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5000636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7372344" cy="4530725"/>
          </a:xfrm>
        </p:spPr>
        <p:txBody>
          <a:bodyPr/>
          <a:lstStyle/>
          <a:p>
            <a:pPr marL="0" indent="715963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Реостат</a:t>
            </a:r>
            <a:endParaRPr lang="ru-RU" sz="40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071810"/>
            <a:ext cx="4000528" cy="27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5715008" y="3071810"/>
            <a:ext cx="2643206" cy="1428760"/>
            <a:chOff x="5715008" y="3071810"/>
            <a:chExt cx="2643206" cy="1428760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6072198" y="3929066"/>
              <a:ext cx="1500198" cy="57150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5715008" y="3071810"/>
              <a:ext cx="114300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 rot="5400000">
              <a:off x="6430182" y="3499644"/>
              <a:ext cx="857256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Прямая соединительная линия 15"/>
            <p:cNvCxnSpPr>
              <a:stCxn id="6" idx="3"/>
            </p:cNvCxnSpPr>
            <p:nvPr/>
          </p:nvCxnSpPr>
          <p:spPr bwMode="auto">
            <a:xfrm>
              <a:off x="7572396" y="4214818"/>
              <a:ext cx="78581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Наука и поэзия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8001056" cy="18620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Аукцион</a:t>
            </a:r>
            <a:endParaRPr lang="ru-RU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Журун\AppData\Local\Microsoft\Windows\Temporary Internet Files\Content.IE5\5M14T1PA\MC900319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1815084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001056" cy="18620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Аукцион</a:t>
            </a:r>
            <a:endParaRPr lang="ru-RU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Найдите каждой пословице соответствующий пункт из второго столбца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857496"/>
          <a:ext cx="7929618" cy="3573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94"/>
                <a:gridCol w="3429024"/>
              </a:tblGrid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Слышно, что соловей свистит, а</a:t>
                      </a:r>
                      <a:r>
                        <a:rPr lang="ru-RU" sz="2000" baseline="0" dirty="0" smtClean="0"/>
                        <a:t> что ворон каркает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F</a:t>
                      </a:r>
                      <a:r>
                        <a:rPr lang="en-US" sz="4400" baseline="-25000" dirty="0" smtClean="0"/>
                        <a:t>12</a:t>
                      </a:r>
                      <a:r>
                        <a:rPr lang="en-US" sz="4400" dirty="0" smtClean="0"/>
                        <a:t> = -</a:t>
                      </a:r>
                      <a:r>
                        <a:rPr lang="en-US" sz="4400" baseline="0" dirty="0" smtClean="0"/>
                        <a:t> F</a:t>
                      </a:r>
                      <a:r>
                        <a:rPr lang="en-US" sz="4400" baseline="-25000" dirty="0" smtClean="0"/>
                        <a:t>21</a:t>
                      </a:r>
                      <a:r>
                        <a:rPr lang="en-US" sz="4400" baseline="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</a:tr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 добро добром и платят, а за худо худом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Резонанс</a:t>
                      </a:r>
                      <a:r>
                        <a:rPr lang="ru-RU" sz="3600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</a:tr>
              <a:tr h="5665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Мала причина,</a:t>
                      </a:r>
                      <a:r>
                        <a:rPr lang="ru-RU" sz="2000" baseline="0" dirty="0" smtClean="0"/>
                        <a:t> да грех велик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Тембр, обертон, частота, амплитуда</a:t>
                      </a:r>
                      <a:endParaRPr lang="ru-RU" dirty="0"/>
                    </a:p>
                  </a:txBody>
                  <a:tcPr anchor="ctr"/>
                </a:tc>
              </a:tr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Как аукнется,</a:t>
                      </a:r>
                      <a:r>
                        <a:rPr lang="ru-RU" sz="2000" baseline="0" dirty="0" smtClean="0"/>
                        <a:t> так и откликнется. Каков голосок, таков и отголосок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Отражение волн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71480"/>
            <a:ext cx="1071538" cy="10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85728"/>
            <a:ext cx="923925" cy="952500"/>
          </a:xfrm>
          <a:prstGeom prst="rect">
            <a:avLst/>
          </a:prstGeom>
          <a:noFill/>
        </p:spPr>
      </p:pic>
      <p:pic>
        <p:nvPicPr>
          <p:cNvPr id="9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28246" y="5562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001056" cy="18620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Аукцион</a:t>
            </a:r>
            <a:endParaRPr lang="ru-RU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Ответ 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857496"/>
          <a:ext cx="7929618" cy="3634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94"/>
                <a:gridCol w="3429024"/>
              </a:tblGrid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Слышно, что соловей свистит, а</a:t>
                      </a:r>
                      <a:r>
                        <a:rPr lang="ru-RU" sz="2000" baseline="0" dirty="0" smtClean="0"/>
                        <a:t> что ворон каркает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Тембр, обертон, частота, амплитуда</a:t>
                      </a:r>
                    </a:p>
                  </a:txBody>
                  <a:tcPr/>
                </a:tc>
              </a:tr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 добро добром и платят, а за худо худом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F</a:t>
                      </a:r>
                      <a:r>
                        <a:rPr lang="en-US" sz="3600" baseline="-25000" dirty="0" smtClean="0"/>
                        <a:t>12</a:t>
                      </a:r>
                      <a:r>
                        <a:rPr lang="en-US" sz="3600" dirty="0" smtClean="0"/>
                        <a:t> = -</a:t>
                      </a:r>
                      <a:r>
                        <a:rPr lang="en-US" sz="3600" baseline="0" dirty="0" smtClean="0"/>
                        <a:t> F</a:t>
                      </a:r>
                      <a:r>
                        <a:rPr lang="en-US" sz="3600" baseline="-25000" dirty="0" smtClean="0"/>
                        <a:t>21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ru-RU" sz="3600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</a:tr>
              <a:tr h="5665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Мала причина,</a:t>
                      </a:r>
                      <a:r>
                        <a:rPr lang="ru-RU" sz="2000" baseline="0" dirty="0" smtClean="0"/>
                        <a:t> да грех велик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Резонанс</a:t>
                      </a:r>
                      <a:endParaRPr lang="ru-RU" dirty="0"/>
                    </a:p>
                  </a:txBody>
                  <a:tcPr anchor="ctr"/>
                </a:tc>
              </a:tr>
              <a:tr h="9779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Как аукнется,</a:t>
                      </a:r>
                      <a:r>
                        <a:rPr lang="ru-RU" sz="2000" baseline="0" dirty="0" smtClean="0"/>
                        <a:t> так и откликнется. Каков голосок, таков и отголосок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Отражение волн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119675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28802"/>
            <a:ext cx="8229600" cy="4530725"/>
          </a:xfrm>
        </p:spPr>
        <p:txBody>
          <a:bodyPr/>
          <a:lstStyle/>
          <a:p>
            <a:pPr marL="0" indent="4508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>Какими приборами измеряют работу электрического тока на практике?</a:t>
            </a:r>
            <a:endParaRPr lang="ru-RU" sz="44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7874" grpId="0"/>
      <p:bldP spid="2078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307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4000" dirty="0" smtClean="0"/>
          </a:p>
          <a:p>
            <a:pPr marL="457200" indent="-457200" algn="ctr">
              <a:lnSpc>
                <a:spcPct val="80000"/>
              </a:lnSpc>
              <a:buNone/>
            </a:pPr>
            <a:r>
              <a:rPr lang="ru-RU" sz="3600" dirty="0" smtClean="0"/>
              <a:t>Вольта </a:t>
            </a:r>
            <a:r>
              <a:rPr lang="ru-RU" sz="3600" dirty="0" err="1" smtClean="0"/>
              <a:t>Алессандро</a:t>
            </a:r>
            <a:endParaRPr lang="ru-RU" sz="3600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  <p:bldP spid="9219" grpI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284480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Счетчики</a:t>
            </a:r>
            <a:endParaRPr lang="ru-RU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00438"/>
            <a:ext cx="3357586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71810"/>
            <a:ext cx="2214578" cy="339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chitel\Local Settings\Temporary Internet Files\Content.IE5\OY84CDDX\MC9004362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714356"/>
            <a:ext cx="1828572" cy="18285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3000372"/>
            <a:ext cx="4370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 в мешке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от в ме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29124" y="4572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30807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Мультфильмы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2194887" y="1409393"/>
            <a:ext cx="4385625" cy="4448493"/>
            <a:chOff x="2186633" y="1409393"/>
            <a:chExt cx="4385625" cy="4448493"/>
          </a:xfrm>
        </p:grpSpPr>
        <p:pic>
          <p:nvPicPr>
            <p:cNvPr id="9" name="Picture 2" descr="C:\Documents and Settings\uchitel\Local Settings\Temporary Internet Files\Content.IE5\OY84CDDX\MC90043263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1714488"/>
              <a:ext cx="4143398" cy="4143398"/>
            </a:xfrm>
            <a:prstGeom prst="rect">
              <a:avLst/>
            </a:prstGeom>
            <a:noFill/>
          </p:spPr>
        </p:pic>
        <p:sp>
          <p:nvSpPr>
            <p:cNvPr id="10" name="Film"/>
            <p:cNvSpPr>
              <a:spLocks noEditPoints="1" noChangeArrowheads="1"/>
            </p:cNvSpPr>
            <p:nvPr/>
          </p:nvSpPr>
          <p:spPr bwMode="auto">
            <a:xfrm rot="2040000">
              <a:off x="2633163" y="1409393"/>
              <a:ext cx="2007596" cy="4319081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0000">
              <a:off x="3859783" y="1787316"/>
              <a:ext cx="1179555" cy="116137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0000">
              <a:off x="2186633" y="4135435"/>
              <a:ext cx="1350916" cy="1177226"/>
            </a:xfrm>
            <a:prstGeom prst="rect">
              <a:avLst/>
            </a:prstGeom>
          </p:spPr>
        </p:pic>
      </p:grpSp>
      <p:pic>
        <p:nvPicPr>
          <p:cNvPr id="11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928926" y="3000372"/>
            <a:ext cx="1524010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Мультфильмы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13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5852" y="1857364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условию мультфильма рассчитайте длину мартышки и слоненка в попугаях.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5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Мультфильмы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одной мартышке </a:t>
            </a:r>
          </a:p>
          <a:p>
            <a:r>
              <a:rPr lang="ru-RU" dirty="0" smtClean="0"/>
              <a:t>7,6 попугая.</a:t>
            </a:r>
          </a:p>
          <a:p>
            <a:r>
              <a:rPr lang="ru-RU" dirty="0" smtClean="0"/>
              <a:t>В одном </a:t>
            </a:r>
            <a:r>
              <a:rPr lang="ru-RU" smtClean="0"/>
              <a:t>слоне 19 </a:t>
            </a:r>
            <a:r>
              <a:rPr lang="ru-RU" dirty="0" smtClean="0"/>
              <a:t>попугаев</a:t>
            </a:r>
            <a:endParaRPr lang="ru-RU" dirty="0"/>
          </a:p>
        </p:txBody>
      </p:sp>
      <p:pic>
        <p:nvPicPr>
          <p:cNvPr id="12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67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Назовите прибор, в устройстве которого используют явление взаимодействия катушки с током и магнита.</a:t>
            </a:r>
            <a:endParaRPr lang="ru-RU" sz="48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Прибороград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241617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Гальванометр</a:t>
            </a:r>
            <a:endParaRPr lang="ru-RU" sz="4800" dirty="0"/>
          </a:p>
        </p:txBody>
      </p:sp>
      <p:pic>
        <p:nvPicPr>
          <p:cNvPr id="5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857496"/>
            <a:ext cx="2500330" cy="333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47304" cy="3600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6000" dirty="0"/>
              <a:t>Спасибо за внимание!</a:t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Поздравляем победителей!</a:t>
            </a:r>
          </a:p>
        </p:txBody>
      </p:sp>
      <p:pic>
        <p:nvPicPr>
          <p:cNvPr id="6" name="Апплодисмен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email"/>
          <a:stretch>
            <a:fillRect/>
          </a:stretch>
        </p:blipFill>
        <p:spPr>
          <a:xfrm>
            <a:off x="4714876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45307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4000" dirty="0" smtClean="0"/>
          </a:p>
          <a:p>
            <a:pPr marL="0" indent="627063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3600" dirty="0" smtClean="0"/>
              <a:t>Назовите фамилию великого физика. Он открыл теоретически и подтвердил на опыте закон, выражающий связь между силой тока в цепи, напряжением и сопротивлением.</a:t>
            </a:r>
          </a:p>
        </p:txBody>
      </p:sp>
      <p:pic>
        <p:nvPicPr>
          <p:cNvPr id="9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64344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11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000504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5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2162" grpId="0"/>
      <p:bldP spid="921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rgbClr val="000099"/>
            </a:gs>
            <a:gs pos="50000">
              <a:srgbClr val="0000FF"/>
            </a:gs>
            <a:gs pos="100000">
              <a:srgbClr val="3399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4000" dirty="0" smtClean="0"/>
          </a:p>
          <a:p>
            <a:pPr marL="457200" indent="-457200" algn="ctr">
              <a:lnSpc>
                <a:spcPct val="80000"/>
              </a:lnSpc>
              <a:buNone/>
            </a:pPr>
            <a:r>
              <a:rPr lang="ru-RU" sz="4000" dirty="0" smtClean="0"/>
              <a:t>Ом Георг</a:t>
            </a:r>
          </a:p>
          <a:p>
            <a:pPr marL="381000" indent="-381000">
              <a:lnSpc>
                <a:spcPct val="80000"/>
              </a:lnSpc>
              <a:buNone/>
            </a:pPr>
            <a:endParaRPr lang="ru-RU" sz="4000" dirty="0"/>
          </a:p>
        </p:txBody>
      </p:sp>
      <p:pic>
        <p:nvPicPr>
          <p:cNvPr id="6" name="Picture 7" descr="C:\Users\Журун\AppData\Local\Microsoft\Windows\Temporary Internet Files\Content.IE5\L67X5VXZ\MC90043261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8229600" cy="4530725"/>
          </a:xfrm>
        </p:spPr>
        <p:txBody>
          <a:bodyPr/>
          <a:lstStyle/>
          <a:p>
            <a:pPr marL="0" indent="531813">
              <a:lnSpc>
                <a:spcPct val="80000"/>
              </a:lnSpc>
              <a:buNone/>
            </a:pPr>
            <a:r>
              <a:rPr lang="ru-RU" sz="4000" dirty="0" smtClean="0"/>
              <a:t>Единица электрического заряда названа в честь этого французского физика. Назовите фамилию ученого.</a:t>
            </a:r>
            <a:endParaRPr lang="ru-RU" sz="4000" dirty="0"/>
          </a:p>
        </p:txBody>
      </p:sp>
      <p:pic>
        <p:nvPicPr>
          <p:cNvPr id="5" name="Picture 5" descr="C:\Users\Журун\AppData\Local\Microsoft\Windows\Temporary Internet Files\Content.IE5\5M14T1PA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chitel\Local Settings\Temporary Internet Files\Content.IE5\EWLNKHN5\MM90028347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5072074"/>
            <a:ext cx="923925" cy="952500"/>
          </a:xfrm>
          <a:prstGeom prst="rect">
            <a:avLst/>
          </a:prstGeom>
          <a:noFill/>
        </p:spPr>
      </p:pic>
      <p:pic>
        <p:nvPicPr>
          <p:cNvPr id="7" name="отсчет времени 25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14363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162" grpId="0"/>
      <p:bldP spid="9216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Равновесие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1037</Words>
  <Application>Microsoft Office PowerPoint</Application>
  <PresentationFormat>Экран (4:3)</PresentationFormat>
  <Paragraphs>272</Paragraphs>
  <Slides>67</Slides>
  <Notes>64</Notes>
  <HiddenSlides>0</HiddenSlides>
  <MMClips>36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Равновесие</vt:lpstr>
      <vt:lpstr>Формула</vt:lpstr>
      <vt:lpstr>Слайд 1</vt:lpstr>
      <vt:lpstr>Слайд 2</vt:lpstr>
      <vt:lpstr>Ученые 10</vt:lpstr>
      <vt:lpstr>Ученые  10</vt:lpstr>
      <vt:lpstr>Ученые  20</vt:lpstr>
      <vt:lpstr>Ученые  20</vt:lpstr>
      <vt:lpstr>Ученые  30</vt:lpstr>
      <vt:lpstr>Ученые  30</vt:lpstr>
      <vt:lpstr>Ученые  40</vt:lpstr>
      <vt:lpstr>Ученые  40</vt:lpstr>
      <vt:lpstr>Ученые  50</vt:lpstr>
      <vt:lpstr>Ученые  50</vt:lpstr>
      <vt:lpstr>Слайд 13</vt:lpstr>
      <vt:lpstr>Слайд 14</vt:lpstr>
      <vt:lpstr>Слайд 15</vt:lpstr>
      <vt:lpstr>Слайд 16</vt:lpstr>
      <vt:lpstr>Слайд 17</vt:lpstr>
      <vt:lpstr>Детективное агентство «Физикус» 30</vt:lpstr>
      <vt:lpstr>Детективное агентство «Физикус»  30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Электричество  10</vt:lpstr>
      <vt:lpstr>Электричество  10</vt:lpstr>
      <vt:lpstr>Электричество  20</vt:lpstr>
      <vt:lpstr>Электричество  20</vt:lpstr>
      <vt:lpstr>Электричество  30</vt:lpstr>
      <vt:lpstr>Электричество  30</vt:lpstr>
      <vt:lpstr>Электричество  40</vt:lpstr>
      <vt:lpstr>Электричество  40</vt:lpstr>
      <vt:lpstr>Электричество  50</vt:lpstr>
      <vt:lpstr>Электричество  50</vt:lpstr>
      <vt:lpstr>Слова, слова… 10</vt:lpstr>
      <vt:lpstr>Слова, слова…  10</vt:lpstr>
      <vt:lpstr>Слова, слова…  20</vt:lpstr>
      <vt:lpstr>Слова, слова…  20</vt:lpstr>
      <vt:lpstr>Слова, слова…  30</vt:lpstr>
      <vt:lpstr>Слова, слова…  30</vt:lpstr>
      <vt:lpstr>Слова, слова…  40</vt:lpstr>
      <vt:lpstr>Слова, слова…  40</vt:lpstr>
      <vt:lpstr>Слова, слова…  50</vt:lpstr>
      <vt:lpstr>Слова, слова…  50</vt:lpstr>
      <vt:lpstr>Прибороград 10</vt:lpstr>
      <vt:lpstr>Прибороград  10</vt:lpstr>
      <vt:lpstr>Наука и поэзия 20</vt:lpstr>
      <vt:lpstr>Слайд 57</vt:lpstr>
      <vt:lpstr>Слайд 58</vt:lpstr>
      <vt:lpstr>Прибороград  30</vt:lpstr>
      <vt:lpstr>Прибороград  30</vt:lpstr>
      <vt:lpstr>Слайд 61</vt:lpstr>
      <vt:lpstr>Мультфильмы 40</vt:lpstr>
      <vt:lpstr>Мультфильмы 40</vt:lpstr>
      <vt:lpstr>Мультфильмы 40</vt:lpstr>
      <vt:lpstr>Прибороград  50</vt:lpstr>
      <vt:lpstr>Прибороград  50</vt:lpstr>
      <vt:lpstr>Спасибо за внимание!  Поздравляем победителей!</vt:lpstr>
    </vt:vector>
  </TitlesOfParts>
  <Company>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Салмина</cp:lastModifiedBy>
  <cp:revision>234</cp:revision>
  <dcterms:created xsi:type="dcterms:W3CDTF">2005-06-10T02:12:28Z</dcterms:created>
  <dcterms:modified xsi:type="dcterms:W3CDTF">2014-02-02T15:46:29Z</dcterms:modified>
</cp:coreProperties>
</file>