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9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gif"/><Relationship Id="rId7" Type="http://schemas.openxmlformats.org/officeDocument/2006/relationships/image" Target="../media/image29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990600"/>
            <a:ext cx="8686800" cy="2438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9600" b="1" dirty="0" smtClean="0">
                <a:solidFill>
                  <a:srgbClr val="FFFF00"/>
                </a:solidFill>
                <a:latin typeface="Monotype Corsiva" pitchFamily="66" charset="0"/>
                <a:cs typeface="Andalus" pitchFamily="18" charset="-78"/>
              </a:rPr>
              <a:t> </a:t>
            </a:r>
            <a: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  <a:cs typeface="Andalus" pitchFamily="18" charset="-78"/>
              </a:rPr>
              <a:t>«Сударыня Крапива</a:t>
            </a:r>
            <a:b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  <a:cs typeface="Andalus" pitchFamily="18" charset="-78"/>
              </a:rPr>
            </a:br>
            <a: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  <a:cs typeface="Andalus" pitchFamily="18" charset="-78"/>
              </a:rPr>
              <a:t>  и </a:t>
            </a:r>
            <a:b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  <a:cs typeface="Andalus" pitchFamily="18" charset="-78"/>
              </a:rPr>
            </a:br>
            <a: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  <a:cs typeface="Andalus" pitchFamily="18" charset="-78"/>
              </a:rPr>
              <a:t>доктор Подорожник.»</a:t>
            </a:r>
            <a:endParaRPr lang="ru-RU" sz="8000" b="1" dirty="0">
              <a:solidFill>
                <a:srgbClr val="0070C0"/>
              </a:solidFill>
              <a:latin typeface="Monotype Corsiva" pitchFamily="66" charset="0"/>
              <a:cs typeface="Andalus" pitchFamily="18" charset="-78"/>
            </a:endParaRPr>
          </a:p>
        </p:txBody>
      </p:sp>
      <p:pic>
        <p:nvPicPr>
          <p:cNvPr id="3074" name="Picture 2" descr="G:\картинки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0"/>
            <a:ext cx="2743200" cy="2219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6" name="Picture 4" descr="G:\картинки\images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6472">
            <a:off x="5091342" y="3831396"/>
            <a:ext cx="2811296" cy="2187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xn--80ahlydgb.xn--p1ai/img/grasses/icons/bottl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14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xn--80ahlydgb.xn--p1ai/img/grasses/icons/snake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81000"/>
            <a:ext cx="13620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G:\проект 2013\DSC046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514600"/>
            <a:ext cx="23622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C00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2532" name="Picture 4" descr="C:\Users\ПК\Desktop\Colored_crystal_slender_wine_bottle_glass_vase_double_used_as_a_candleholder_or_a_decorative_vase_for_flowers_and_branches_chea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70932">
            <a:off x="5860603" y="1411937"/>
            <a:ext cx="1905000" cy="152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3" name="Picture 5" descr="C:\Users\ПК\Desktop\299810d64013aecc2e6df53c4edc88d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28039">
            <a:off x="4356649" y="1140758"/>
            <a:ext cx="1828800" cy="1447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5" name="Picture 7" descr="http://kushatpodano-ru.ru/wp-content/uploads/2012/02/Zelenyie-shh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78871">
            <a:off x="2738601" y="1176529"/>
            <a:ext cx="1828800" cy="152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7" name="Picture 9" descr="https://encrypted-tbn0.gstatic.com/images?q=tbn:ANd9GcScOGcD3E_Jk6iriuwps1dm7tmDZEPXsIi3aTsfccfxFY9FG-V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871546">
            <a:off x="1287649" y="1325679"/>
            <a:ext cx="1905000" cy="15781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/>
          <p:cNvSpPr txBox="1"/>
          <p:nvPr/>
        </p:nvSpPr>
        <p:spPr>
          <a:xfrm flipH="1">
            <a:off x="1905000" y="0"/>
            <a:ext cx="6172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      </a:t>
            </a: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Применение</a:t>
            </a:r>
            <a:endParaRPr lang="ru-RU" sz="5400" b="1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124200"/>
            <a:ext cx="3733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7030A0"/>
                </a:solidFill>
                <a:latin typeface="Monotype Corsiva" pitchFamily="66" charset="0"/>
              </a:rPr>
              <a:t>Крапива 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: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Прядильное растение.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Кормовое растение.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Получают желтую и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зеленую краску.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Лечение ревматизма,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болезни почек,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выпадение волос.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Готовят зеленые щи ,салаты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562600" y="3124200"/>
            <a:ext cx="29718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u="sng" dirty="0" smtClean="0">
                <a:solidFill>
                  <a:srgbClr val="7030A0"/>
                </a:solidFill>
                <a:latin typeface="Monotype Corsiva" pitchFamily="66" charset="0"/>
              </a:rPr>
              <a:t>Подорожник:</a:t>
            </a:r>
          </a:p>
          <a:p>
            <a:pPr algn="r"/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Заживление ран ,ожогов и фурункулов</a:t>
            </a:r>
          </a:p>
          <a:p>
            <a:pPr algn="r"/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Настои от кашля, заболевания желудка. </a:t>
            </a:r>
          </a:p>
          <a:p>
            <a:pPr algn="r"/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Добавляют в салаты, </a:t>
            </a:r>
            <a:r>
              <a:rPr lang="ru-RU" sz="2400" dirty="0" err="1" smtClean="0">
                <a:solidFill>
                  <a:srgbClr val="7030A0"/>
                </a:solidFill>
                <a:latin typeface="Monotype Corsiva" pitchFamily="66" charset="0"/>
              </a:rPr>
              <a:t>амлеты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, запеканки</a:t>
            </a:r>
          </a:p>
          <a:p>
            <a:pPr algn="r"/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Каши напитки, пюре , котлеты, щи.</a:t>
            </a:r>
            <a:endParaRPr lang="ru-RU" sz="24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609600"/>
            <a:ext cx="8686800" cy="54864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800" b="1" u="sng" dirty="0" smtClean="0">
                <a:solidFill>
                  <a:srgbClr val="FF0000"/>
                </a:solidFill>
                <a:latin typeface="Monotype Corsiva" pitchFamily="66" charset="0"/>
              </a:rPr>
              <a:t>Вывод:</a:t>
            </a:r>
          </a:p>
          <a:p>
            <a:pPr algn="ctr">
              <a:buNone/>
            </a:pPr>
            <a:r>
              <a:rPr lang="ru-RU" sz="3900" b="1" dirty="0" smtClean="0">
                <a:solidFill>
                  <a:srgbClr val="002060"/>
                </a:solidFill>
                <a:latin typeface="Monotype Corsiva" pitchFamily="66" charset="0"/>
              </a:rPr>
              <a:t>Как важно осознавать , что мы живем в удивительном мире , где все что нас окружает  по –своему уникально и необходимо : каждое растение  часть живой природы, имеет  свое  название, историю , индивидуальное строение , по-разному используется. И конечно наша с вами задача побольше интересоваться миром растений и стараться сохранить их  ,потому что весенние дорожки  без подорожника будут скучны, а похвастаться ,что мы  не боимся крапивы станет не возможно.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       </a:t>
            </a:r>
            <a:r>
              <a:rPr lang="ru-RU" sz="8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Спасибо </a:t>
            </a:r>
          </a:p>
          <a:p>
            <a:pPr>
              <a:buNone/>
            </a:pPr>
            <a:r>
              <a:rPr lang="ru-RU" sz="8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           за </a:t>
            </a:r>
          </a:p>
          <a:p>
            <a:pPr>
              <a:buNone/>
            </a:pPr>
            <a:r>
              <a:rPr lang="ru-RU" sz="8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    внимание!!!</a:t>
            </a:r>
            <a:endParaRPr lang="ru-RU" sz="88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04801"/>
            <a:ext cx="8686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u="sng" dirty="0" smtClean="0">
                <a:solidFill>
                  <a:srgbClr val="0070C0"/>
                </a:solidFill>
                <a:latin typeface="Monotype Corsiva" pitchFamily="66" charset="0"/>
              </a:rPr>
              <a:t>Цель:</a:t>
            </a:r>
            <a: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изучить и проследить признаки сходства и различия  полезных свойств, способов использования, выращивания крапивы двудомной и большого подорожника .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Monotype Corsiva" pitchFamily="66" charset="0"/>
              </a:rPr>
              <a:t>Описание</a:t>
            </a:r>
            <a:endParaRPr lang="ru-RU" sz="7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G:\картинки\6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438400"/>
            <a:ext cx="3924300" cy="4114800"/>
          </a:xfrm>
          <a:prstGeom prst="roundRect">
            <a:avLst>
              <a:gd name="adj" fmla="val 16667"/>
            </a:avLst>
          </a:prstGeom>
          <a:ln w="7620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G:\картинки\20080417-krapiva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62200"/>
            <a:ext cx="3886200" cy="4114800"/>
          </a:xfrm>
          <a:prstGeom prst="roundRect">
            <a:avLst>
              <a:gd name="adj" fmla="val 16667"/>
            </a:avLst>
          </a:prstGeom>
          <a:ln w="76200"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3" descr="G:\проект 2013\DSC039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1000"/>
            <a:ext cx="3048000" cy="1905000"/>
          </a:xfrm>
          <a:prstGeom prst="roundRect">
            <a:avLst>
              <a:gd name="adj" fmla="val 16667"/>
            </a:avLst>
          </a:prstGeom>
          <a:ln w="762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</a:rPr>
              <a:t>Время цветения</a:t>
            </a:r>
            <a:endParaRPr lang="ru-RU" sz="6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flipH="1" flipV="1">
            <a:off x="8686799" y="60959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6391" name="Picture 7" descr="http://cureplant.ru/jpg/podorojnik-bolish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371600"/>
            <a:ext cx="3352800" cy="4495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6393" name="Picture 9" descr="http://1.bp.blogspot.com/-4of29WuCUcY/TVQAFA_RThI/AAAAAAAAAqk/QU4xOX2g3YM/s1600/krapi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71600"/>
            <a:ext cx="3352799" cy="44873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62000" y="5867401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      Июнь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586740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Июнь-сентябрь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</a:rPr>
              <a:t>Распространение </a:t>
            </a:r>
            <a:endParaRPr lang="ru-RU" sz="6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физическая карта ми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6339" cy="6857999"/>
          </a:xfrm>
          <a:prstGeom prst="rect">
            <a:avLst/>
          </a:prstGeom>
          <a:noFill/>
        </p:spPr>
      </p:pic>
      <p:pic>
        <p:nvPicPr>
          <p:cNvPr id="8195" name="Picture 3" descr="G:\картинки\66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685800"/>
            <a:ext cx="711200" cy="691978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3" descr="G:\картинки\66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990600"/>
            <a:ext cx="711200" cy="691978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3" descr="G:\картинки\66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895600"/>
            <a:ext cx="711200" cy="691978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3" descr="G:\картинки\66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209800"/>
            <a:ext cx="711200" cy="691978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3" descr="G:\картинки\66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3962400"/>
            <a:ext cx="711200" cy="691978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196" name="Picture 4" descr="G:\картинки\20080417-krapiva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04800"/>
            <a:ext cx="685800" cy="685801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4" descr="G:\картинки\20080417-krapiva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828800"/>
            <a:ext cx="685800" cy="685801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4" descr="G:\картинки\20080417-krapiva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143000"/>
            <a:ext cx="685800" cy="685801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4" descr="G:\картинки\20080417-krapiva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990600"/>
            <a:ext cx="685800" cy="685801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3" descr="G:\картинки\66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5943600"/>
            <a:ext cx="711200" cy="691978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7010400" y="53340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одорожник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8" name="Picture 4" descr="G:\картинки\20080417-krapiva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943600"/>
            <a:ext cx="685800" cy="685801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0" y="5257801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Крапива 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" name="Picture 4" descr="G:\картинки\20080417-krapiva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762000"/>
            <a:ext cx="685800" cy="685801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проект 2013\DSC047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236894">
            <a:off x="533400" y="1066800"/>
            <a:ext cx="2133600" cy="1676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7" name="Picture 5" descr="G:\проект 2013\DSC047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8962">
            <a:off x="1219448" y="2290166"/>
            <a:ext cx="2673351" cy="22427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8" name="Picture 6" descr="G:\проект 2013\DSC047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41248">
            <a:off x="609600" y="4572000"/>
            <a:ext cx="2209800" cy="1828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52400" y="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Крапива двудомная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   Подорожник большой</a:t>
            </a:r>
            <a:endParaRPr lang="ru-RU" sz="4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12" name="Picture 2" descr="G:\проект 2013\DSC047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61213">
            <a:off x="6497515" y="1058585"/>
            <a:ext cx="2161409" cy="16821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3" descr="G:\проект 2013\DSC047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71371">
            <a:off x="5240640" y="2304529"/>
            <a:ext cx="2736694" cy="22561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3" descr="G:\картинки\images (10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20858">
            <a:off x="6379042" y="4460857"/>
            <a:ext cx="2240631" cy="18818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  <a:latin typeface="Monotype Corsiva" pitchFamily="66" charset="0"/>
              </a:rPr>
              <a:t>  </a:t>
            </a:r>
            <a:r>
              <a:rPr lang="ru-RU" sz="7200" b="1" dirty="0" smtClean="0">
                <a:solidFill>
                  <a:srgbClr val="0070C0"/>
                </a:solidFill>
                <a:latin typeface="Monotype Corsiva" pitchFamily="66" charset="0"/>
              </a:rPr>
              <a:t>Применяемая часть</a:t>
            </a:r>
            <a:endParaRPr lang="ru-RU" sz="72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20482" name="Picture 2" descr="G:\картинки\66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19200"/>
            <a:ext cx="403860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3" name="Picture 3" descr="G:\картинки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062" y="2362199"/>
            <a:ext cx="4043138" cy="43412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66800" y="1447801"/>
            <a:ext cx="2236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Крапива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5867400"/>
            <a:ext cx="3769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Подорожник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3276600"/>
            <a:ext cx="3429000" cy="2819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Крапива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Аскорбиновая кислота,  каротин,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Витамины :А ,К,  Е и В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микроэлементы: железо, магний, медь и кальций 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3200401"/>
            <a:ext cx="3581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Monotype Corsiva" pitchFamily="66" charset="0"/>
              </a:rPr>
              <a:t>Подорожник </a:t>
            </a:r>
          </a:p>
          <a:p>
            <a:pPr algn="ctr"/>
            <a:r>
              <a:rPr lang="ru-RU" sz="2200" dirty="0" smtClean="0">
                <a:solidFill>
                  <a:srgbClr val="0070C0"/>
                </a:solidFill>
                <a:latin typeface="Monotype Corsiva" pitchFamily="66" charset="0"/>
              </a:rPr>
              <a:t>Лимонная  кислота, аскорбиновая кислота, фитонциды, ферменты, горькие и дубильные вещества. пектиновые вещества, белки, аминокислоты, жирные масла</a:t>
            </a:r>
            <a:r>
              <a:rPr lang="ru-RU" sz="2200" dirty="0" smtClean="0"/>
              <a:t>. </a:t>
            </a:r>
          </a:p>
          <a:p>
            <a:pPr algn="ctr"/>
            <a:r>
              <a:rPr lang="ru-RU" sz="2200" dirty="0" smtClean="0">
                <a:solidFill>
                  <a:srgbClr val="0070C0"/>
                </a:solidFill>
                <a:latin typeface="Monotype Corsiva" pitchFamily="66" charset="0"/>
              </a:rPr>
              <a:t>Каротин, витамин К,</a:t>
            </a:r>
            <a:endParaRPr lang="ru-RU" sz="22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http://xn--80ahlydgb.xn--p1ai/img/grasses/icons/molecul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228601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           </a:t>
            </a:r>
            <a:r>
              <a:rPr lang="ru-RU" sz="5400" b="1" u="sng" dirty="0" smtClean="0">
                <a:solidFill>
                  <a:srgbClr val="0070C0"/>
                </a:solidFill>
                <a:latin typeface="Monotype Corsiva" pitchFamily="66" charset="0"/>
              </a:rPr>
              <a:t>Химический состав :</a:t>
            </a:r>
            <a:endParaRPr lang="ru-RU" sz="5400" b="1" u="sng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8" name="Picture 3" descr="G:\картинки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3000"/>
            <a:ext cx="2514600" cy="1881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G:\картинки\66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219200"/>
            <a:ext cx="2590800" cy="1828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4953000" cy="121920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002060"/>
                </a:solidFill>
                <a:latin typeface="Monotype Corsiva" pitchFamily="66" charset="0"/>
              </a:rPr>
              <a:t>Время сбора</a:t>
            </a:r>
            <a:endParaRPr lang="ru-RU" sz="8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1506" name="Picture 2" descr="G:\проект 2013\DSC045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524000"/>
            <a:ext cx="28448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7" name="Picture 3" descr="G:\картинки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08563">
            <a:off x="653033" y="2640842"/>
            <a:ext cx="3056946" cy="2361619"/>
          </a:xfrm>
          <a:prstGeom prst="rect">
            <a:avLst/>
          </a:prstGeom>
          <a:ln w="1905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508" name="Picture 4" descr="G:\картинки\images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14923">
            <a:off x="6347119" y="1999813"/>
            <a:ext cx="2100337" cy="335444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 flipH="1">
            <a:off x="5486400" y="5410200"/>
            <a:ext cx="2971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Май- август 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6019800"/>
            <a:ext cx="319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endParaRPr lang="ru-RU" sz="48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00201" y="5348714"/>
            <a:ext cx="1600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0070C0"/>
                </a:solidFill>
                <a:latin typeface="Monotype Corsiva" pitchFamily="66" charset="0"/>
              </a:rPr>
              <a:t>Июнь</a:t>
            </a:r>
            <a:r>
              <a:rPr lang="ru-RU" sz="4800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endParaRPr lang="ru-RU" sz="48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12" name="Рисунок 11" descr="http://xn--80ahlydgb.xn--p1ai/img/grasses/icons/packet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3048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ysClr val="windowText" lastClr="000000"/>
      </a:dk1>
      <a:lt1>
        <a:sysClr val="window" lastClr="FFFFFF"/>
      </a:lt1>
      <a:dk2>
        <a:srgbClr val="00B050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</TotalTime>
  <Words>260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 «Сударыня Крапива   и  доктор Подорожник.»</vt:lpstr>
      <vt:lpstr>Слайд 2</vt:lpstr>
      <vt:lpstr>Описание</vt:lpstr>
      <vt:lpstr>Время цветения</vt:lpstr>
      <vt:lpstr>Распространение </vt:lpstr>
      <vt:lpstr>Слайд 6</vt:lpstr>
      <vt:lpstr>  Применяемая часть</vt:lpstr>
      <vt:lpstr>Слайд 8</vt:lpstr>
      <vt:lpstr>Время сбора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admin</cp:lastModifiedBy>
  <cp:revision>115</cp:revision>
  <dcterms:created xsi:type="dcterms:W3CDTF">2013-04-02T09:32:30Z</dcterms:created>
  <dcterms:modified xsi:type="dcterms:W3CDTF">2013-04-19T11:33:02Z</dcterms:modified>
</cp:coreProperties>
</file>