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6" r:id="rId2"/>
    <p:sldId id="297" r:id="rId3"/>
    <p:sldId id="259" r:id="rId4"/>
    <p:sldId id="260" r:id="rId5"/>
    <p:sldId id="262" r:id="rId6"/>
    <p:sldId id="263" r:id="rId7"/>
    <p:sldId id="268" r:id="rId8"/>
    <p:sldId id="271" r:id="rId9"/>
    <p:sldId id="269" r:id="rId10"/>
    <p:sldId id="298" r:id="rId11"/>
    <p:sldId id="292" r:id="rId12"/>
    <p:sldId id="291" r:id="rId13"/>
    <p:sldId id="283" r:id="rId14"/>
    <p:sldId id="294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0B1A"/>
    <a:srgbClr val="EFF4AA"/>
    <a:srgbClr val="DDDDDD"/>
    <a:srgbClr val="C0C0C0"/>
    <a:srgbClr val="FFFF66"/>
    <a:srgbClr val="EAEAEA"/>
    <a:srgbClr val="FFFFCC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460" autoAdjust="0"/>
  </p:normalViewPr>
  <p:slideViewPr>
    <p:cSldViewPr>
      <p:cViewPr varScale="1">
        <p:scale>
          <a:sx n="43" d="100"/>
          <a:sy n="43" d="100"/>
        </p:scale>
        <p:origin x="-109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BDE5B52-7D15-4294-8ABB-22C5F41F03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92E29-2906-4911-BC83-9170DDAA47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18630-7B10-45BE-9EF2-5FD1276677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40E4A-28BC-431A-8035-C82246D716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9844EB8-C955-4872-AB0B-7C18E473F8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C1BE3-BA25-45FA-B2DF-58183C38C0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D8214F4-A4F6-4A18-99FD-A12843106D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26EE7-9991-4E3C-AA0F-A2A0F2660D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1129422-77E9-4C67-86C8-3544DAEA96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D1B0B9-5E50-4D28-B58B-489A243F90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Блок-схема: процесс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F9639C7-F470-43C6-A513-AB5110E005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</a:defRPr>
            </a:lvl1pPr>
            <a:extLst/>
          </a:lstStyle>
          <a:p>
            <a:pPr>
              <a:defRPr/>
            </a:pPr>
            <a:fld id="{9DEBD961-4332-4513-BE0D-9CB307DE32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5" r:id="rId2"/>
    <p:sldLayoutId id="2147483701" r:id="rId3"/>
    <p:sldLayoutId id="2147483696" r:id="rId4"/>
    <p:sldLayoutId id="2147483702" r:id="rId5"/>
    <p:sldLayoutId id="2147483697" r:id="rId6"/>
    <p:sldLayoutId id="2147483703" r:id="rId7"/>
    <p:sldLayoutId id="2147483704" r:id="rId8"/>
    <p:sldLayoutId id="2147483705" r:id="rId9"/>
    <p:sldLayoutId id="2147483698" r:id="rId10"/>
    <p:sldLayoutId id="214748369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 descr="data:image/jpeg;base64,/9j/4AAQSkZJRgABAQAAAQABAAD/2wCEAAkGBhQQEBQUEhQWFRQVFBUVFBUVFRQUFBQUFBQVFBQUFRQXHCYeFxkkGRUVHy8gIycpLCwsFR4xNTAqNScrLCkBCQoKDgwOFw8PGjAcHSUuKikpLCwpLSwsLC0sKTQpLC0pLCwsLCksKSwpLCksKSksKSwsLCkpKSkpKSwsLCkpKf/AABEIAMMBAwMBIgACEQEDEQH/xAAbAAACAwEBAQAAAAAAAAAAAAAAAgEFBgQDB//EAEUQAAEDAgMDBwgIBQMEAwAAAAEAAhEDIQQSMQVBUQYTImFxgZEyQlKTobPS8DNTYnKCkrHBFCPR4fEHQ3MVosLyFoOy/8QAGgEBAAIDAQAAAAAAAAAAAAAAAAEFAwQGAv/EACsRAAMAAgEDBAIBAwUAAAAAAAABAgMRBBIhMhMxUXEiQWEFgbEjJDNCkf/aAAwDAQACEQMRAD8AWEEICldYUgsIhNCIQgWEQmhRCAWEQmhEICAFKmEQhJCFMKYQCwiE0IQCwpUwiEBCFMKVBAqhNCIQCoTIhAKhNCIQCohPChAKhNCCEAkIhNCIQkWFBCeFEIC/2LtKqKDQKjwAXgAGwAe4ADuQufZH0Q+9U945QuWy+dfbLmPFFUhNCmF1RSioTEKIQEQiEyIQCwhMhAQiFMKYQCwiE0IhALCITQiEApspXFjsczm3QcxLTECRMWvpHeuXFcoBSEljiAYdcZg0iQ7Lv64/da1cnHNabMqxU1tItoUqtwG36VYSDEmBJsTwnceoqzhZoyTa3L2eKlz2YsLh2xjDSpEt8s2b+pPVbf1hWELJcuKzi6nTaDlILjl1N4ie4WWLk24xNo94p6rSZbYXbjHZQ4iXRaCCDa53EFWsL5mxz31A2Xc5IGVzcrgSeiDJ0iOyR1L6c1sBa3By3aarvoy8iFLWiIQphCsDVIQphEICEKYQgFRCaFEIBYRCaFEIC02T9EPvVPeOQjZP0Q+9U945C5bL519suo8UVgCmFKldUUooCITQiEIFhEJoUwhIkIhPCIQgWEQmhEIBYQmhBCEiPeAJNgLlZ7HbeLzlpnK2wLiYcZ/Qe1U9DlA7PUb0qjnHpERlaySYBOp4Dqgb1XOr87OQgncwQ13ZDrHuVJm5tX+M9kWGPjqe77m85LYUMjKBAgkk9J0D0vNtw0lRQ2cKxeyxkF7C28wQ0nvO5YfB4mu7oEupt0NiCepfQeReE5mma9QkEtLaYPog3PjZV7NowW1dnOw73FoOU1HU3tG5wdLSPZbj2rabF2jz1IHfbjpFj+o7lwYrK6hUc65fVfUA1Jj/ANSqjkvVcMW5odGeXhpNoN3gDjpEcL9W1xMrjIl89jDnhVJscTiW02lzjA9pO4DrVE/EnEteXENYyS1og3ANyd+sd6peVHKVrqpa05gzotjSfOdPbbsHWkoPqsw7nCoLxDQNW3zQ/Np2ggrNy+S7bifb/JjwYVK6n7lpst7TUFZ7Wuc80+kRmcCS9jHAnQgtjvHBayFi9jYkBtB25wHZ0cQ6beK20La/p9bhoxclfkhYUQnhEKxNQSEQnhQhIqE0IhQQLChPCiEAsIhNCiEBZbK+iH3qnvHKFOyvoh96p7xyhctl86+2XUeKOCEQphTC6spSIQAphTCECwphSAiEBEIhNCIUAWEQmhEIBUQmhEICmx/JShWcHQ5hmXc2Q0ONzLhFzJ11U19l0cPTzDMwtbGdji2o7gHEWeSfSBCuIWc5QV89RrPNZd3W47u4R4lamfoxS70tmxidW1O+wbJ2dzuavWNhuJgvIEeSLewK22lj2c00VA9oIImiRmYN2ai4hpH3XNPUSqytyiy0w1ohrbQ0SSSby7+irK2Kc9pnQ3vG5c+3vuyzXbsj3xlZwh9F9OrSAytLC4PaY/3qVQB9MDfDSOtUmC5QjDg86znHFwqsLpaWkjyhvv8AtF104ysSDnjK4C8+QcgaDG7yRdVtbEsfTDXsc57HwHlxIyCTlbAsSSDO9eopy9p6PNLfY5BtVjPIYAZBBsSNbX1vB7usqMNtB1V7af1j2tECIzOvHiuyrsVtWlzjW5CZGUeSHN3HfJaWn/NvLk3gCKznOEGnIA+06m8Nv25fFeNns7aeKENa0gObnhu/KSXC34j4L6LSfmaHDeAfG6+ZbbYRWommLupgcJOZzf29i+j7NP8ALA9EkfuPYVZ/0+9U5+TT5U9kzohCaEQrk0BVEJoQUAsIhTCIQEQohNCIUASEEJoUQgO/Zf0f4qnvHIRsz6P8VT3jkLlsvnX2y6jxRxhEJoRC6spBYUwmhEKALCITQphALCITQiEAsIhNCIQCwiE0IhAce1cbzNFz4kgWHFxMDukrLYJr3dJ1y4yXE/2VjyzxpaxtMef0j2NIgeP6J+TrBVaDoW2dcWA16JGqpefk3fT8Fhxp1OzOfxMPIEvi5LjmgudAaIgDshXTKbMpD3tpiBJMEBrsuhzQBHjK9MTs+icRkpfRUmZyfKkwXG9tS7RcG0MZTJOZr2jdNPnG9cOY/MB1adSrTbGxuPwtNpbSLnwNSYGu4ARBVa3b9OCCJkGxtJg5SHbj1wqnGtoT0Kjx1BroH5g1LS2dzg6LK9TrhrG+JBQkstiY81axp9GnmbLIGYOfTkiZOsF3gvTZOOAqlrmZmkxUsGkFupIaI3dRuqs7LqUS2oOi5rg5gL8xzNuLBkf5VvjHMLm1WdEVmB4I1BuHNd2ER3IDh2i1xNAtElocDF7h9R4PgfYtxsLF53PH2Wnwt+48FmabDE9oOnf7FYcnK+XEXs0tLZMSTAgwNB0faVsca+nLLMOadwzXwiFIUwujKoWFEJoRCAWFEJ4UQgFhRCdRCAWFBTwohAdezfo/xVPeOQjZ30f46nvHIXLZfOvtl1HijwhEJoRC6kpBYUwphSpAsIhNCIQCwiE0IhALCITQqrbO2OaaQwZnxu0b1k6D+29Y8mScc9VHqZdPSOLF8qWtqOYC0BpLcznAAkWdPATYdhVZjuV7wYZUouHFlRpPtauPYvJ8Yyo9z3Oa1sHoxLnFxi7gRq1x8FeY7kVmb0Kz53Cq1lRvZoCPaqr/AHOVO5fb7N3/AEY/F+5R/wDWjUPTa17os7+Ia0t39Ekkd0Krq494fObMXQCN4izbgAG1rJdo8msRTk5GFo1dTc1w4XEyPBPg9kmk01a5yANLmMJGZ5uBHVI13eE19qk/y9zblzrsNtHaPMsytJD3Tn3cIg6j54qdlvrRmfWi1gWtcbWgmR4KixLi5xJ1XsNoOyxEmTfTUAfsvB6NlgNoveLFrpN4aGRcwSSXWIC7nMzTnsZu0acBJ6zG5Y3C400Y16yCZ0i8Ltp7bLjle3MfSDyyQBewse3tUAunw0nonLcSADYbwBoZ4rhdswVWPZlLT0q1HSWnSrT7HDK6O1JW5RljoaABM5RI/llua3DWe0QmwuPcTSqN31IabG5EQYjeADPXxQHlSaX0qbgZlpa4cHjf4fuvSm1wgzuHz7V4jAEY1nlCg9xqsgmIIJcy1swcY6uxeOCqGu0TiGNPQ6FMCS3RwOfpFwtbTXVTsg0mxtp1RWZSIljgTmLhaJNhv6oWphfPxQeMQWuJLA3owALmLyBMrV7C2pzgNN5l7d/pN49o3q24XIX/AB1/Y0eRj/7ItYRCZEK1NIWFEJoRCAVRCdRCEiwohPCiFAOjZ30f46nvHIRs/wAj8dT3jkLl8vnX2y6jxR5QphTCmF1JSCwiE0IhARCITQiEAsIhNCIQFXt+q9tEc2QHF7RfSDJIMdizTKxc3nMUWNa45GNY6RmaA50xMWaBHF4PmtWl5R7NfWoFtMw5pzAenAIyTumdVU4TDOxOEfUcwMeDNMBsEvozLiOJuz8KrOTjq8vt+uxuYaUx/c7uTOJZU5404yh4bIENIa3K2N8QBre6u4WN2DyiYHU6bJEuDS2G5DmIGYAAFp19mkQtnC2OHarEkv0YuRLV7KmryaoucXAOYTrke5oJ4xu7oXHieSxJa0VJpBwLhUGd4AMkNfG/9960LwYMRMGJ0mLT1SsftbEbUccrKbWD0qRB/wC9zpb4AqM2LEu7nf0icd2+3V/6VPLehQbWZToM/nOPTazyRm8kZdzyTMD91n8Zs2pQeW1GlrhuP6zoR1rVchuT1VmKqVK9NzSxsNLx57zcgnXo5r/aWz2jsqniG5ajZ4HRzesHctR8V507X4v9Iz+t6bU+/wDJ8e57u+etI51rW7Fstpf6dvEmi8OHB3Rd/Q+xUWI5HYputFx+7Dv/AMkrRrj5I95NmcsV7MrKdUzJMk2M8F2PL2Mls5XFpkXLHNIhw9q5a2yqzTDqb231cxwAkxckLSbPDBTLXDMSIDYmZ3ALC1p9z3s6tiYimxoDaxdDiS1+r3ETnAcM4O4gWsO1cO1MNQa5tRzBclrwBIIcDldl1DgQLjiq+rSrVOg2XgDKBDnGBZuYAXI3E7u5ceKpVWgsLi4Gxa4SbXtMmygku8LUNN/lONmw15Di2dGhwJJ7DcLyxePNJ+cG4vYkWFokdX6qr2W8Ug5x8oGzdADHlHs3BXvJPZH8ZWe+oJpMa5p4Fz2loA6wCXdRyrLjh3Smfc8W1KbZZ4HlERDmuJaT5LyXWItfdoR3LWYXECo3MOwjgRuXzLG7IqYCsWOl7CJY8Wlk3kbiLTwtuN9dsPHluQky19nbtNHR5pGhHUt3j57xZOjJ7GvlxTc9UmkhEJoRCuSvFhRCeEEKQJCiE6iFAPTAeR+Op7xyFOA8j8dT3jkLl8vnX2y6jxREIhNCIXUlILCmE0IhQSLCITQphAJCmE0IhALCITQiEBX4vYlGq9r3sGdrg4OFnS0yJI8odRXbCeFMKEkvZEttiQohPCIXogWEJoRCAWEQmhTCgGB/1Ke9rqBBOSH2m2YESY4wR7Vn8DiGnynESQLakb7nRfQeWGwji8PDPLYc7R6ViC3qn9QF8lNXKfmyoudDWTfyWXGpONGvx+EdQbzlJxcx4LXNlpcCL3HDrhZ2rjXNsAWz1RPfqunCbagZXGx36i3FelItqOEtzsBBLZIJE6B2oWijYE2FsCrjakDosB6b9QOocXdS+p7O2czD0206YhrR3k7yTvJ4o2RUpOpN5gAMAs0CMvEEbjI9i7IV/wAbBOOdp7b/AGVmbK7en2KDlbgM9EP+pdnPWyC2oPCD+FZ3BNs2TGeWsMiM7HlsHqJc7xC3O0W/yakiRzb5HHolYLBgGW2MsD6fVVphragPbkJ7ZWj/AFCUrVfJs8V7lo2+zKpfRYTrEHtaS0/ouqFWcnapLHtcMpa6411tIO8EtcZ61bQrPBXVjl/waeSdW0JCCE8KIWYxiQoITwiEAYHyD9+p7xyFOC8k/fqe8chcxl86+2XUeKGhEJoUwunKUWEQmhEIBYUwphEICIRCaEICIUQmUoBYRCaEJsCwiEykMPBNonR55UQvb+Hd6LvApXNjW3aoVJ/saZ5wiE8IhSQLC+Ycu+SzqVR1ZjZpPMuj/be43BHAnQ9ccJ+owsxy15Q0qNGpRMPqPaW5dzAR5TuB3ga6brrW5MTUPq7GbDVTXY+a7Bq0mYhhrtDqROWoHaBrhGbukHuWu2psxmCrZaYL6VRmYDN0qZkgEOgy22+ZniAViqGGdWqNaxpc5xAaALkkwBZb1+yBnp4XD1DUrUwBVxAcebpQIcynHlATlmY0A1JVLLTno1t/osaWn1b7HtsLaD6jqVOkDIe19Z8dENHlAHcXDoxecrT5srZQuXZOyGYWmKdOY1c43c529ziuyFc8bE8UaZXZb662hHNmx00PZvXzmlTyVKlMmCxz22tpcH8wP5l9JhYDldR5jE1HRLa9MOB4PYQ1/wD4O71g58dUKvgy8WtVotNhzRxGQmQ5pZPBzTmZ7JHaVqIWIbtBzmmo1xmWnjPSkE9hLfFbXD1g9ocN48DvHaFHAyblx8Dkxp9Q0IhNCiFYmqLCghPCghQQJg/JP36nvHIRhPJP36nvHIXNZfOvtl1Hij2hTCaELptlMLCkBSujBNbm6R0usWbL6cOj3jjrpSdGGwA3iT7JXWMGyPJb4BejXiw+dLKH1Oz5+fYubrkZLe22XKwzK0kDcGz0W/lC9RhWDRjfyj9wlbWnSJ7e26Y1OIIt82Xn1L+WT0T8DjCM9Bv5W/0QMIz0G/laldiMpjLftCRuOtdp8R2b4T1K+R0T8HQ2g30Wj8I/onFMDQDwXM3HNPEeG9dLHg3BBGtu3/C89T+SdII6hr1JS9MSkA+f1XnZIuY8d6fWx9v9155bpwiYPGrs6m7zQOy36Lhr7GGrHHsMH22Vpm+fH571BPz2LYjlZY9qMVYYr3Rg9t4fGNa4Npujc6iOdMcSbOk8AGx6Swn/AMfa+pzmJLw2dBDSfvE+QN0gHxuvu+a/zouXaGzKWIEVabXj7QuOxwuPFRXIu3unsLDMrU9j4vX2tSY0Nw4DTnLWtZZkHojpHpPe6bucZgkW37jYeyBh6cWL3dKo4b3cB9kTAi3ijbX+kGGq3oPfRO5tqlP8phw/Ms5V5KbW2eP5J56kPNpkVBH/ABPGYfhWzxuREV1WYc2GqWpNpCIWS2by2eXZatIBw1DZa8HfLHn+i1OGxLagJbuMOBBDmng5puCrfHnjJ4sr6x1Puj0hUXLDZXPYfMAS6nLxFyWEFtQDicvSA4sCs9sbRGHoPqkTlAgcSSGjukrD43l6/oGmXAizyQ00y6SQAMtrbpmyx8jNEror9nvFjpvqRw4PHFnQPmRLRo4G4I4tIkg7w5qttk7ZfSqkmSx8OjUObOUuad5Frjq61l8TVcSarAGtNoBOVskODCdWtzXafNIA0Ej2weKdUMMYWvbLtRkIEZnZbBr7tnLAcDoJVJNOK3LLFyqWmfWWOBAIMg6HiphZnYeJxLSxmRj6ZMmo14LA2elBnM0jXKWyeu5WohdBiy+pO9aKq46XoWFBCYhBCy7PB4YXyT9+p7xyEYXQ/fqe8cpXOZPOvtlzHijqhEJkQui2UwuVNTF+47469e5ELzxGGbUaWuAIOoIBHVYrByJ68dL+DLirptMuKVEi5HYfEbu5OezfrvnSyz9HYrWiaZez/je9vsB7Ny6aLa1PSqXjWKgD/wDuEH2rmC92WuTedP27Z3hRUtp1f2XMzFVN9Nm89FxE9xB48eKl+O1ljhvMjMN3oknxXpHk6g/f/bUzZeckCPnw+f0XOce0A9Jsdo8NE4xDeLRP79/UhB6jEBoOYjdaQIG6Z7V5HF0zNwCBOo7jItv9vWuHG7HbUe95MF7GsbbyYJMi8ON+6Fz4rY4dzlwOcoilOUTILjmF72dEfZF0BcjFwRDzB03ggDdOvcvUbUAs4iTP9lnRsNs0jn+iNtCSC/nGjNNjIid44LsxWA5yC15YRmJAJh0sIAdB0Bgx1bkBdjHN3kdmnX+n6phjWcRrdZmlsSsWMjEuOUCTElw6Jg36rnUyetd2EwL2NIfUL5JIJ1AJs3sF+HcBaAXjMW0+S4HvH9VJqzvVSKB6j/U9oXrTa4aSNN9vDxQkss37aIB+Z+fkLiDz51uBFrdgXqJG/wAZHV8kcEB2Bw6/ARMKGu+e1eDKn9k2b5EfsgFx2y6OIEVaTKlvPaHEdjjcdxVXW5KsDg6k91NwGW55wFoFmkOMkaaukQOxXAqdaCbr3NOXtdjy5T7MwfK/k5jKuHfTYynVByn+WXNeMrg6cjzfSIB3qv5EbGczBvp4inZ1V55uoy8ANb0muHFrtV9ND1Fag146QB3TvH7rbxclq+rJ3MF4E56Y7HyHlRsAYU87RbFB8NrUx5LT5ro3NOnUY4rOt2HXqPczDguytD2PD2t6BmGkOPSMzB1BPWvs+0tkdFwIz03AhwN+ibEEcOtfNcBS/gsXGYxTqhkHfRqxDpndmEiNQCs2WMdUrnxfv/BhirScv3Re8jdgVMNSJrOJqP1bIIaLQCQLumeyYutFCeFEK1xwolSjRqnT2xIUQnIUQvezycuG0P36nvHIRh9Hf8lT3jlK53J519suI8UdkKYQpXQbKgiEKUJsHmeUWHacprMDhIIJuDvF4uuyhimVILHtdv6Lg6LdSr8RsylUMvpsceJaCfHVUuO5HMJzUXGmd41H4by09/gqTJwanvPcs45cvs1o2FSnHcOtLzcT/eb9az2w34mm8Mq1OcYei3NJc0+b0jeN0SdVqabbXtf9Vom2VW09m86GzALXEtludplrmnMyRuJMyq08mHQ4ueHCo9rzLMzQ5jwZAJtLG5SP8LVmjI6vnclNCI4+w9oUEaKL/orucL2vgkvgRZudtNoIg+V0J65AtC4xyacRRHOfQOLmEtkxLS1pdNwIiezRas0p3fPG6p6fJdli5z5ztfZw1aXkAWlrZqO06lOxorKfJxzXscHAZdwZZwD3vALZ3Z7EXseK7dmYF1Jrg52cOeXQQZDnfSXm4LulG6exdLuTjbAOcMrQ0eTIyVBUB8mJJieI61DtgNB1dPOipq3W/R8nyDw6yo2NFf8AwFbM/wDndEjogh31jn6A+jDZEaeHQdn1egeedYnNE9IGIm9iIm2t1LeTNOQcz7OzRLd7mO4Tllggbp7Fa83AHdqfbxlAcezcHUY5pfWLw1paQWxJJBB8omRAF93irVu/5v2+HtXPmGkd3yEDq132t3cUB1c0NP2SED5715c5Fp/ru0gdidtfjJ/puBuhI/Nxwv1667tykD59n7KG1QTrG6CT8/4Xo5g7f0OqgHhWccttTAHf8+1cpwYJk+VMzcm3Wu80/GZ6u1QKUfOqkHDTa5ujiB13Edh8F7MxrhqA4cRY+G/+/avbmuz2b0tSlJN0A1PadObuLSQNRu9v6qj5RclKOIJqtgVHMLCRdrvRkbnSBBHDerV1Af1mw8PnuXg6nERpM8JmJ9gUqtENbMVR5YCkRSrtcHMYRVcLkFpgHKLmeKq6nL8tcMsuZmEyG58gItMRJE3Vl/qNyRLh/FUBIj+c0atj/cA4ceGukx82jt8bfm3LcfKyNJbNT0JT9j6Ps/8A1CpVXtYWFmaJMyGnh2RvWqa4ESDINwRcHsK+IOdwAEHh1artwO3atCSx7mCIN+id0gfos+Pm0u19zFfHT8T6xh9Hf8lT3jlK4uS+INbCU6jjLnZyTxPOOQtSnumzbnski42phgK9QAvADzAFSoAOoAOsuXmPtP8AWVPiQhT6l/LHRPwHM/af6yp8SOZ+0/1lT4kIT1K+WOifgOZ+0/1lT4kcz9p/rKnxIQnqV8sdE/Afw+/M/j9JU1GnnL0FR31lT1tT4lKF59yQFV31lT1tT4kc8/6yr62p8SEKNIAaz/rKnranxI51/wBZV9bU+JCFOkCOcd9ZU9bU+JGd31lS+v8ANqfEhCjSBBLj59T1tT4kGT59T1tT4lCFOkALT6dT1tT4lN/TqetqfEhCaQASPPqetqfEjM706nranxIQmkNgSfTqetqfEpD3DSpU9bU+JCE0gSKz/rKvranxI55/1lX1tT4kITSAc676yp62p8Sg1HfWVPW1PiUoTSBGZ3p1PW1PiUGfTqesqfEhCjSJ2S1zho+oP/tqfEq13JTDOdnNIFxMzmfqdTZyhCnRAp5G4Q3NET96p8Sg8icGdaA/NU+JShAazYmwaFOgxrKYDRmgS70id5Qh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95" name="AutoShape 8" descr="data:image/jpeg;base64,/9j/4AAQSkZJRgABAQAAAQABAAD/2wCEAAkGBhQQEBQUEhQWFRQVFBUVFBUVFRQUFBQUFBQVFBQUFRQXHCYeFxkkGRUVHy8gIycpLCwsFR4xNTAqNScrLCkBCQoKDgwOFw8PGjAcHSUuKikpLCwpLSwsLC0sKTQpLC0pLCwsLCksKSwpLCksKSksKSwsLCkpKSkpKSwsLCkpKf/AABEIAMMBAwMBIgACEQEDEQH/xAAbAAACAwEBAQAAAAAAAAAAAAAAAgEFBgQDB//EAEUQAAEDAgMDBwgIBQMEAwAAAAEAAhEDIQQSMQVBUQYTImFxgZEyQlKTobPS8DNTYnKCkrHBFCPR4fEHQ3MVosLyFoOy/8QAGgEBAAIDAQAAAAAAAAAAAAAAAAEFAwQGAv/EACsRAAMAAgEDBAIBAwUAAAAAAAABAgMRBBIhMhMxUXEiQWEFgbEjJDNCkf/aAAwDAQACEQMRAD8AWEEICldYUgsIhNCIQgWEQmhRCAWEQmhEICAFKmEQhJCFMKYQCwiE0IQCwpUwiEBCFMKVBAqhNCIQCoTIhAKhNCIQCohPChAKhNCCEAkIhNCIQkWFBCeFEIC/2LtKqKDQKjwAXgAGwAe4ADuQufZH0Q+9U945QuWy+dfbLmPFFUhNCmF1RSioTEKIQEQiEyIQCwhMhAQiFMKYQCwiE0IhALCITQiEApspXFjsczm3QcxLTECRMWvpHeuXFcoBSEljiAYdcZg0iQ7Lv64/da1cnHNabMqxU1tItoUqtwG36VYSDEmBJsTwnceoqzhZoyTa3L2eKlz2YsLh2xjDSpEt8s2b+pPVbf1hWELJcuKzi6nTaDlILjl1N4ie4WWLk24xNo94p6rSZbYXbjHZQ4iXRaCCDa53EFWsL5mxz31A2Xc5IGVzcrgSeiDJ0iOyR1L6c1sBa3By3aarvoy8iFLWiIQphCsDVIQphEICEKYQgFRCaFEIBYRCaFEIC02T9EPvVPeOQjZP0Q+9U945C5bL519suo8UVgCmFKldUUooCITQiEIFhEJoUwhIkIhPCIQgWEQmhEIBYQmhBCEiPeAJNgLlZ7HbeLzlpnK2wLiYcZ/Qe1U9DlA7PUb0qjnHpERlaySYBOp4Dqgb1XOr87OQgncwQ13ZDrHuVJm5tX+M9kWGPjqe77m85LYUMjKBAgkk9J0D0vNtw0lRQ2cKxeyxkF7C28wQ0nvO5YfB4mu7oEupt0NiCepfQeReE5mma9QkEtLaYPog3PjZV7NowW1dnOw73FoOU1HU3tG5wdLSPZbj2rabF2jz1IHfbjpFj+o7lwYrK6hUc65fVfUA1Jj/ANSqjkvVcMW5odGeXhpNoN3gDjpEcL9W1xMrjIl89jDnhVJscTiW02lzjA9pO4DrVE/EnEteXENYyS1og3ANyd+sd6peVHKVrqpa05gzotjSfOdPbbsHWkoPqsw7nCoLxDQNW3zQ/Np2ggrNy+S7bifb/JjwYVK6n7lpst7TUFZ7Wuc80+kRmcCS9jHAnQgtjvHBayFi9jYkBtB25wHZ0cQ6beK20La/p9bhoxclfkhYUQnhEKxNQSEQnhQhIqE0IhQQLChPCiEAsIhNCiEBZbK+iH3qnvHKFOyvoh96p7xyhctl86+2XUeKOCEQphTC6spSIQAphTCECwphSAiEBEIhNCIUAWEQmhEIBUQmhEICmx/JShWcHQ5hmXc2Q0ONzLhFzJ11U19l0cPTzDMwtbGdji2o7gHEWeSfSBCuIWc5QV89RrPNZd3W47u4R4lamfoxS70tmxidW1O+wbJ2dzuavWNhuJgvIEeSLewK22lj2c00VA9oIImiRmYN2ai4hpH3XNPUSqytyiy0w1ohrbQ0SSSby7+irK2Kc9pnQ3vG5c+3vuyzXbsj3xlZwh9F9OrSAytLC4PaY/3qVQB9MDfDSOtUmC5QjDg86znHFwqsLpaWkjyhvv8AtF104ysSDnjK4C8+QcgaDG7yRdVtbEsfTDXsc57HwHlxIyCTlbAsSSDO9eopy9p6PNLfY5BtVjPIYAZBBsSNbX1vB7usqMNtB1V7af1j2tECIzOvHiuyrsVtWlzjW5CZGUeSHN3HfJaWn/NvLk3gCKznOEGnIA+06m8Nv25fFeNns7aeKENa0gObnhu/KSXC34j4L6LSfmaHDeAfG6+ZbbYRWommLupgcJOZzf29i+j7NP8ALA9EkfuPYVZ/0+9U5+TT5U9kzohCaEQrk0BVEJoQUAsIhTCIQEQohNCIUASEEJoUQgO/Zf0f4qnvHIRsz6P8VT3jkLlsvnX2y6jxRxhEJoRC6spBYUwmhEKALCITQphALCITQiEAsIhNCIQCwiE0IhAce1cbzNFz4kgWHFxMDukrLYJr3dJ1y4yXE/2VjyzxpaxtMef0j2NIgeP6J+TrBVaDoW2dcWA16JGqpefk3fT8Fhxp1OzOfxMPIEvi5LjmgudAaIgDshXTKbMpD3tpiBJMEBrsuhzQBHjK9MTs+icRkpfRUmZyfKkwXG9tS7RcG0MZTJOZr2jdNPnG9cOY/MB1adSrTbGxuPwtNpbSLnwNSYGu4ARBVa3b9OCCJkGxtJg5SHbj1wqnGtoT0Kjx1BroH5g1LS2dzg6LK9TrhrG+JBQkstiY81axp9GnmbLIGYOfTkiZOsF3gvTZOOAqlrmZmkxUsGkFupIaI3dRuqs7LqUS2oOi5rg5gL8xzNuLBkf5VvjHMLm1WdEVmB4I1BuHNd2ER3IDh2i1xNAtElocDF7h9R4PgfYtxsLF53PH2Wnwt+48FmabDE9oOnf7FYcnK+XEXs0tLZMSTAgwNB0faVsca+nLLMOadwzXwiFIUwujKoWFEJoRCAWFEJ4UQgFhRCdRCAWFBTwohAdezfo/xVPeOQjZ30f46nvHIXLZfOvtl1HijwhEJoRC6kpBYUwphSpAsIhNCIQCwiE0IhALCITQqrbO2OaaQwZnxu0b1k6D+29Y8mScc9VHqZdPSOLF8qWtqOYC0BpLcznAAkWdPATYdhVZjuV7wYZUouHFlRpPtauPYvJ8Yyo9z3Oa1sHoxLnFxi7gRq1x8FeY7kVmb0Kz53Cq1lRvZoCPaqr/AHOVO5fb7N3/AEY/F+5R/wDWjUPTa17os7+Ia0t39Ekkd0Krq494fObMXQCN4izbgAG1rJdo8msRTk5GFo1dTc1w4XEyPBPg9kmk01a5yANLmMJGZ5uBHVI13eE19qk/y9zblzrsNtHaPMsytJD3Tn3cIg6j54qdlvrRmfWi1gWtcbWgmR4KixLi5xJ1XsNoOyxEmTfTUAfsvB6NlgNoveLFrpN4aGRcwSSXWIC7nMzTnsZu0acBJ6zG5Y3C400Y16yCZ0i8Ltp7bLjle3MfSDyyQBewse3tUAunw0nonLcSADYbwBoZ4rhdswVWPZlLT0q1HSWnSrT7HDK6O1JW5RljoaABM5RI/llua3DWe0QmwuPcTSqN31IabG5EQYjeADPXxQHlSaX0qbgZlpa4cHjf4fuvSm1wgzuHz7V4jAEY1nlCg9xqsgmIIJcy1swcY6uxeOCqGu0TiGNPQ6FMCS3RwOfpFwtbTXVTsg0mxtp1RWZSIljgTmLhaJNhv6oWphfPxQeMQWuJLA3owALmLyBMrV7C2pzgNN5l7d/pN49o3q24XIX/AB1/Y0eRj/7ItYRCZEK1NIWFEJoRCAVRCdRCEiwohPCiFAOjZ30f46nvHIRs/wAj8dT3jkLl8vnX2y6jxR5QphTCmF1JSCwiE0IhARCITQiEAsIhNCIQFXt+q9tEc2QHF7RfSDJIMdizTKxc3nMUWNa45GNY6RmaA50xMWaBHF4PmtWl5R7NfWoFtMw5pzAenAIyTumdVU4TDOxOEfUcwMeDNMBsEvozLiOJuz8KrOTjq8vt+uxuYaUx/c7uTOJZU5404yh4bIENIa3K2N8QBre6u4WN2DyiYHU6bJEuDS2G5DmIGYAAFp19mkQtnC2OHarEkv0YuRLV7KmryaoucXAOYTrke5oJ4xu7oXHieSxJa0VJpBwLhUGd4AMkNfG/9960LwYMRMGJ0mLT1SsftbEbUccrKbWD0qRB/wC9zpb4AqM2LEu7nf0icd2+3V/6VPLehQbWZToM/nOPTazyRm8kZdzyTMD91n8Zs2pQeW1GlrhuP6zoR1rVchuT1VmKqVK9NzSxsNLx57zcgnXo5r/aWz2jsqniG5ajZ4HRzesHctR8V507X4v9Iz+t6bU+/wDJ8e57u+etI51rW7Fstpf6dvEmi8OHB3Rd/Q+xUWI5HYputFx+7Dv/AMkrRrj5I95NmcsV7MrKdUzJMk2M8F2PL2Mls5XFpkXLHNIhw9q5a2yqzTDqb231cxwAkxckLSbPDBTLXDMSIDYmZ3ALC1p9z3s6tiYimxoDaxdDiS1+r3ETnAcM4O4gWsO1cO1MNQa5tRzBclrwBIIcDldl1DgQLjiq+rSrVOg2XgDKBDnGBZuYAXI3E7u5ceKpVWgsLi4Gxa4SbXtMmygku8LUNN/lONmw15Di2dGhwJJ7DcLyxePNJ+cG4vYkWFokdX6qr2W8Ug5x8oGzdADHlHs3BXvJPZH8ZWe+oJpMa5p4Fz2loA6wCXdRyrLjh3Smfc8W1KbZZ4HlERDmuJaT5LyXWItfdoR3LWYXECo3MOwjgRuXzLG7IqYCsWOl7CJY8Wlk3kbiLTwtuN9dsPHluQky19nbtNHR5pGhHUt3j57xZOjJ7GvlxTc9UmkhEJoRCuSvFhRCeEEKQJCiE6iFAPTAeR+Op7xyFOA8j8dT3jkLl8vnX2y6jxREIhNCIXUlILCmE0IhQSLCITQphAJCmE0IhALCITQiEBX4vYlGq9r3sGdrg4OFnS0yJI8odRXbCeFMKEkvZEttiQohPCIXogWEJoRCAWEQmhTCgGB/1Ke9rqBBOSH2m2YESY4wR7Vn8DiGnynESQLakb7nRfQeWGwji8PDPLYc7R6ViC3qn9QF8lNXKfmyoudDWTfyWXGpONGvx+EdQbzlJxcx4LXNlpcCL3HDrhZ2rjXNsAWz1RPfqunCbagZXGx36i3FelItqOEtzsBBLZIJE6B2oWijYE2FsCrjakDosB6b9QOocXdS+p7O2czD0206YhrR3k7yTvJ4o2RUpOpN5gAMAs0CMvEEbjI9i7IV/wAbBOOdp7b/AGVmbK7en2KDlbgM9EP+pdnPWyC2oPCD+FZ3BNs2TGeWsMiM7HlsHqJc7xC3O0W/yakiRzb5HHolYLBgGW2MsD6fVVphragPbkJ7ZWj/AFCUrVfJs8V7lo2+zKpfRYTrEHtaS0/ouqFWcnapLHtcMpa6411tIO8EtcZ61bQrPBXVjl/waeSdW0JCCE8KIWYxiQoITwiEAYHyD9+p7xyFOC8k/fqe8chcxl86+2XUeKGhEJoUwunKUWEQmhEIBYUwphEICIRCaEICIUQmUoBYRCaEJsCwiEykMPBNonR55UQvb+Hd6LvApXNjW3aoVJ/saZ5wiE8IhSQLC+Ycu+SzqVR1ZjZpPMuj/be43BHAnQ9ccJ+owsxy15Q0qNGpRMPqPaW5dzAR5TuB3ga6brrW5MTUPq7GbDVTXY+a7Bq0mYhhrtDqROWoHaBrhGbukHuWu2psxmCrZaYL6VRmYDN0qZkgEOgy22+ZniAViqGGdWqNaxpc5xAaALkkwBZb1+yBnp4XD1DUrUwBVxAcebpQIcynHlATlmY0A1JVLLTno1t/osaWn1b7HtsLaD6jqVOkDIe19Z8dENHlAHcXDoxecrT5srZQuXZOyGYWmKdOY1c43c529ziuyFc8bE8UaZXZb662hHNmx00PZvXzmlTyVKlMmCxz22tpcH8wP5l9JhYDldR5jE1HRLa9MOB4PYQ1/wD4O71g58dUKvgy8WtVotNhzRxGQmQ5pZPBzTmZ7JHaVqIWIbtBzmmo1xmWnjPSkE9hLfFbXD1g9ocN48DvHaFHAyblx8Dkxp9Q0IhNCiFYmqLCghPCghQQJg/JP36nvHIRhPJP36nvHIXNZfOvtl1Hij2hTCaELptlMLCkBSujBNbm6R0usWbL6cOj3jjrpSdGGwA3iT7JXWMGyPJb4BejXiw+dLKH1Oz5+fYubrkZLe22XKwzK0kDcGz0W/lC9RhWDRjfyj9wlbWnSJ7e26Y1OIIt82Xn1L+WT0T8DjCM9Bv5W/0QMIz0G/laldiMpjLftCRuOtdp8R2b4T1K+R0T8HQ2g30Wj8I/onFMDQDwXM3HNPEeG9dLHg3BBGtu3/C89T+SdII6hr1JS9MSkA+f1XnZIuY8d6fWx9v9155bpwiYPGrs6m7zQOy36Lhr7GGrHHsMH22Vpm+fH571BPz2LYjlZY9qMVYYr3Rg9t4fGNa4Npujc6iOdMcSbOk8AGx6Swn/AMfa+pzmJLw2dBDSfvE+QN0gHxuvu+a/zouXaGzKWIEVabXj7QuOxwuPFRXIu3unsLDMrU9j4vX2tSY0Nw4DTnLWtZZkHojpHpPe6bucZgkW37jYeyBh6cWL3dKo4b3cB9kTAi3ijbX+kGGq3oPfRO5tqlP8phw/Ms5V5KbW2eP5J56kPNpkVBH/ABPGYfhWzxuREV1WYc2GqWpNpCIWS2by2eXZatIBw1DZa8HfLHn+i1OGxLagJbuMOBBDmng5puCrfHnjJ4sr6x1Puj0hUXLDZXPYfMAS6nLxFyWEFtQDicvSA4sCs9sbRGHoPqkTlAgcSSGjukrD43l6/oGmXAizyQ00y6SQAMtrbpmyx8jNEror9nvFjpvqRw4PHFnQPmRLRo4G4I4tIkg7w5qttk7ZfSqkmSx8OjUObOUuad5Frjq61l8TVcSarAGtNoBOVskODCdWtzXafNIA0Ej2weKdUMMYWvbLtRkIEZnZbBr7tnLAcDoJVJNOK3LLFyqWmfWWOBAIMg6HiphZnYeJxLSxmRj6ZMmo14LA2elBnM0jXKWyeu5WohdBiy+pO9aKq46XoWFBCYhBCy7PB4YXyT9+p7xyEYXQ/fqe8cpXOZPOvtlzHijqhEJkQui2UwuVNTF+47469e5ELzxGGbUaWuAIOoIBHVYrByJ68dL+DLirptMuKVEi5HYfEbu5OezfrvnSyz9HYrWiaZez/je9vsB7Ny6aLa1PSqXjWKgD/wDuEH2rmC92WuTedP27Z3hRUtp1f2XMzFVN9Nm89FxE9xB48eKl+O1ljhvMjMN3oknxXpHk6g/f/bUzZeckCPnw+f0XOce0A9Jsdo8NE4xDeLRP79/UhB6jEBoOYjdaQIG6Z7V5HF0zNwCBOo7jItv9vWuHG7HbUe95MF7GsbbyYJMi8ON+6Fz4rY4dzlwOcoilOUTILjmF72dEfZF0BcjFwRDzB03ggDdOvcvUbUAs4iTP9lnRsNs0jn+iNtCSC/nGjNNjIid44LsxWA5yC15YRmJAJh0sIAdB0Bgx1bkBdjHN3kdmnX+n6phjWcRrdZmlsSsWMjEuOUCTElw6Jg36rnUyetd2EwL2NIfUL5JIJ1AJs3sF+HcBaAXjMW0+S4HvH9VJqzvVSKB6j/U9oXrTa4aSNN9vDxQkss37aIB+Z+fkLiDz51uBFrdgXqJG/wAZHV8kcEB2Bw6/ARMKGu+e1eDKn9k2b5EfsgFx2y6OIEVaTKlvPaHEdjjcdxVXW5KsDg6k91NwGW55wFoFmkOMkaaukQOxXAqdaCbr3NOXtdjy5T7MwfK/k5jKuHfTYynVByn+WXNeMrg6cjzfSIB3qv5EbGczBvp4inZ1V55uoy8ANb0muHFrtV9ND1Fag146QB3TvH7rbxclq+rJ3MF4E56Y7HyHlRsAYU87RbFB8NrUx5LT5ro3NOnUY4rOt2HXqPczDguytD2PD2t6BmGkOPSMzB1BPWvs+0tkdFwIz03AhwN+ibEEcOtfNcBS/gsXGYxTqhkHfRqxDpndmEiNQCs2WMdUrnxfv/BhirScv3Re8jdgVMNSJrOJqP1bIIaLQCQLumeyYutFCeFEK1xwolSjRqnT2xIUQnIUQvezycuG0P36nvHIRh9Hf8lT3jlK53J519suI8UdkKYQpXQbKgiEKUJsHmeUWHacprMDhIIJuDvF4uuyhimVILHtdv6Lg6LdSr8RsylUMvpsceJaCfHVUuO5HMJzUXGmd41H4by09/gqTJwanvPcs45cvs1o2FSnHcOtLzcT/eb9az2w34mm8Mq1OcYei3NJc0+b0jeN0SdVqabbXtf9Vom2VW09m86GzALXEtludplrmnMyRuJMyq08mHQ4ueHCo9rzLMzQ5jwZAJtLG5SP8LVmjI6vnclNCI4+w9oUEaKL/orucL2vgkvgRZudtNoIg+V0J65AtC4xyacRRHOfQOLmEtkxLS1pdNwIiezRas0p3fPG6p6fJdli5z5ztfZw1aXkAWlrZqO06lOxorKfJxzXscHAZdwZZwD3vALZ3Z7EXseK7dmYF1Jrg52cOeXQQZDnfSXm4LulG6exdLuTjbAOcMrQ0eTIyVBUB8mJJieI61DtgNB1dPOipq3W/R8nyDw6yo2NFf8AwFbM/wDndEjogh31jn6A+jDZEaeHQdn1egeedYnNE9IGIm9iIm2t1LeTNOQcz7OzRLd7mO4Tllggbp7Fa83AHdqfbxlAcezcHUY5pfWLw1paQWxJJBB8omRAF93irVu/5v2+HtXPmGkd3yEDq132t3cUB1c0NP2SED5715c5Fp/ru0gdidtfjJ/puBuhI/Nxwv1667tykD59n7KG1QTrG6CT8/4Xo5g7f0OqgHhWccttTAHf8+1cpwYJk+VMzcm3Wu80/GZ6u1QKUfOqkHDTa5ujiB13Edh8F7MxrhqA4cRY+G/+/avbmuz2b0tSlJN0A1PadObuLSQNRu9v6qj5RclKOIJqtgVHMLCRdrvRkbnSBBHDerV1Af1mw8PnuXg6nERpM8JmJ9gUqtENbMVR5YCkRSrtcHMYRVcLkFpgHKLmeKq6nL8tcMsuZmEyG58gItMRJE3Vl/qNyRLh/FUBIj+c0atj/cA4ceGukx82jt8bfm3LcfKyNJbNT0JT9j6Ps/8A1CpVXtYWFmaJMyGnh2RvWqa4ESDINwRcHsK+IOdwAEHh1artwO3atCSx7mCIN+id0gfos+Pm0u19zFfHT8T6xh9Hf8lT3jlK4uS+INbCU6jjLnZyTxPOOQtSnumzbnski42phgK9QAvADzAFSoAOoAOsuXmPtP8AWVPiQhT6l/LHRPwHM/af6yp8SOZ+0/1lT4kIT1K+WOifgOZ+0/1lT4kcz9p/rKnxIQnqV8sdE/Afw+/M/j9JU1GnnL0FR31lT1tT4lKF59yQFV31lT1tT4kc8/6yr62p8SEKNIAaz/rKnranxI51/wBZV9bU+JCFOkCOcd9ZU9bU+JGd31lS+v8ANqfEhCjSBBLj59T1tT4kGT59T1tT4lCFOkALT6dT1tT4lN/TqetqfEhCaQASPPqetqfEjM706nranxIQmkNgSfTqetqfEpD3DSpU9bU+JCE0gSKz/rKvranxI55/1lX1tT4kITSAc676yp62p8Sg1HfWVPW1PiUoTSBGZ3p1PW1PiUGfTqesqfEhCjSJ2S1zho+oP/tqfEq13JTDOdnNIFxMzmfqdTZyhCnRAp5G4Q3NET96p8Sg8icGdaA/NU+JShAazYmwaFOgxrKYDRmgS70id5Qh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8196" name="Рисунок 9" descr="http://t0.gstatic.com/images?q=tbn:ANd9GcSbIdPFeKhbLM68mUwIxxcrZLXXTwzXIRPGMTM7HQDAPp4hkxKD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 descr="data:image/jpeg;base64,/9j/4AAQSkZJRgABAQAAAQABAAD/2wCEAAkGBhQQEBQUEhQWFRQVFBUVFBUVFRQUFBQUFBQVFBQUFRQXHCYeFxkkGRUVHy8gIycpLCwsFR4xNTAqNScrLCkBCQoKDgwOFw8PGjAcHSUuKikpLCwpLSwsLC0sKTQpLC0pLCwsLCksKSwpLCksKSksKSwsLCkpKSkpKSwsLCkpKf/AABEIAMMBAwMBIgACEQEDEQH/xAAbAAACAwEBAQAAAAAAAAAAAAAAAgEFBgQDB//EAEUQAAEDAgMDBwgIBQMEAwAAAAEAAhEDIQQSMQVBUQYTImFxgZEyQlKTobPS8DNTYnKCkrHBFCPR4fEHQ3MVosLyFoOy/8QAGgEBAAIDAQAAAAAAAAAAAAAAAAEFAwQGAv/EACsRAAMAAgEDBAIBAwUAAAAAAAABAgMRBBIhMhMxUXEiQWEFgbEjJDNCkf/aAAwDAQACEQMRAD8AWEEICldYUgsIhNCIQgWEQmhRCAWEQmhEICAFKmEQhJCFMKYQCwiE0IQCwpUwiEBCFMKVBAqhNCIQCoTIhAKhNCIQCohPChAKhNCCEAkIhNCIQkWFBCeFEIC/2LtKqKDQKjwAXgAGwAe4ADuQufZH0Q+9U945QuWy+dfbLmPFFUhNCmF1RSioTEKIQEQiEyIQCwhMhAQiFMKYQCwiE0IhALCITQiEApspXFjsczm3QcxLTECRMWvpHeuXFcoBSEljiAYdcZg0iQ7Lv64/da1cnHNabMqxU1tItoUqtwG36VYSDEmBJsTwnceoqzhZoyTa3L2eKlz2YsLh2xjDSpEt8s2b+pPVbf1hWELJcuKzi6nTaDlILjl1N4ie4WWLk24xNo94p6rSZbYXbjHZQ4iXRaCCDa53EFWsL5mxz31A2Xc5IGVzcrgSeiDJ0iOyR1L6c1sBa3By3aarvoy8iFLWiIQphCsDVIQphEICEKYQgFRCaFEIBYRCaFEIC02T9EPvVPeOQjZP0Q+9U945C5bL519suo8UVgCmFKldUUooCITQiEIFhEJoUwhIkIhPCIQgWEQmhEIBYQmhBCEiPeAJNgLlZ7HbeLzlpnK2wLiYcZ/Qe1U9DlA7PUb0qjnHpERlaySYBOp4Dqgb1XOr87OQgncwQ13ZDrHuVJm5tX+M9kWGPjqe77m85LYUMjKBAgkk9J0D0vNtw0lRQ2cKxeyxkF7C28wQ0nvO5YfB4mu7oEupt0NiCepfQeReE5mma9QkEtLaYPog3PjZV7NowW1dnOw73FoOU1HU3tG5wdLSPZbj2rabF2jz1IHfbjpFj+o7lwYrK6hUc65fVfUA1Jj/ANSqjkvVcMW5odGeXhpNoN3gDjpEcL9W1xMrjIl89jDnhVJscTiW02lzjA9pO4DrVE/EnEteXENYyS1og3ANyd+sd6peVHKVrqpa05gzotjSfOdPbbsHWkoPqsw7nCoLxDQNW3zQ/Np2ggrNy+S7bifb/JjwYVK6n7lpst7TUFZ7Wuc80+kRmcCS9jHAnQgtjvHBayFi9jYkBtB25wHZ0cQ6beK20La/p9bhoxclfkhYUQnhEKxNQSEQnhQhIqE0IhQQLChPCiEAsIhNCiEBZbK+iH3qnvHKFOyvoh96p7xyhctl86+2XUeKOCEQphTC6spSIQAphTCECwphSAiEBEIhNCIUAWEQmhEIBUQmhEICmx/JShWcHQ5hmXc2Q0ONzLhFzJ11U19l0cPTzDMwtbGdji2o7gHEWeSfSBCuIWc5QV89RrPNZd3W47u4R4lamfoxS70tmxidW1O+wbJ2dzuavWNhuJgvIEeSLewK22lj2c00VA9oIImiRmYN2ai4hpH3XNPUSqytyiy0w1ohrbQ0SSSby7+irK2Kc9pnQ3vG5c+3vuyzXbsj3xlZwh9F9OrSAytLC4PaY/3qVQB9MDfDSOtUmC5QjDg86znHFwqsLpaWkjyhvv8AtF104ysSDnjK4C8+QcgaDG7yRdVtbEsfTDXsc57HwHlxIyCTlbAsSSDO9eopy9p6PNLfY5BtVjPIYAZBBsSNbX1vB7usqMNtB1V7af1j2tECIzOvHiuyrsVtWlzjW5CZGUeSHN3HfJaWn/NvLk3gCKznOEGnIA+06m8Nv25fFeNns7aeKENa0gObnhu/KSXC34j4L6LSfmaHDeAfG6+ZbbYRWommLupgcJOZzf29i+j7NP8ALA9EkfuPYVZ/0+9U5+TT5U9kzohCaEQrk0BVEJoQUAsIhTCIQEQohNCIUASEEJoUQgO/Zf0f4qnvHIRsz6P8VT3jkLlsvnX2y6jxRxhEJoRC6spBYUwmhEKALCITQphALCITQiEAsIhNCIQCwiE0IhAce1cbzNFz4kgWHFxMDukrLYJr3dJ1y4yXE/2VjyzxpaxtMef0j2NIgeP6J+TrBVaDoW2dcWA16JGqpefk3fT8Fhxp1OzOfxMPIEvi5LjmgudAaIgDshXTKbMpD3tpiBJMEBrsuhzQBHjK9MTs+icRkpfRUmZyfKkwXG9tS7RcG0MZTJOZr2jdNPnG9cOY/MB1adSrTbGxuPwtNpbSLnwNSYGu4ARBVa3b9OCCJkGxtJg5SHbj1wqnGtoT0Kjx1BroH5g1LS2dzg6LK9TrhrG+JBQkstiY81axp9GnmbLIGYOfTkiZOsF3gvTZOOAqlrmZmkxUsGkFupIaI3dRuqs7LqUS2oOi5rg5gL8xzNuLBkf5VvjHMLm1WdEVmB4I1BuHNd2ER3IDh2i1xNAtElocDF7h9R4PgfYtxsLF53PH2Wnwt+48FmabDE9oOnf7FYcnK+XEXs0tLZMSTAgwNB0faVsca+nLLMOadwzXwiFIUwujKoWFEJoRCAWFEJ4UQgFhRCdRCAWFBTwohAdezfo/xVPeOQjZ30f46nvHIXLZfOvtl1HijwhEJoRC6kpBYUwphSpAsIhNCIQCwiE0IhALCITQqrbO2OaaQwZnxu0b1k6D+29Y8mScc9VHqZdPSOLF8qWtqOYC0BpLcznAAkWdPATYdhVZjuV7wYZUouHFlRpPtauPYvJ8Yyo9z3Oa1sHoxLnFxi7gRq1x8FeY7kVmb0Kz53Cq1lRvZoCPaqr/AHOVO5fb7N3/AEY/F+5R/wDWjUPTa17os7+Ia0t39Ekkd0Krq494fObMXQCN4izbgAG1rJdo8msRTk5GFo1dTc1w4XEyPBPg9kmk01a5yANLmMJGZ5uBHVI13eE19qk/y9zblzrsNtHaPMsytJD3Tn3cIg6j54qdlvrRmfWi1gWtcbWgmR4KixLi5xJ1XsNoOyxEmTfTUAfsvB6NlgNoveLFrpN4aGRcwSSXWIC7nMzTnsZu0acBJ6zG5Y3C400Y16yCZ0i8Ltp7bLjle3MfSDyyQBewse3tUAunw0nonLcSADYbwBoZ4rhdswVWPZlLT0q1HSWnSrT7HDK6O1JW5RljoaABM5RI/llua3DWe0QmwuPcTSqN31IabG5EQYjeADPXxQHlSaX0qbgZlpa4cHjf4fuvSm1wgzuHz7V4jAEY1nlCg9xqsgmIIJcy1swcY6uxeOCqGu0TiGNPQ6FMCS3RwOfpFwtbTXVTsg0mxtp1RWZSIljgTmLhaJNhv6oWphfPxQeMQWuJLA3owALmLyBMrV7C2pzgNN5l7d/pN49o3q24XIX/AB1/Y0eRj/7ItYRCZEK1NIWFEJoRCAVRCdRCEiwohPCiFAOjZ30f46nvHIRs/wAj8dT3jkLl8vnX2y6jxR5QphTCmF1JSCwiE0IhARCITQiEAsIhNCIQFXt+q9tEc2QHF7RfSDJIMdizTKxc3nMUWNa45GNY6RmaA50xMWaBHF4PmtWl5R7NfWoFtMw5pzAenAIyTumdVU4TDOxOEfUcwMeDNMBsEvozLiOJuz8KrOTjq8vt+uxuYaUx/c7uTOJZU5404yh4bIENIa3K2N8QBre6u4WN2DyiYHU6bJEuDS2G5DmIGYAAFp19mkQtnC2OHarEkv0YuRLV7KmryaoucXAOYTrke5oJ4xu7oXHieSxJa0VJpBwLhUGd4AMkNfG/9960LwYMRMGJ0mLT1SsftbEbUccrKbWD0qRB/wC9zpb4AqM2LEu7nf0icd2+3V/6VPLehQbWZToM/nOPTazyRm8kZdzyTMD91n8Zs2pQeW1GlrhuP6zoR1rVchuT1VmKqVK9NzSxsNLx57zcgnXo5r/aWz2jsqniG5ajZ4HRzesHctR8V507X4v9Iz+t6bU+/wDJ8e57u+etI51rW7Fstpf6dvEmi8OHB3Rd/Q+xUWI5HYputFx+7Dv/AMkrRrj5I95NmcsV7MrKdUzJMk2M8F2PL2Mls5XFpkXLHNIhw9q5a2yqzTDqb231cxwAkxckLSbPDBTLXDMSIDYmZ3ALC1p9z3s6tiYimxoDaxdDiS1+r3ETnAcM4O4gWsO1cO1MNQa5tRzBclrwBIIcDldl1DgQLjiq+rSrVOg2XgDKBDnGBZuYAXI3E7u5ceKpVWgsLi4Gxa4SbXtMmygku8LUNN/lONmw15Di2dGhwJJ7DcLyxePNJ+cG4vYkWFokdX6qr2W8Ug5x8oGzdADHlHs3BXvJPZH8ZWe+oJpMa5p4Fz2loA6wCXdRyrLjh3Smfc8W1KbZZ4HlERDmuJaT5LyXWItfdoR3LWYXECo3MOwjgRuXzLG7IqYCsWOl7CJY8Wlk3kbiLTwtuN9dsPHluQky19nbtNHR5pGhHUt3j57xZOjJ7GvlxTc9UmkhEJoRCuSvFhRCeEEKQJCiE6iFAPTAeR+Op7xyFOA8j8dT3jkLl8vnX2y6jxREIhNCIXUlILCmE0IhQSLCITQphAJCmE0IhALCITQiEBX4vYlGq9r3sGdrg4OFnS0yJI8odRXbCeFMKEkvZEttiQohPCIXogWEJoRCAWEQmhTCgGB/1Ke9rqBBOSH2m2YESY4wR7Vn8DiGnynESQLakb7nRfQeWGwji8PDPLYc7R6ViC3qn9QF8lNXKfmyoudDWTfyWXGpONGvx+EdQbzlJxcx4LXNlpcCL3HDrhZ2rjXNsAWz1RPfqunCbagZXGx36i3FelItqOEtzsBBLZIJE6B2oWijYE2FsCrjakDosB6b9QOocXdS+p7O2czD0206YhrR3k7yTvJ4o2RUpOpN5gAMAs0CMvEEbjI9i7IV/wAbBOOdp7b/AGVmbK7en2KDlbgM9EP+pdnPWyC2oPCD+FZ3BNs2TGeWsMiM7HlsHqJc7xC3O0W/yakiRzb5HHolYLBgGW2MsD6fVVphragPbkJ7ZWj/AFCUrVfJs8V7lo2+zKpfRYTrEHtaS0/ouqFWcnapLHtcMpa6411tIO8EtcZ61bQrPBXVjl/waeSdW0JCCE8KIWYxiQoITwiEAYHyD9+p7xyFOC8k/fqe8chcxl86+2XUeKGhEJoUwunKUWEQmhEIBYUwphEICIRCaEICIUQmUoBYRCaEJsCwiEykMPBNonR55UQvb+Hd6LvApXNjW3aoVJ/saZ5wiE8IhSQLC+Ycu+SzqVR1ZjZpPMuj/be43BHAnQ9ccJ+owsxy15Q0qNGpRMPqPaW5dzAR5TuB3ga6brrW5MTUPq7GbDVTXY+a7Bq0mYhhrtDqROWoHaBrhGbukHuWu2psxmCrZaYL6VRmYDN0qZkgEOgy22+ZniAViqGGdWqNaxpc5xAaALkkwBZb1+yBnp4XD1DUrUwBVxAcebpQIcynHlATlmY0A1JVLLTno1t/osaWn1b7HtsLaD6jqVOkDIe19Z8dENHlAHcXDoxecrT5srZQuXZOyGYWmKdOY1c43c529ziuyFc8bE8UaZXZb662hHNmx00PZvXzmlTyVKlMmCxz22tpcH8wP5l9JhYDldR5jE1HRLa9MOB4PYQ1/wD4O71g58dUKvgy8WtVotNhzRxGQmQ5pZPBzTmZ7JHaVqIWIbtBzmmo1xmWnjPSkE9hLfFbXD1g9ocN48DvHaFHAyblx8Dkxp9Q0IhNCiFYmqLCghPCghQQJg/JP36nvHIRhPJP36nvHIXNZfOvtl1Hij2hTCaELptlMLCkBSujBNbm6R0usWbL6cOj3jjrpSdGGwA3iT7JXWMGyPJb4BejXiw+dLKH1Oz5+fYubrkZLe22XKwzK0kDcGz0W/lC9RhWDRjfyj9wlbWnSJ7e26Y1OIIt82Xn1L+WT0T8DjCM9Bv5W/0QMIz0G/laldiMpjLftCRuOtdp8R2b4T1K+R0T8HQ2g30Wj8I/onFMDQDwXM3HNPEeG9dLHg3BBGtu3/C89T+SdII6hr1JS9MSkA+f1XnZIuY8d6fWx9v9155bpwiYPGrs6m7zQOy36Lhr7GGrHHsMH22Vpm+fH571BPz2LYjlZY9qMVYYr3Rg9t4fGNa4Npujc6iOdMcSbOk8AGx6Swn/AMfa+pzmJLw2dBDSfvE+QN0gHxuvu+a/zouXaGzKWIEVabXj7QuOxwuPFRXIu3unsLDMrU9j4vX2tSY0Nw4DTnLWtZZkHojpHpPe6bucZgkW37jYeyBh6cWL3dKo4b3cB9kTAi3ijbX+kGGq3oPfRO5tqlP8phw/Ms5V5KbW2eP5J56kPNpkVBH/ABPGYfhWzxuREV1WYc2GqWpNpCIWS2by2eXZatIBw1DZa8HfLHn+i1OGxLagJbuMOBBDmng5puCrfHnjJ4sr6x1Puj0hUXLDZXPYfMAS6nLxFyWEFtQDicvSA4sCs9sbRGHoPqkTlAgcSSGjukrD43l6/oGmXAizyQ00y6SQAMtrbpmyx8jNEror9nvFjpvqRw4PHFnQPmRLRo4G4I4tIkg7w5qttk7ZfSqkmSx8OjUObOUuad5Frjq61l8TVcSarAGtNoBOVskODCdWtzXafNIA0Ej2weKdUMMYWvbLtRkIEZnZbBr7tnLAcDoJVJNOK3LLFyqWmfWWOBAIMg6HiphZnYeJxLSxmRj6ZMmo14LA2elBnM0jXKWyeu5WohdBiy+pO9aKq46XoWFBCYhBCy7PB4YXyT9+p7xyEYXQ/fqe8cpXOZPOvtlzHijqhEJkQui2UwuVNTF+47469e5ELzxGGbUaWuAIOoIBHVYrByJ68dL+DLirptMuKVEi5HYfEbu5OezfrvnSyz9HYrWiaZez/je9vsB7Ny6aLa1PSqXjWKgD/wDuEH2rmC92WuTedP27Z3hRUtp1f2XMzFVN9Nm89FxE9xB48eKl+O1ljhvMjMN3oknxXpHk6g/f/bUzZeckCPnw+f0XOce0A9Jsdo8NE4xDeLRP79/UhB6jEBoOYjdaQIG6Z7V5HF0zNwCBOo7jItv9vWuHG7HbUe95MF7GsbbyYJMi8ON+6Fz4rY4dzlwOcoilOUTILjmF72dEfZF0BcjFwRDzB03ggDdOvcvUbUAs4iTP9lnRsNs0jn+iNtCSC/nGjNNjIid44LsxWA5yC15YRmJAJh0sIAdB0Bgx1bkBdjHN3kdmnX+n6phjWcRrdZmlsSsWMjEuOUCTElw6Jg36rnUyetd2EwL2NIfUL5JIJ1AJs3sF+HcBaAXjMW0+S4HvH9VJqzvVSKB6j/U9oXrTa4aSNN9vDxQkss37aIB+Z+fkLiDz51uBFrdgXqJG/wAZHV8kcEB2Bw6/ARMKGu+e1eDKn9k2b5EfsgFx2y6OIEVaTKlvPaHEdjjcdxVXW5KsDg6k91NwGW55wFoFmkOMkaaukQOxXAqdaCbr3NOXtdjy5T7MwfK/k5jKuHfTYynVByn+WXNeMrg6cjzfSIB3qv5EbGczBvp4inZ1V55uoy8ANb0muHFrtV9ND1Fag146QB3TvH7rbxclq+rJ3MF4E56Y7HyHlRsAYU87RbFB8NrUx5LT5ro3NOnUY4rOt2HXqPczDguytD2PD2t6BmGkOPSMzB1BPWvs+0tkdFwIz03AhwN+ibEEcOtfNcBS/gsXGYxTqhkHfRqxDpndmEiNQCs2WMdUrnxfv/BhirScv3Re8jdgVMNSJrOJqP1bIIaLQCQLumeyYutFCeFEK1xwolSjRqnT2xIUQnIUQvezycuG0P36nvHIRh9Hf8lT3jlK53J519suI8UdkKYQpXQbKgiEKUJsHmeUWHacprMDhIIJuDvF4uuyhimVILHtdv6Lg6LdSr8RsylUMvpsceJaCfHVUuO5HMJzUXGmd41H4by09/gqTJwanvPcs45cvs1o2FSnHcOtLzcT/eb9az2w34mm8Mq1OcYei3NJc0+b0jeN0SdVqabbXtf9Vom2VW09m86GzALXEtludplrmnMyRuJMyq08mHQ4ueHCo9rzLMzQ5jwZAJtLG5SP8LVmjI6vnclNCI4+w9oUEaKL/orucL2vgkvgRZudtNoIg+V0J65AtC4xyacRRHOfQOLmEtkxLS1pdNwIiezRas0p3fPG6p6fJdli5z5ztfZw1aXkAWlrZqO06lOxorKfJxzXscHAZdwZZwD3vALZ3Z7EXseK7dmYF1Jrg52cOeXQQZDnfSXm4LulG6exdLuTjbAOcMrQ0eTIyVBUB8mJJieI61DtgNB1dPOipq3W/R8nyDw6yo2NFf8AwFbM/wDndEjogh31jn6A+jDZEaeHQdn1egeedYnNE9IGIm9iIm2t1LeTNOQcz7OzRLd7mO4Tllggbp7Fa83AHdqfbxlAcezcHUY5pfWLw1paQWxJJBB8omRAF93irVu/5v2+HtXPmGkd3yEDq132t3cUB1c0NP2SED5715c5Fp/ru0gdidtfjJ/puBuhI/Nxwv1667tykD59n7KG1QTrG6CT8/4Xo5g7f0OqgHhWccttTAHf8+1cpwYJk+VMzcm3Wu80/GZ6u1QKUfOqkHDTa5ujiB13Edh8F7MxrhqA4cRY+G/+/avbmuz2b0tSlJN0A1PadObuLSQNRu9v6qj5RclKOIJqtgVHMLCRdrvRkbnSBBHDerV1Af1mw8PnuXg6nERpM8JmJ9gUqtENbMVR5YCkRSrtcHMYRVcLkFpgHKLmeKq6nL8tcMsuZmEyG58gItMRJE3Vl/qNyRLh/FUBIj+c0atj/cA4ceGukx82jt8bfm3LcfKyNJbNT0JT9j6Ps/8A1CpVXtYWFmaJMyGnh2RvWqa4ESDINwRcHsK+IOdwAEHh1artwO3atCSx7mCIN+id0gfos+Pm0u19zFfHT8T6xh9Hf8lT3jlK4uS+INbCU6jjLnZyTxPOOQtSnumzbnski42phgK9QAvADzAFSoAOoAOsuXmPtP8AWVPiQhT6l/LHRPwHM/af6yp8SOZ+0/1lT4kIT1K+WOifgOZ+0/1lT4kcz9p/rKnxIQnqV8sdE/Afw+/M/j9JU1GnnL0FR31lT1tT4lKF59yQFV31lT1tT4kc8/6yr62p8SEKNIAaz/rKnranxI51/wBZV9bU+JCFOkCOcd9ZU9bU+JGd31lS+v8ANqfEhCjSBBLj59T1tT4kGT59T1tT4lCFOkALT6dT1tT4lN/TqetqfEhCaQASPPqetqfEjM706nranxIQmkNgSfTqetqfEpD3DSpU9bU+JCE0gSKz/rKvranxI55/1lX1tT4kITSAc676yp62p8Sg1HfWVPW1PiUoTSBGZ3p1PW1PiUGfTqesqfEhCjSJ2S1zho+oP/tqfEq13JTDOdnNIFxMzmfqdTZyhCnRAp5G4Q3NET96p8Sg8icGdaA/NU+JShAazYmwaFOgxrKYDRmgS70id5Qh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1" name="AutoShape 8" descr="data:image/jpeg;base64,/9j/4AAQSkZJRgABAQAAAQABAAD/2wCEAAkGBhQQEBQUEhQWFRQVFBUVFBUVFRQUFBQUFBQVFBQUFRQXHCYeFxkkGRUVHy8gIycpLCwsFR4xNTAqNScrLCkBCQoKDgwOFw8PGjAcHSUuKikpLCwpLSwsLC0sKTQpLC0pLCwsLCksKSwpLCksKSksKSwsLCkpKSkpKSwsLCkpKf/AABEIAMMBAwMBIgACEQEDEQH/xAAbAAACAwEBAQAAAAAAAAAAAAAAAgEFBgQDB//EAEUQAAEDAgMDBwgIBQMEAwAAAAEAAhEDIQQSMQVBUQYTImFxgZEyQlKTobPS8DNTYnKCkrHBFCPR4fEHQ3MVosLyFoOy/8QAGgEBAAIDAQAAAAAAAAAAAAAAAAEFAwQGAv/EACsRAAMAAgEDBAIBAwUAAAAAAAABAgMRBBIhMhMxUXEiQWEFgbEjJDNCkf/aAAwDAQACEQMRAD8AWEEICldYUgsIhNCIQgWEQmhRCAWEQmhEICAFKmEQhJCFMKYQCwiE0IQCwpUwiEBCFMKVBAqhNCIQCoTIhAKhNCIQCohPChAKhNCCEAkIhNCIQkWFBCeFEIC/2LtKqKDQKjwAXgAGwAe4ADuQufZH0Q+9U945QuWy+dfbLmPFFUhNCmF1RSioTEKIQEQiEyIQCwhMhAQiFMKYQCwiE0IhALCITQiEApspXFjsczm3QcxLTECRMWvpHeuXFcoBSEljiAYdcZg0iQ7Lv64/da1cnHNabMqxU1tItoUqtwG36VYSDEmBJsTwnceoqzhZoyTa3L2eKlz2YsLh2xjDSpEt8s2b+pPVbf1hWELJcuKzi6nTaDlILjl1N4ie4WWLk24xNo94p6rSZbYXbjHZQ4iXRaCCDa53EFWsL5mxz31A2Xc5IGVzcrgSeiDJ0iOyR1L6c1sBa3By3aarvoy8iFLWiIQphCsDVIQphEICEKYQgFRCaFEIBYRCaFEIC02T9EPvVPeOQjZP0Q+9U945C5bL519suo8UVgCmFKldUUooCITQiEIFhEJoUwhIkIhPCIQgWEQmhEIBYQmhBCEiPeAJNgLlZ7HbeLzlpnK2wLiYcZ/Qe1U9DlA7PUb0qjnHpERlaySYBOp4Dqgb1XOr87OQgncwQ13ZDrHuVJm5tX+M9kWGPjqe77m85LYUMjKBAgkk9J0D0vNtw0lRQ2cKxeyxkF7C28wQ0nvO5YfB4mu7oEupt0NiCepfQeReE5mma9QkEtLaYPog3PjZV7NowW1dnOw73FoOU1HU3tG5wdLSPZbj2rabF2jz1IHfbjpFj+o7lwYrK6hUc65fVfUA1Jj/ANSqjkvVcMW5odGeXhpNoN3gDjpEcL9W1xMrjIl89jDnhVJscTiW02lzjA9pO4DrVE/EnEteXENYyS1og3ANyd+sd6peVHKVrqpa05gzotjSfOdPbbsHWkoPqsw7nCoLxDQNW3zQ/Np2ggrNy+S7bifb/JjwYVK6n7lpst7TUFZ7Wuc80+kRmcCS9jHAnQgtjvHBayFi9jYkBtB25wHZ0cQ6beK20La/p9bhoxclfkhYUQnhEKxNQSEQnhQhIqE0IhQQLChPCiEAsIhNCiEBZbK+iH3qnvHKFOyvoh96p7xyhctl86+2XUeKOCEQphTC6spSIQAphTCECwphSAiEBEIhNCIUAWEQmhEIBUQmhEICmx/JShWcHQ5hmXc2Q0ONzLhFzJ11U19l0cPTzDMwtbGdji2o7gHEWeSfSBCuIWc5QV89RrPNZd3W47u4R4lamfoxS70tmxidW1O+wbJ2dzuavWNhuJgvIEeSLewK22lj2c00VA9oIImiRmYN2ai4hpH3XNPUSqytyiy0w1ohrbQ0SSSby7+irK2Kc9pnQ3vG5c+3vuyzXbsj3xlZwh9F9OrSAytLC4PaY/3qVQB9MDfDSOtUmC5QjDg86znHFwqsLpaWkjyhvv8AtF104ysSDnjK4C8+QcgaDG7yRdVtbEsfTDXsc57HwHlxIyCTlbAsSSDO9eopy9p6PNLfY5BtVjPIYAZBBsSNbX1vB7usqMNtB1V7af1j2tECIzOvHiuyrsVtWlzjW5CZGUeSHN3HfJaWn/NvLk3gCKznOEGnIA+06m8Nv25fFeNns7aeKENa0gObnhu/KSXC34j4L6LSfmaHDeAfG6+ZbbYRWommLupgcJOZzf29i+j7NP8ALA9EkfuPYVZ/0+9U5+TT5U9kzohCaEQrk0BVEJoQUAsIhTCIQEQohNCIUASEEJoUQgO/Zf0f4qnvHIRsz6P8VT3jkLlsvnX2y6jxRxhEJoRC6spBYUwmhEKALCITQphALCITQiEAsIhNCIQCwiE0IhAce1cbzNFz4kgWHFxMDukrLYJr3dJ1y4yXE/2VjyzxpaxtMef0j2NIgeP6J+TrBVaDoW2dcWA16JGqpefk3fT8Fhxp1OzOfxMPIEvi5LjmgudAaIgDshXTKbMpD3tpiBJMEBrsuhzQBHjK9MTs+icRkpfRUmZyfKkwXG9tS7RcG0MZTJOZr2jdNPnG9cOY/MB1adSrTbGxuPwtNpbSLnwNSYGu4ARBVa3b9OCCJkGxtJg5SHbj1wqnGtoT0Kjx1BroH5g1LS2dzg6LK9TrhrG+JBQkstiY81axp9GnmbLIGYOfTkiZOsF3gvTZOOAqlrmZmkxUsGkFupIaI3dRuqs7LqUS2oOi5rg5gL8xzNuLBkf5VvjHMLm1WdEVmB4I1BuHNd2ER3IDh2i1xNAtElocDF7h9R4PgfYtxsLF53PH2Wnwt+48FmabDE9oOnf7FYcnK+XEXs0tLZMSTAgwNB0faVsca+nLLMOadwzXwiFIUwujKoWFEJoRCAWFEJ4UQgFhRCdRCAWFBTwohAdezfo/xVPeOQjZ30f46nvHIXLZfOvtl1HijwhEJoRC6kpBYUwphSpAsIhNCIQCwiE0IhALCITQqrbO2OaaQwZnxu0b1k6D+29Y8mScc9VHqZdPSOLF8qWtqOYC0BpLcznAAkWdPATYdhVZjuV7wYZUouHFlRpPtauPYvJ8Yyo9z3Oa1sHoxLnFxi7gRq1x8FeY7kVmb0Kz53Cq1lRvZoCPaqr/AHOVO5fb7N3/AEY/F+5R/wDWjUPTa17os7+Ia0t39Ekkd0Krq494fObMXQCN4izbgAG1rJdo8msRTk5GFo1dTc1w4XEyPBPg9kmk01a5yANLmMJGZ5uBHVI13eE19qk/y9zblzrsNtHaPMsytJD3Tn3cIg6j54qdlvrRmfWi1gWtcbWgmR4KixLi5xJ1XsNoOyxEmTfTUAfsvB6NlgNoveLFrpN4aGRcwSSXWIC7nMzTnsZu0acBJ6zG5Y3C400Y16yCZ0i8Ltp7bLjle3MfSDyyQBewse3tUAunw0nonLcSADYbwBoZ4rhdswVWPZlLT0q1HSWnSrT7HDK6O1JW5RljoaABM5RI/llua3DWe0QmwuPcTSqN31IabG5EQYjeADPXxQHlSaX0qbgZlpa4cHjf4fuvSm1wgzuHz7V4jAEY1nlCg9xqsgmIIJcy1swcY6uxeOCqGu0TiGNPQ6FMCS3RwOfpFwtbTXVTsg0mxtp1RWZSIljgTmLhaJNhv6oWphfPxQeMQWuJLA3owALmLyBMrV7C2pzgNN5l7d/pN49o3q24XIX/AB1/Y0eRj/7ItYRCZEK1NIWFEJoRCAVRCdRCEiwohPCiFAOjZ30f46nvHIRs/wAj8dT3jkLl8vnX2y6jxR5QphTCmF1JSCwiE0IhARCITQiEAsIhNCIQFXt+q9tEc2QHF7RfSDJIMdizTKxc3nMUWNa45GNY6RmaA50xMWaBHF4PmtWl5R7NfWoFtMw5pzAenAIyTumdVU4TDOxOEfUcwMeDNMBsEvozLiOJuz8KrOTjq8vt+uxuYaUx/c7uTOJZU5404yh4bIENIa3K2N8QBre6u4WN2DyiYHU6bJEuDS2G5DmIGYAAFp19mkQtnC2OHarEkv0YuRLV7KmryaoucXAOYTrke5oJ4xu7oXHieSxJa0VJpBwLhUGd4AMkNfG/9960LwYMRMGJ0mLT1SsftbEbUccrKbWD0qRB/wC9zpb4AqM2LEu7nf0icd2+3V/6VPLehQbWZToM/nOPTazyRm8kZdzyTMD91n8Zs2pQeW1GlrhuP6zoR1rVchuT1VmKqVK9NzSxsNLx57zcgnXo5r/aWz2jsqniG5ajZ4HRzesHctR8V507X4v9Iz+t6bU+/wDJ8e57u+etI51rW7Fstpf6dvEmi8OHB3Rd/Q+xUWI5HYputFx+7Dv/AMkrRrj5I95NmcsV7MrKdUzJMk2M8F2PL2Mls5XFpkXLHNIhw9q5a2yqzTDqb231cxwAkxckLSbPDBTLXDMSIDYmZ3ALC1p9z3s6tiYimxoDaxdDiS1+r3ETnAcM4O4gWsO1cO1MNQa5tRzBclrwBIIcDldl1DgQLjiq+rSrVOg2XgDKBDnGBZuYAXI3E7u5ceKpVWgsLi4Gxa4SbXtMmygku8LUNN/lONmw15Di2dGhwJJ7DcLyxePNJ+cG4vYkWFokdX6qr2W8Ug5x8oGzdADHlHs3BXvJPZH8ZWe+oJpMa5p4Fz2loA6wCXdRyrLjh3Smfc8W1KbZZ4HlERDmuJaT5LyXWItfdoR3LWYXECo3MOwjgRuXzLG7IqYCsWOl7CJY8Wlk3kbiLTwtuN9dsPHluQky19nbtNHR5pGhHUt3j57xZOjJ7GvlxTc9UmkhEJoRCuSvFhRCeEEKQJCiE6iFAPTAeR+Op7xyFOA8j8dT3jkLl8vnX2y6jxREIhNCIXUlILCmE0IhQSLCITQphAJCmE0IhALCITQiEBX4vYlGq9r3sGdrg4OFnS0yJI8odRXbCeFMKEkvZEttiQohPCIXogWEJoRCAWEQmhTCgGB/1Ke9rqBBOSH2m2YESY4wR7Vn8DiGnynESQLakb7nRfQeWGwji8PDPLYc7R6ViC3qn9QF8lNXKfmyoudDWTfyWXGpONGvx+EdQbzlJxcx4LXNlpcCL3HDrhZ2rjXNsAWz1RPfqunCbagZXGx36i3FelItqOEtzsBBLZIJE6B2oWijYE2FsCrjakDosB6b9QOocXdS+p7O2czD0206YhrR3k7yTvJ4o2RUpOpN5gAMAs0CMvEEbjI9i7IV/wAbBOOdp7b/AGVmbK7en2KDlbgM9EP+pdnPWyC2oPCD+FZ3BNs2TGeWsMiM7HlsHqJc7xC3O0W/yakiRzb5HHolYLBgGW2MsD6fVVphragPbkJ7ZWj/AFCUrVfJs8V7lo2+zKpfRYTrEHtaS0/ouqFWcnapLHtcMpa6411tIO8EtcZ61bQrPBXVjl/waeSdW0JCCE8KIWYxiQoITwiEAYHyD9+p7xyFOC8k/fqe8chcxl86+2XUeKGhEJoUwunKUWEQmhEIBYUwphEICIRCaEICIUQmUoBYRCaEJsCwiEykMPBNonR55UQvb+Hd6LvApXNjW3aoVJ/saZ5wiE8IhSQLC+Ycu+SzqVR1ZjZpPMuj/be43BHAnQ9ccJ+owsxy15Q0qNGpRMPqPaW5dzAR5TuB3ga6brrW5MTUPq7GbDVTXY+a7Bq0mYhhrtDqROWoHaBrhGbukHuWu2psxmCrZaYL6VRmYDN0qZkgEOgy22+ZniAViqGGdWqNaxpc5xAaALkkwBZb1+yBnp4XD1DUrUwBVxAcebpQIcynHlATlmY0A1JVLLTno1t/osaWn1b7HtsLaD6jqVOkDIe19Z8dENHlAHcXDoxecrT5srZQuXZOyGYWmKdOY1c43c529ziuyFc8bE8UaZXZb662hHNmx00PZvXzmlTyVKlMmCxz22tpcH8wP5l9JhYDldR5jE1HRLa9MOB4PYQ1/wD4O71g58dUKvgy8WtVotNhzRxGQmQ5pZPBzTmZ7JHaVqIWIbtBzmmo1xmWnjPSkE9hLfFbXD1g9ocN48DvHaFHAyblx8Dkxp9Q0IhNCiFYmqLCghPCghQQJg/JP36nvHIRhPJP36nvHIXNZfOvtl1Hij2hTCaELptlMLCkBSujBNbm6R0usWbL6cOj3jjrpSdGGwA3iT7JXWMGyPJb4BejXiw+dLKH1Oz5+fYubrkZLe22XKwzK0kDcGz0W/lC9RhWDRjfyj9wlbWnSJ7e26Y1OIIt82Xn1L+WT0T8DjCM9Bv5W/0QMIz0G/laldiMpjLftCRuOtdp8R2b4T1K+R0T8HQ2g30Wj8I/onFMDQDwXM3HNPEeG9dLHg3BBGtu3/C89T+SdII6hr1JS9MSkA+f1XnZIuY8d6fWx9v9155bpwiYPGrs6m7zQOy36Lhr7GGrHHsMH22Vpm+fH571BPz2LYjlZY9qMVYYr3Rg9t4fGNa4Npujc6iOdMcSbOk8AGx6Swn/AMfa+pzmJLw2dBDSfvE+QN0gHxuvu+a/zouXaGzKWIEVabXj7QuOxwuPFRXIu3unsLDMrU9j4vX2tSY0Nw4DTnLWtZZkHojpHpPe6bucZgkW37jYeyBh6cWL3dKo4b3cB9kTAi3ijbX+kGGq3oPfRO5tqlP8phw/Ms5V5KbW2eP5J56kPNpkVBH/ABPGYfhWzxuREV1WYc2GqWpNpCIWS2by2eXZatIBw1DZa8HfLHn+i1OGxLagJbuMOBBDmng5puCrfHnjJ4sr6x1Puj0hUXLDZXPYfMAS6nLxFyWEFtQDicvSA4sCs9sbRGHoPqkTlAgcSSGjukrD43l6/oGmXAizyQ00y6SQAMtrbpmyx8jNEror9nvFjpvqRw4PHFnQPmRLRo4G4I4tIkg7w5qttk7ZfSqkmSx8OjUObOUuad5Frjq61l8TVcSarAGtNoBOVskODCdWtzXafNIA0Ej2weKdUMMYWvbLtRkIEZnZbBr7tnLAcDoJVJNOK3LLFyqWmfWWOBAIMg6HiphZnYeJxLSxmRj6ZMmo14LA2elBnM0jXKWyeu5WohdBiy+pO9aKq46XoWFBCYhBCy7PB4YXyT9+p7xyEYXQ/fqe8cpXOZPOvtlzHijqhEJkQui2UwuVNTF+47469e5ELzxGGbUaWuAIOoIBHVYrByJ68dL+DLirptMuKVEi5HYfEbu5OezfrvnSyz9HYrWiaZez/je9vsB7Ny6aLa1PSqXjWKgD/wDuEH2rmC92WuTedP27Z3hRUtp1f2XMzFVN9Nm89FxE9xB48eKl+O1ljhvMjMN3oknxXpHk6g/f/bUzZeckCPnw+f0XOce0A9Jsdo8NE4xDeLRP79/UhB6jEBoOYjdaQIG6Z7V5HF0zNwCBOo7jItv9vWuHG7HbUe95MF7GsbbyYJMi8ON+6Fz4rY4dzlwOcoilOUTILjmF72dEfZF0BcjFwRDzB03ggDdOvcvUbUAs4iTP9lnRsNs0jn+iNtCSC/nGjNNjIid44LsxWA5yC15YRmJAJh0sIAdB0Bgx1bkBdjHN3kdmnX+n6phjWcRrdZmlsSsWMjEuOUCTElw6Jg36rnUyetd2EwL2NIfUL5JIJ1AJs3sF+HcBaAXjMW0+S4HvH9VJqzvVSKB6j/U9oXrTa4aSNN9vDxQkss37aIB+Z+fkLiDz51uBFrdgXqJG/wAZHV8kcEB2Bw6/ARMKGu+e1eDKn9k2b5EfsgFx2y6OIEVaTKlvPaHEdjjcdxVXW5KsDg6k91NwGW55wFoFmkOMkaaukQOxXAqdaCbr3NOXtdjy5T7MwfK/k5jKuHfTYynVByn+WXNeMrg6cjzfSIB3qv5EbGczBvp4inZ1V55uoy8ANb0muHFrtV9ND1Fag146QB3TvH7rbxclq+rJ3MF4E56Y7HyHlRsAYU87RbFB8NrUx5LT5ro3NOnUY4rOt2HXqPczDguytD2PD2t6BmGkOPSMzB1BPWvs+0tkdFwIz03AhwN+ibEEcOtfNcBS/gsXGYxTqhkHfRqxDpndmEiNQCs2WMdUrnxfv/BhirScv3Re8jdgVMNSJrOJqP1bIIaLQCQLumeyYutFCeFEK1xwolSjRqnT2xIUQnIUQvezycuG0P36nvHIRh9Hf8lT3jlK53J519suI8UdkKYQpXQbKgiEKUJsHmeUWHacprMDhIIJuDvF4uuyhimVILHtdv6Lg6LdSr8RsylUMvpsceJaCfHVUuO5HMJzUXGmd41H4by09/gqTJwanvPcs45cvs1o2FSnHcOtLzcT/eb9az2w34mm8Mq1OcYei3NJc0+b0jeN0SdVqabbXtf9Vom2VW09m86GzALXEtludplrmnMyRuJMyq08mHQ4ueHCo9rzLMzQ5jwZAJtLG5SP8LVmjI6vnclNCI4+w9oUEaKL/orucL2vgkvgRZudtNoIg+V0J65AtC4xyacRRHOfQOLmEtkxLS1pdNwIiezRas0p3fPG6p6fJdli5z5ztfZw1aXkAWlrZqO06lOxorKfJxzXscHAZdwZZwD3vALZ3Z7EXseK7dmYF1Jrg52cOeXQQZDnfSXm4LulG6exdLuTjbAOcMrQ0eTIyVBUB8mJJieI61DtgNB1dPOipq3W/R8nyDw6yo2NFf8AwFbM/wDndEjogh31jn6A+jDZEaeHQdn1egeedYnNE9IGIm9iIm2t1LeTNOQcz7OzRLd7mO4Tllggbp7Fa83AHdqfbxlAcezcHUY5pfWLw1paQWxJJBB8omRAF93irVu/5v2+HtXPmGkd3yEDq132t3cUB1c0NP2SED5715c5Fp/ru0gdidtfjJ/puBuhI/Nxwv1667tykD59n7KG1QTrG6CT8/4Xo5g7f0OqgHhWccttTAHf8+1cpwYJk+VMzcm3Wu80/GZ6u1QKUfOqkHDTa5ujiB13Edh8F7MxrhqA4cRY+G/+/avbmuz2b0tSlJN0A1PadObuLSQNRu9v6qj5RclKOIJqtgVHMLCRdrvRkbnSBBHDerV1Af1mw8PnuXg6nERpM8JmJ9gUqtENbMVR5YCkRSrtcHMYRVcLkFpgHKLmeKq6nL8tcMsuZmEyG58gItMRJE3Vl/qNyRLh/FUBIj+c0atj/cA4ceGukx82jt8bfm3LcfKyNJbNT0JT9j6Ps/8A1CpVXtYWFmaJMyGnh2RvWqa4ESDINwRcHsK+IOdwAEHh1artwO3atCSx7mCIN+id0gfos+Pm0u19zFfHT8T6xh9Hf8lT3jlK4uS+INbCU6jjLnZyTxPOOQtSnumzbnski42phgK9QAvADzAFSoAOoAOsuXmPtP8AWVPiQhT6l/LHRPwHM/af6yp8SOZ+0/1lT4kIT1K+WOifgOZ+0/1lT4kcz9p/rKnxIQnqV8sdE/Afw+/M/j9JU1GnnL0FR31lT1tT4lKF59yQFV31lT1tT4kc8/6yr62p8SEKNIAaz/rKnranxI51/wBZV9bU+JCFOkCOcd9ZU9bU+JGd31lS+v8ANqfEhCjSBBLj59T1tT4kGT59T1tT4lCFOkALT6dT1tT4lN/TqetqfEhCaQASPPqetqfEjM706nranxIQmkNgSfTqetqfEpD3DSpU9bU+JCE0gSKz/rKvranxI55/1lX1tT4kITSAc676yp62p8Sg1HfWVPW1PiUoTSBGZ3p1PW1PiUGfTqesqfEhCjSJ2S1zho+oP/tqfEq13JTDOdnNIFxMzmfqdTZyhCnRAp5G4Q3NET96p8Sg8icGdaA/NU+JShAazYmwaFOgxrKYDRmgS70id5Qh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7412" name="Рисунок 9" descr="http://t0.gstatic.com/images?q=tbn:ANd9GcSbIdPFeKhbLM68mUwIxxcrZLXXTwzXIRPGMTM7HQDAPp4hkxKD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Почему «Ванька-встанька» возвращается в положение равновесия при любом наклоне игрушки?</a:t>
            </a:r>
          </a:p>
        </p:txBody>
      </p:sp>
      <p:sp>
        <p:nvSpPr>
          <p:cNvPr id="18435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8436" name="Picture 5" descr="http://festival.1september.ru/articles/527314/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13" y="1428750"/>
            <a:ext cx="3000375" cy="509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>
                <a:solidFill>
                  <a:schemeClr val="accent5">
                    <a:lumMod val="50000"/>
                  </a:schemeClr>
                </a:solidFill>
              </a:rPr>
              <a:t>Почему Пизанская башня стоит под наклоном и не падает?</a:t>
            </a:r>
          </a:p>
        </p:txBody>
      </p:sp>
      <p:pic>
        <p:nvPicPr>
          <p:cNvPr id="19459" name="Picture 2" descr="FIL193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97025" y="1447800"/>
            <a:ext cx="7175500" cy="48006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0484" name="Picture 4" descr="13_0"/>
          <p:cNvPicPr>
            <a:picLocks noChangeAspect="1" noChangeArrowheads="1"/>
          </p:cNvPicPr>
          <p:nvPr/>
        </p:nvPicPr>
        <p:blipFill>
          <a:blip r:embed="rId2"/>
          <a:srcRect l="-346" t="6967" r="2055" b="19537"/>
          <a:stretch>
            <a:fillRect/>
          </a:stretch>
        </p:blipFill>
        <p:spPr bwMode="auto">
          <a:xfrm>
            <a:off x="179388" y="61913"/>
            <a:ext cx="8791575" cy="516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5076825" y="3933825"/>
            <a:ext cx="574675" cy="457200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111111"/>
                </a:solidFill>
              </a:rPr>
              <a:t>F</a:t>
            </a:r>
            <a:r>
              <a:rPr lang="ru-RU" sz="2400" baseline="-25000">
                <a:solidFill>
                  <a:srgbClr val="111111"/>
                </a:solidFill>
              </a:rPr>
              <a:t>т</a:t>
            </a:r>
            <a:endParaRPr lang="ru-RU" sz="2400">
              <a:solidFill>
                <a:srgbClr val="111111"/>
              </a:solidFill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3924300" y="4221163"/>
            <a:ext cx="576263" cy="457200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111111"/>
                </a:solidFill>
              </a:rPr>
              <a:t>F</a:t>
            </a:r>
            <a:r>
              <a:rPr lang="ru-RU" sz="2400" baseline="-25000">
                <a:solidFill>
                  <a:srgbClr val="111111"/>
                </a:solidFill>
              </a:rPr>
              <a:t>т</a:t>
            </a:r>
            <a:endParaRPr lang="ru-RU" sz="2400">
              <a:solidFill>
                <a:srgbClr val="111111"/>
              </a:solidFill>
            </a:endParaRP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179388" y="4868863"/>
            <a:ext cx="8785225" cy="2465387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400">
                <a:solidFill>
                  <a:schemeClr val="bg1"/>
                </a:solidFill>
              </a:rPr>
              <a:t>     Если при отклонении тела, имеющего площадь опоры, происходит повышение центра тяжести, то равновесие будет</a:t>
            </a:r>
            <a:r>
              <a:rPr lang="ru-RU" sz="2400">
                <a:solidFill>
                  <a:srgbClr val="FFFF66"/>
                </a:solidFill>
              </a:rPr>
              <a:t> </a:t>
            </a:r>
            <a:r>
              <a:rPr lang="ru-RU" sz="2400">
                <a:solidFill>
                  <a:schemeClr val="bg1"/>
                </a:solidFill>
              </a:rPr>
              <a:t>устойчивым. При</a:t>
            </a:r>
            <a:r>
              <a:rPr lang="ru-RU" sz="2400">
                <a:solidFill>
                  <a:srgbClr val="FFFF66"/>
                </a:solidFill>
              </a:rPr>
              <a:t> </a:t>
            </a:r>
            <a:r>
              <a:rPr lang="ru-RU" sz="2400" b="1">
                <a:solidFill>
                  <a:srgbClr val="FFFF00"/>
                </a:solidFill>
              </a:rPr>
              <a:t>устойчивом равновесии</a:t>
            </a:r>
            <a:r>
              <a:rPr lang="ru-RU" sz="2400">
                <a:solidFill>
                  <a:srgbClr val="FFFF66"/>
                </a:solidFill>
              </a:rPr>
              <a:t> </a:t>
            </a:r>
            <a:r>
              <a:rPr lang="ru-RU" sz="2400">
                <a:solidFill>
                  <a:schemeClr val="folHlink"/>
                </a:solidFill>
              </a:rPr>
              <a:t>вертикальная прямая, проходящая через центр тяжести, всегда будет проходить через площадь опоры.</a:t>
            </a:r>
          </a:p>
          <a:p>
            <a:pPr eaLnBrk="0" hangingPunct="0">
              <a:spcBef>
                <a:spcPct val="50000"/>
              </a:spcBef>
            </a:pPr>
            <a:endParaRPr lang="ru-RU" sz="240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Выводы урока: 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Существует три вида равновесия: устойчивое, неустойчивое, безразличное.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Устойчиво положение тела, в котором его потенциальная энергия минимальна.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Устойчивость тел на плоской поверхности тем больше, чем больше площадь опоры и ниже центр тяжести.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438" y="1928813"/>
            <a:ext cx="7497762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8000" b="1" dirty="0" smtClean="0">
                <a:solidFill>
                  <a:schemeClr val="accent5">
                    <a:lumMod val="50000"/>
                  </a:schemeClr>
                </a:solidFill>
              </a:rPr>
              <a:t>Условия равновесия тел</a:t>
            </a:r>
            <a:endParaRPr lang="ru-RU" sz="80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5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УРОКА:</a:t>
            </a:r>
          </a:p>
          <a:p>
            <a:pPr marL="0" indent="35560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/>
              <a:t>Изучить состояние равновесия тел, познакомиться с различными видами равновесия; выяснить условия, при которых тело находится в равновесии</a:t>
            </a:r>
            <a:r>
              <a:rPr lang="ru-RU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>
              <a:solidFill>
                <a:schemeClr val="tx2">
                  <a:satMod val="13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2143125" y="142875"/>
            <a:ext cx="5286375" cy="85725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0"/>
            <a:ext cx="8229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Условия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равновесия</a:t>
            </a:r>
            <a:endParaRPr lang="ru-RU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571500" y="1268413"/>
            <a:ext cx="8215313" cy="5160962"/>
          </a:xfrm>
        </p:spPr>
        <p:txBody>
          <a:bodyPr>
            <a:normAutofit fontScale="77500" lnSpcReduction="20000"/>
          </a:bodyPr>
          <a:lstStyle/>
          <a:p>
            <a:pPr marL="365760" indent="-283464" algn="ctr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sz="36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условие равновесия:</a:t>
            </a:r>
          </a:p>
          <a:p>
            <a:pPr marL="900113" indent="35560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Тело находится в равновесии, если геометрическая сумма внешних сил, приложенных к телу, равна нулю.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endParaRPr lang="ru-RU" sz="2800" b="1" dirty="0" smtClean="0">
              <a:solidFill>
                <a:schemeClr val="bg1"/>
              </a:solidFill>
            </a:endParaRPr>
          </a:p>
          <a:p>
            <a:pPr marL="900113" indent="35560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2800" b="1" dirty="0" smtClean="0">
                <a:solidFill>
                  <a:schemeClr val="bg1"/>
                </a:solidFill>
              </a:rPr>
              <a:t>       </a:t>
            </a:r>
            <a:endParaRPr lang="en-US" sz="2800" b="1" dirty="0">
              <a:solidFill>
                <a:schemeClr val="bg1"/>
              </a:solidFill>
            </a:endParaRPr>
          </a:p>
          <a:p>
            <a:pPr marL="365760" indent="-283464"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42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∑</a:t>
            </a:r>
            <a:r>
              <a:rPr lang="ru-RU" sz="42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F=0</a:t>
            </a:r>
            <a:endParaRPr lang="ru-RU" sz="3800" b="1" dirty="0" smtClean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0" indent="-283464"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ru-RU" sz="3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0" indent="-283464" algn="ctr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sz="35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</a:t>
            </a:r>
            <a:r>
              <a:rPr lang="ru-RU" sz="35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условие равновесия</a:t>
            </a:r>
            <a:r>
              <a:rPr lang="ru-RU" sz="35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365760" indent="-283464" algn="ctr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endParaRPr lang="ru-RU" sz="35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00113" indent="35560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2800" b="1" dirty="0"/>
              <a:t>Сумма моментов сил, действующих по часовой стрелке, должна равняться сумме моментов сил, действующих против часовой стрелки. </a:t>
            </a:r>
            <a:endParaRPr lang="ru-RU" sz="2800" b="1" dirty="0" smtClean="0"/>
          </a:p>
          <a:p>
            <a:pPr marL="900113" indent="35560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endParaRPr lang="ru-RU" sz="2800" b="1" dirty="0"/>
          </a:p>
          <a:p>
            <a:pPr marL="365760" indent="-283464"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   </a:t>
            </a:r>
            <a:r>
              <a:rPr lang="ru-RU" sz="38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∑ </a:t>
            </a:r>
            <a:r>
              <a:rPr lang="en-US" sz="38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M</a:t>
            </a:r>
            <a:r>
              <a:rPr lang="ru-RU" sz="3800" b="1" baseline="-250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по час.</a:t>
            </a:r>
            <a:r>
              <a:rPr lang="en-US" sz="38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=∑</a:t>
            </a:r>
            <a:r>
              <a:rPr lang="ru-RU" sz="38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</a:t>
            </a:r>
            <a:r>
              <a:rPr lang="en-US" sz="38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M</a:t>
            </a:r>
            <a:r>
              <a:rPr lang="ru-RU" sz="3800" b="1" baseline="-250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против час</a:t>
            </a:r>
            <a:r>
              <a:rPr lang="ru-RU" sz="2800" b="1" baseline="-250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.</a:t>
            </a:r>
            <a:endParaRPr lang="en-US" sz="2800" b="1" baseline="-25000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365760" indent="-283464"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ru-RU" sz="2800" baseline="-25000" dirty="0">
              <a:solidFill>
                <a:srgbClr val="FFFF66"/>
              </a:solidFill>
              <a:cs typeface="Arial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endParaRPr lang="ru-RU" sz="2400" dirty="0">
              <a:solidFill>
                <a:srgbClr val="FFFF66"/>
              </a:solidFill>
              <a:cs typeface="Arial" charset="0"/>
            </a:endParaRPr>
          </a:p>
          <a:p>
            <a:pPr marL="896938" indent="358775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2800" b="1" dirty="0">
                <a:cs typeface="Arial" charset="0"/>
              </a:rPr>
              <a:t>М</a:t>
            </a:r>
            <a:r>
              <a:rPr lang="en-US" sz="2800" b="1" dirty="0">
                <a:cs typeface="Arial" charset="0"/>
              </a:rPr>
              <a:t> </a:t>
            </a:r>
            <a:r>
              <a:rPr lang="ru-RU" sz="2800" b="1" dirty="0">
                <a:cs typeface="Arial" charset="0"/>
              </a:rPr>
              <a:t>=</a:t>
            </a:r>
            <a:r>
              <a:rPr lang="en-US" sz="2800" b="1" dirty="0">
                <a:cs typeface="Arial" charset="0"/>
              </a:rPr>
              <a:t> </a:t>
            </a:r>
            <a:r>
              <a:rPr lang="en-US" sz="2800" b="1" dirty="0" smtClean="0">
                <a:cs typeface="Arial" charset="0"/>
              </a:rPr>
              <a:t>F*d</a:t>
            </a:r>
            <a:r>
              <a:rPr lang="ru-RU" sz="2400" b="1" dirty="0" smtClean="0">
                <a:cs typeface="Arial" charset="0"/>
              </a:rPr>
              <a:t>, </a:t>
            </a:r>
            <a:r>
              <a:rPr lang="ru-RU" sz="2400" b="1" dirty="0">
                <a:cs typeface="Arial" charset="0"/>
              </a:rPr>
              <a:t>где М – момент силы, </a:t>
            </a:r>
            <a:r>
              <a:rPr lang="en-US" sz="2400" b="1" dirty="0">
                <a:cs typeface="Arial" charset="0"/>
              </a:rPr>
              <a:t>F</a:t>
            </a:r>
            <a:r>
              <a:rPr lang="ru-RU" sz="2400" b="1" dirty="0">
                <a:cs typeface="Arial" charset="0"/>
              </a:rPr>
              <a:t> - сила, </a:t>
            </a:r>
            <a:r>
              <a:rPr lang="en-US" sz="2400" b="1" dirty="0" smtClean="0">
                <a:cs typeface="Arial" charset="0"/>
              </a:rPr>
              <a:t>d</a:t>
            </a:r>
            <a:r>
              <a:rPr lang="ru-RU" sz="2400" b="1" dirty="0" smtClean="0">
                <a:cs typeface="Arial" charset="0"/>
              </a:rPr>
              <a:t> </a:t>
            </a:r>
            <a:r>
              <a:rPr lang="ru-RU" sz="2400" b="1" dirty="0">
                <a:cs typeface="Arial" charset="0"/>
              </a:rPr>
              <a:t>– плечо силы – кратчайшее расстояние от точки опоры до линии действия силы</a:t>
            </a:r>
            <a:r>
              <a:rPr lang="ru-RU" sz="2400" b="1" dirty="0" smtClean="0">
                <a:cs typeface="Arial" charset="0"/>
              </a:rPr>
              <a:t>.</a:t>
            </a:r>
            <a:endParaRPr lang="ru-RU" sz="2400" b="1" baseline="-25000" dirty="0">
              <a:cs typeface="Arial" charset="0"/>
            </a:endParaRP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4500563" y="2214563"/>
            <a:ext cx="287337" cy="0"/>
          </a:xfrm>
          <a:prstGeom prst="line">
            <a:avLst/>
          </a:prstGeom>
          <a:noFill/>
          <a:ln w="28575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Скругленный прямоугольник 27"/>
          <p:cNvSpPr/>
          <p:nvPr/>
        </p:nvSpPr>
        <p:spPr>
          <a:xfrm>
            <a:off x="2428875" y="428625"/>
            <a:ext cx="5286375" cy="785813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357438" y="214313"/>
            <a:ext cx="5500687" cy="1131887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tx2">
                    <a:lumMod val="50000"/>
                  </a:schemeClr>
                </a:solidFill>
              </a:rPr>
              <a:t>Центр тяжести </a:t>
            </a:r>
            <a:r>
              <a:rPr lang="ru-RU" sz="4400" b="1" dirty="0" smtClean="0">
                <a:solidFill>
                  <a:schemeClr val="tx2">
                    <a:lumMod val="50000"/>
                  </a:schemeClr>
                </a:solidFill>
              </a:rPr>
              <a:t>тела</a:t>
            </a:r>
            <a:endParaRPr lang="ru-RU" sz="4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5560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Центр тяжести 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тела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это точка, через которую проходит равнодействующая всех параллельных сил тяжести, действующих на отдельные элементы тела.</a:t>
            </a:r>
          </a:p>
          <a:p>
            <a:pPr marL="365760" indent="-283464" eaLnBrk="1" fontAlgn="auto" hangingPunct="1">
              <a:spcAft>
                <a:spcPts val="0"/>
              </a:spcAft>
              <a:buFontTx/>
              <a:buNone/>
              <a:defRPr/>
            </a:pP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1116013" y="3716338"/>
            <a:ext cx="2447925" cy="504825"/>
          </a:xfrm>
          <a:prstGeom prst="rect">
            <a:avLst/>
          </a:prstGeom>
          <a:solidFill>
            <a:schemeClr val="folHlink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chemeClr val="folHlink"/>
              </a:solidFill>
            </a:endParaRPr>
          </a:p>
        </p:txBody>
      </p:sp>
      <p:sp>
        <p:nvSpPr>
          <p:cNvPr id="12294" name="Oval 5"/>
          <p:cNvSpPr>
            <a:spLocks noChangeArrowheads="1"/>
          </p:cNvSpPr>
          <p:nvPr/>
        </p:nvSpPr>
        <p:spPr bwMode="auto">
          <a:xfrm>
            <a:off x="4356100" y="3500438"/>
            <a:ext cx="935038" cy="9350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5" name="AutoShape 6"/>
          <p:cNvSpPr>
            <a:spLocks noChangeArrowheads="1"/>
          </p:cNvSpPr>
          <p:nvPr/>
        </p:nvSpPr>
        <p:spPr bwMode="auto">
          <a:xfrm>
            <a:off x="6372225" y="3644900"/>
            <a:ext cx="1295400" cy="503238"/>
          </a:xfrm>
          <a:prstGeom prst="parallelogram">
            <a:avLst>
              <a:gd name="adj" fmla="val 64353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6" name="AutoShape 7"/>
          <p:cNvSpPr>
            <a:spLocks noChangeArrowheads="1"/>
          </p:cNvSpPr>
          <p:nvPr/>
        </p:nvSpPr>
        <p:spPr bwMode="auto">
          <a:xfrm>
            <a:off x="1042988" y="4652963"/>
            <a:ext cx="1008062" cy="1008062"/>
          </a:xfrm>
          <a:prstGeom prst="triangle">
            <a:avLst>
              <a:gd name="adj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7" name="AutoShape 8"/>
          <p:cNvSpPr>
            <a:spLocks noChangeArrowheads="1"/>
          </p:cNvSpPr>
          <p:nvPr/>
        </p:nvSpPr>
        <p:spPr bwMode="auto">
          <a:xfrm>
            <a:off x="3059113" y="4724400"/>
            <a:ext cx="647700" cy="1081088"/>
          </a:xfrm>
          <a:prstGeom prst="can">
            <a:avLst>
              <a:gd name="adj" fmla="val 41728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8" name="AutoShape 9"/>
          <p:cNvSpPr>
            <a:spLocks noChangeArrowheads="1"/>
          </p:cNvSpPr>
          <p:nvPr/>
        </p:nvSpPr>
        <p:spPr bwMode="auto">
          <a:xfrm>
            <a:off x="5292725" y="4652963"/>
            <a:ext cx="720725" cy="1008062"/>
          </a:xfrm>
          <a:prstGeom prst="cube">
            <a:avLst>
              <a:gd name="adj" fmla="val 25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9" name="AutoShape 10"/>
          <p:cNvSpPr>
            <a:spLocks noChangeArrowheads="1"/>
          </p:cNvSpPr>
          <p:nvPr/>
        </p:nvSpPr>
        <p:spPr bwMode="auto">
          <a:xfrm>
            <a:off x="7308850" y="4652963"/>
            <a:ext cx="914400" cy="914400"/>
          </a:xfrm>
          <a:custGeom>
            <a:avLst/>
            <a:gdLst>
              <a:gd name="T0" fmla="*/ 19354798 w 21600"/>
              <a:gd name="T1" fmla="*/ 0 h 21600"/>
              <a:gd name="T2" fmla="*/ 5668434 w 21600"/>
              <a:gd name="T3" fmla="*/ 5668434 h 21600"/>
              <a:gd name="T4" fmla="*/ 0 w 21600"/>
              <a:gd name="T5" fmla="*/ 19354798 h 21600"/>
              <a:gd name="T6" fmla="*/ 5668434 w 21600"/>
              <a:gd name="T7" fmla="*/ 33041165 h 21600"/>
              <a:gd name="T8" fmla="*/ 19354798 w 21600"/>
              <a:gd name="T9" fmla="*/ 38709597 h 21600"/>
              <a:gd name="T10" fmla="*/ 33041165 w 21600"/>
              <a:gd name="T11" fmla="*/ 33041165 h 21600"/>
              <a:gd name="T12" fmla="*/ 38709597 w 21600"/>
              <a:gd name="T13" fmla="*/ 19354798 h 21600"/>
              <a:gd name="T14" fmla="*/ 33041165 w 21600"/>
              <a:gd name="T15" fmla="*/ 5668434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2286000" y="6072188"/>
            <a:ext cx="54149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lvl="4" algn="ctr">
              <a:spcBef>
                <a:spcPct val="20000"/>
              </a:spcBef>
              <a:defRPr/>
            </a:pP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Найти центр тяжести данных фигур</a:t>
            </a:r>
            <a:r>
              <a:rPr lang="ru-RU" sz="2400" dirty="0">
                <a:solidFill>
                  <a:schemeClr val="bg1"/>
                </a:solidFill>
                <a:latin typeface="Arial" charset="0"/>
              </a:rPr>
              <a:t>.</a:t>
            </a:r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1116013" y="3716338"/>
            <a:ext cx="24479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V="1">
            <a:off x="1116013" y="3716338"/>
            <a:ext cx="24479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4787900" y="3500438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>
            <a:off x="4356100" y="4005263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>
            <a:off x="6732588" y="3644900"/>
            <a:ext cx="576262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V="1">
            <a:off x="6372225" y="3644900"/>
            <a:ext cx="12954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>
            <a:off x="1571625" y="4714875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8" name="Line 20"/>
          <p:cNvSpPr>
            <a:spLocks noChangeShapeType="1"/>
          </p:cNvSpPr>
          <p:nvPr/>
        </p:nvSpPr>
        <p:spPr bwMode="auto">
          <a:xfrm flipV="1">
            <a:off x="1042988" y="5157788"/>
            <a:ext cx="720725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9" name="Line 21"/>
          <p:cNvSpPr>
            <a:spLocks noChangeShapeType="1"/>
          </p:cNvSpPr>
          <p:nvPr/>
        </p:nvSpPr>
        <p:spPr bwMode="auto">
          <a:xfrm>
            <a:off x="3059113" y="4868863"/>
            <a:ext cx="649287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10" name="Line 23"/>
          <p:cNvSpPr>
            <a:spLocks noChangeShapeType="1"/>
          </p:cNvSpPr>
          <p:nvPr/>
        </p:nvSpPr>
        <p:spPr bwMode="auto">
          <a:xfrm flipV="1">
            <a:off x="3059113" y="4868863"/>
            <a:ext cx="649287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11" name="Line 24"/>
          <p:cNvSpPr>
            <a:spLocks noChangeShapeType="1"/>
          </p:cNvSpPr>
          <p:nvPr/>
        </p:nvSpPr>
        <p:spPr bwMode="auto">
          <a:xfrm>
            <a:off x="5508625" y="4652963"/>
            <a:ext cx="287338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12" name="Line 25"/>
          <p:cNvSpPr>
            <a:spLocks noChangeShapeType="1"/>
          </p:cNvSpPr>
          <p:nvPr/>
        </p:nvSpPr>
        <p:spPr bwMode="auto">
          <a:xfrm flipV="1">
            <a:off x="5292725" y="4652963"/>
            <a:ext cx="719138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13" name="Line 26"/>
          <p:cNvSpPr>
            <a:spLocks noChangeShapeType="1"/>
          </p:cNvSpPr>
          <p:nvPr/>
        </p:nvSpPr>
        <p:spPr bwMode="auto">
          <a:xfrm>
            <a:off x="7308850" y="5157788"/>
            <a:ext cx="935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14" name="Line 27"/>
          <p:cNvSpPr>
            <a:spLocks noChangeShapeType="1"/>
          </p:cNvSpPr>
          <p:nvPr/>
        </p:nvSpPr>
        <p:spPr bwMode="auto">
          <a:xfrm>
            <a:off x="7740650" y="4652963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643063" y="642938"/>
            <a:ext cx="68961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44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ВИДЫ</a:t>
            </a:r>
            <a:r>
              <a:rPr lang="ru-RU" sz="44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Presquire" pitchFamily="2" charset="0"/>
              </a:rPr>
              <a:t> РАВНОВЕСИЯ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143000" y="2852738"/>
            <a:ext cx="32115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40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Устойчивое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3286125" y="4357688"/>
            <a:ext cx="35004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40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Неустойчивое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5429250" y="2571750"/>
            <a:ext cx="34655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40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Безразличное</a:t>
            </a:r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2643188" y="1500188"/>
            <a:ext cx="144462" cy="1223962"/>
          </a:xfrm>
          <a:prstGeom prst="downArrow">
            <a:avLst>
              <a:gd name="adj1" fmla="val 50000"/>
              <a:gd name="adj2" fmla="val 2118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19" name="AutoShape 7"/>
          <p:cNvSpPr>
            <a:spLocks noChangeArrowheads="1"/>
          </p:cNvSpPr>
          <p:nvPr/>
        </p:nvSpPr>
        <p:spPr bwMode="auto">
          <a:xfrm>
            <a:off x="6786563" y="1357313"/>
            <a:ext cx="144462" cy="1223962"/>
          </a:xfrm>
          <a:prstGeom prst="downArrow">
            <a:avLst>
              <a:gd name="adj1" fmla="val 50000"/>
              <a:gd name="adj2" fmla="val 2118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20" name="AutoShape 8"/>
          <p:cNvSpPr>
            <a:spLocks noChangeArrowheads="1"/>
          </p:cNvSpPr>
          <p:nvPr/>
        </p:nvSpPr>
        <p:spPr bwMode="auto">
          <a:xfrm>
            <a:off x="4786313" y="1285875"/>
            <a:ext cx="142875" cy="2952750"/>
          </a:xfrm>
          <a:prstGeom prst="downArrow">
            <a:avLst>
              <a:gd name="adj1" fmla="val 50000"/>
              <a:gd name="adj2" fmla="val 5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1_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260350"/>
            <a:ext cx="8640763" cy="528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250825" y="5670550"/>
            <a:ext cx="8675688" cy="118745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400"/>
              <a:t>     </a:t>
            </a:r>
            <a:r>
              <a:rPr lang="ru-RU" sz="2400">
                <a:solidFill>
                  <a:schemeClr val="bg1"/>
                </a:solidFill>
              </a:rPr>
              <a:t>Если на тело, имеющее опору, действуют </a:t>
            </a:r>
            <a:r>
              <a:rPr lang="ru-RU" sz="2400">
                <a:solidFill>
                  <a:schemeClr val="folHlink"/>
                </a:solidFill>
              </a:rPr>
              <a:t>уравновешивающие силы</a:t>
            </a:r>
            <a:r>
              <a:rPr lang="ru-RU" sz="2400">
                <a:solidFill>
                  <a:schemeClr val="bg1"/>
                </a:solidFill>
              </a:rPr>
              <a:t>, то тело находится в положении </a:t>
            </a:r>
            <a:r>
              <a:rPr lang="ru-RU" sz="2400" b="1">
                <a:solidFill>
                  <a:srgbClr val="FFFF00"/>
                </a:solidFill>
              </a:rPr>
              <a:t>равновесия.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5364" name="Picture 4" descr="2_0"/>
          <p:cNvPicPr>
            <a:picLocks noChangeAspect="1" noChangeArrowheads="1"/>
          </p:cNvPicPr>
          <p:nvPr/>
        </p:nvPicPr>
        <p:blipFill>
          <a:blip r:embed="rId2"/>
          <a:srcRect t="4190"/>
          <a:stretch>
            <a:fillRect/>
          </a:stretch>
        </p:blipFill>
        <p:spPr bwMode="auto">
          <a:xfrm>
            <a:off x="179388" y="0"/>
            <a:ext cx="8582025" cy="657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0" y="2708275"/>
            <a:ext cx="9144000" cy="1341438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000"/>
              <a:t>  </a:t>
            </a:r>
            <a:r>
              <a:rPr lang="ru-RU" sz="2000">
                <a:solidFill>
                  <a:schemeClr val="bg1"/>
                </a:solidFill>
              </a:rPr>
              <a:t>При отклонении тела от положения равновесия нарушается и равновесие сил. Если тело под действием равнодействующей силы возвращается в исходное положение, то это - </a:t>
            </a:r>
            <a:r>
              <a:rPr lang="ru-RU" sz="2400" b="1">
                <a:solidFill>
                  <a:srgbClr val="FFFF66"/>
                </a:solidFill>
              </a:rPr>
              <a:t>устойчивое равновесие</a:t>
            </a:r>
            <a:r>
              <a:rPr lang="ru-RU" sz="2400" b="1">
                <a:solidFill>
                  <a:schemeClr val="bg1"/>
                </a:solidFill>
              </a:rPr>
              <a:t>.</a:t>
            </a:r>
          </a:p>
          <a:p>
            <a:pPr eaLnBrk="0" hangingPunct="0"/>
            <a:r>
              <a:rPr lang="ru-RU"/>
              <a:t> 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971550" y="6092825"/>
            <a:ext cx="7993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ru-RU" u="sng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5805488"/>
            <a:ext cx="9144000" cy="1584325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000">
                <a:solidFill>
                  <a:schemeClr val="bg1"/>
                </a:solidFill>
              </a:rPr>
              <a:t>    Если же тело под действием равнодействующей силы, ещё сильнее отклоняется от положения равновесия, то это - </a:t>
            </a:r>
            <a:r>
              <a:rPr lang="ru-RU" sz="2400" b="1">
                <a:solidFill>
                  <a:srgbClr val="FFFF66"/>
                </a:solidFill>
              </a:rPr>
              <a:t>неустойчивое равновесие</a:t>
            </a:r>
            <a:r>
              <a:rPr lang="ru-RU" sz="2000">
                <a:solidFill>
                  <a:srgbClr val="FFFF66"/>
                </a:solidFill>
              </a:rPr>
              <a:t>.</a:t>
            </a:r>
          </a:p>
          <a:p>
            <a:pPr eaLnBrk="0" hangingPunct="0">
              <a:spcBef>
                <a:spcPct val="50000"/>
              </a:spcBef>
            </a:pPr>
            <a:endParaRPr lang="ru-RU" sz="2000">
              <a:solidFill>
                <a:srgbClr val="FFFF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16387" name="Picture 3" descr="3_0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95288" y="0"/>
            <a:ext cx="8424862" cy="5614988"/>
          </a:xfrm>
          <a:noFill/>
        </p:spPr>
      </p:pic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250825" y="5608638"/>
            <a:ext cx="8893175" cy="1249362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400">
                <a:solidFill>
                  <a:schemeClr val="bg1"/>
                </a:solidFill>
              </a:rPr>
              <a:t>Возможен случай, когда при любом положении тела, равновесие сил сохраняется. Это состояние называется </a:t>
            </a:r>
            <a:r>
              <a:rPr lang="ru-RU" sz="2800" b="1">
                <a:solidFill>
                  <a:srgbClr val="FFFF66"/>
                </a:solidFill>
              </a:rPr>
              <a:t>безразличным равновесием</a:t>
            </a:r>
            <a:r>
              <a:rPr lang="ru-RU" sz="280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396</TotalTime>
  <Words>352</Words>
  <Application>Microsoft Office PowerPoint</Application>
  <PresentationFormat>Экран (4:3)</PresentationFormat>
  <Paragraphs>38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Солнцестояние</vt:lpstr>
      <vt:lpstr>Слайд 1</vt:lpstr>
      <vt:lpstr>Условия равновесия тел</vt:lpstr>
      <vt:lpstr>Слайд 3</vt:lpstr>
      <vt:lpstr>Условия равновесия</vt:lpstr>
      <vt:lpstr>Центр тяжести тела</vt:lpstr>
      <vt:lpstr>Слайд 6</vt:lpstr>
      <vt:lpstr>Слайд 7</vt:lpstr>
      <vt:lpstr>Слайд 8</vt:lpstr>
      <vt:lpstr>Слайд 9</vt:lpstr>
      <vt:lpstr>Слайд 10</vt:lpstr>
      <vt:lpstr>Почему «Ванька-встанька» возвращается в положение равновесия при любом наклоне игрушки?</vt:lpstr>
      <vt:lpstr>Почему Пизанская башня стоит под наклоном и не падает?</vt:lpstr>
      <vt:lpstr>Слайд 13</vt:lpstr>
      <vt:lpstr>Выводы урока: </vt:lpstr>
    </vt:vector>
  </TitlesOfParts>
  <Company>Организация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Равновесие тел. Виды равновесия.</dc:title>
  <dc:creator>FuckYouBill</dc:creator>
  <cp:lastModifiedBy>Салмина</cp:lastModifiedBy>
  <cp:revision>28</cp:revision>
  <dcterms:created xsi:type="dcterms:W3CDTF">2010-07-28T09:21:38Z</dcterms:created>
  <dcterms:modified xsi:type="dcterms:W3CDTF">2014-02-02T16:33:13Z</dcterms:modified>
</cp:coreProperties>
</file>