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22509-57C7-41EA-9BB6-753DBFE69631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8078-F917-479E-BE1E-AAE2BDD11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8078-F917-479E-BE1E-AAE2BDD11A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8078-F917-479E-BE1E-AAE2BDD11AB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6153B3-29A9-4274-86F3-E2EDEC82E0C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2E6900-F004-4D7F-B537-7249E9ED1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ictionbook.ru/author/galina_vasilevna_barchukova/uchis_igrat_v_nastolniyyi_tennis/read_online.html?page=2" TargetMode="External"/><Relationship Id="rId2" Type="http://schemas.openxmlformats.org/officeDocument/2006/relationships/hyperlink" Target="http://play-ping-pong.ru/texnika-igry/isxodnaya-stojka-i-osnovnye-principy-udar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7344816" cy="309634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Century Schoolbook" pitchFamily="18" charset="0"/>
              </a:rPr>
              <a:t>Настольный  теннис</a:t>
            </a:r>
            <a:br>
              <a:rPr lang="ru-RU" i="1" dirty="0" smtClean="0">
                <a:latin typeface="Century Schoolbook" pitchFamily="18" charset="0"/>
              </a:rPr>
            </a:br>
            <a:r>
              <a:rPr lang="ru-RU" i="1" dirty="0" smtClean="0">
                <a:latin typeface="Century Schoolbook" pitchFamily="18" charset="0"/>
              </a:rPr>
              <a:t>урок физической культуры</a:t>
            </a:r>
            <a:br>
              <a:rPr lang="ru-RU" i="1" dirty="0" smtClean="0">
                <a:latin typeface="Century Schoolbook" pitchFamily="18" charset="0"/>
              </a:rPr>
            </a:br>
            <a:r>
              <a:rPr lang="ru-RU" i="1" dirty="0" smtClean="0">
                <a:latin typeface="Century Schoolbook" pitchFamily="18" charset="0"/>
              </a:rPr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97152"/>
            <a:ext cx="6264696" cy="1800200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Гераськин</a:t>
            </a:r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 А. А.</a:t>
            </a:r>
          </a:p>
          <a:p>
            <a:pPr algn="r"/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Учитель физической культуры</a:t>
            </a:r>
          </a:p>
          <a:p>
            <a:pPr algn="r"/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МБОУ СОШ №3 им. Атамана М.И.Платова</a:t>
            </a:r>
          </a:p>
          <a:p>
            <a:pPr algn="r"/>
            <a:r>
              <a:rPr lang="ru-RU" sz="2000" b="1" i="1" dirty="0">
                <a:solidFill>
                  <a:schemeClr val="bg1"/>
                </a:solidFill>
                <a:latin typeface="Century Schoolbook" pitchFamily="18" charset="0"/>
              </a:rPr>
              <a:t>г</a:t>
            </a:r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. Новочеркасск</a:t>
            </a:r>
            <a:endParaRPr lang="ru-RU" sz="2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5" name="Picture 2" descr="Элемент&amp;&lt;a name=13;&amp;&gt;&lt;/a&gt;10;техники в настольном теннис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1340768"/>
            <a:ext cx="3240360" cy="46805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	Срезка справа </a:t>
            </a:r>
            <a:r>
              <a:rPr lang="ru-RU" sz="2600" i="1" dirty="0" smtClean="0">
                <a:solidFill>
                  <a:srgbClr val="002060"/>
                </a:solidFill>
                <a:latin typeface="Century Schoolbook" pitchFamily="18" charset="0"/>
              </a:rPr>
              <a:t>При замахе руку с ракеткой, сгибая, необходимо поднять до уровня правого плеча, а затем, выпрямляя, опустить вперед—вниз, вес тела при этом переносится на левую ногу. </a:t>
            </a:r>
            <a:endParaRPr lang="ru-RU" sz="26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2050" name="Picture 2" descr="http://fictionbook.ru/author/galina_vasilevna_barchukova/uchis_igrat_v_nastolniyyi_tennis/any2fbimgloader1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91680" y="2204864"/>
            <a:ext cx="3333441" cy="3312368"/>
          </a:xfrm>
          <a:prstGeom prst="rect">
            <a:avLst/>
          </a:prstGeom>
          <a:noFill/>
        </p:spPr>
      </p:pic>
      <p:pic>
        <p:nvPicPr>
          <p:cNvPr id="2052" name="Picture 4" descr="Подрезка&amp;&lt;a name=13;&amp;&gt;&lt;/a&gt;10;справа настольный теннис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4664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0" y="332656"/>
            <a:ext cx="4114800" cy="6336704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Накат слева.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Накат слева выполняется из левосторонней стойки. При замахе ракетка опускается к левому бедру. Удар выполняется движением руки с ракеткой снизу—вверх– вперед. Ракетка, накрывая мяч, как бы гладит его по верхней части. «Нос» ракетки в начале движения смотрит вниз, а в конце удара – вверх—в сторону </a:t>
            </a:r>
            <a:endParaRPr lang="ru-RU" sz="24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3074" name="Picture 2" descr="http://fictionbook.ru/author/galina_vasilevna_barchukova/uchis_igrat_v_nastolniyyi_tennis/any2fbimgloader1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2924944"/>
            <a:ext cx="2880320" cy="3100823"/>
          </a:xfrm>
          <a:prstGeom prst="rect">
            <a:avLst/>
          </a:prstGeom>
          <a:noFill/>
        </p:spPr>
      </p:pic>
      <p:pic>
        <p:nvPicPr>
          <p:cNvPr id="3076" name="Picture 4" descr="Накат&amp;&lt;a name=13;&amp;&gt;&lt;/a&gt;10;в настольном теннис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4824536" cy="4323936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Накат справа 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один </a:t>
            </a:r>
            <a:r>
              <a:rPr lang="ru-RU" i="1" dirty="0" smtClean="0">
                <a:solidFill>
                  <a:srgbClr val="002060"/>
                </a:solidFill>
                <a:latin typeface="Century Schoolbook" pitchFamily="18" charset="0"/>
              </a:rPr>
              <a:t>из основных атакующих приемов, которым большинство игроков выигрывают очки. Он выполняется из правосторонней стойки,</a:t>
            </a:r>
            <a:endParaRPr lang="ru-RU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2050" name="Picture 2" descr="http://fictionbook.ru/author/galina_vasilevna_barchukova/uchis_igrat_v_nastolniyyi_tennis/any2fbimgloader13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6096" y="1484784"/>
            <a:ext cx="3260653" cy="4536504"/>
          </a:xfrm>
          <a:prstGeom prst="rect">
            <a:avLst/>
          </a:prstGeom>
          <a:noFill/>
        </p:spPr>
      </p:pic>
      <p:pic>
        <p:nvPicPr>
          <p:cNvPr id="2052" name="Picture 4" descr="Элемент&amp;&lt;a name=13;&amp;&gt;&lt;/a&gt;10;техники в настольном теннис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4868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  <a:hlinkClick r:id="rId2"/>
              </a:rPr>
              <a:t>http://play-ping-pong.ru/texnika-igry/isxodnaya-stojka-i-osnovnye-principy-udarov</a:t>
            </a:r>
            <a:r>
              <a:rPr lang="en-US" i="1" dirty="0" smtClean="0">
                <a:latin typeface="Century Schoolbook" pitchFamily="18" charset="0"/>
                <a:hlinkClick r:id="rId2"/>
              </a:rPr>
              <a:t>/</a:t>
            </a:r>
            <a:endParaRPr lang="ru-RU" i="1" dirty="0" smtClean="0">
              <a:latin typeface="Century Schoolbook" pitchFamily="18" charset="0"/>
            </a:endParaRPr>
          </a:p>
          <a:p>
            <a:r>
              <a:rPr lang="en-US" i="1" dirty="0" smtClean="0">
                <a:latin typeface="Century Schoolbook" pitchFamily="18" charset="0"/>
                <a:hlinkClick r:id="rId2"/>
              </a:rPr>
              <a:t>http://play-ping-pong.ru/texnika-igry/isxodnaya-stojka-i-osnovnye-principy-udarov/</a:t>
            </a:r>
            <a:endParaRPr lang="ru-RU" i="1" dirty="0" smtClean="0">
              <a:latin typeface="Century Schoolbook" pitchFamily="18" charset="0"/>
            </a:endParaRPr>
          </a:p>
          <a:p>
            <a:r>
              <a:rPr lang="en-US" i="1" dirty="0" smtClean="0">
                <a:latin typeface="Century Schoolbook" pitchFamily="18" charset="0"/>
                <a:hlinkClick r:id="rId3"/>
              </a:rPr>
              <a:t>http://fictionbook.ru/author/galina_vasilevna_barchukova/uchis_igrat_v_nastolniyyi_tennis/read_online.html?page=2</a:t>
            </a:r>
            <a:endParaRPr lang="ru-RU" i="1" dirty="0" smtClean="0">
              <a:latin typeface="Century Schoolbook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Century Schoolbook" pitchFamily="18" charset="0"/>
              </a:rPr>
              <a:t>Используемые ресурсы:</a:t>
            </a:r>
            <a:endParaRPr lang="ru-RU" sz="3600" i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200" i="1" dirty="0" smtClean="0">
                <a:latin typeface="Century Schoolbook" pitchFamily="18" charset="0"/>
                <a:hlinkClick r:id="rId3" action="ppaction://hlinksldjump"/>
              </a:rPr>
              <a:t>Способы держания ракетки(хватка) </a:t>
            </a:r>
            <a:endParaRPr lang="ru-RU" sz="3200" i="1" dirty="0" smtClean="0">
              <a:latin typeface="Century Schoolbook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200" i="1" dirty="0" smtClean="0">
                <a:latin typeface="Century Schoolbook" pitchFamily="18" charset="0"/>
                <a:hlinkClick r:id="rId4" action="ppaction://hlinksldjump"/>
              </a:rPr>
              <a:t>Основная стойка игрока</a:t>
            </a:r>
            <a:endParaRPr lang="ru-RU" sz="3200" i="1" dirty="0" smtClean="0">
              <a:latin typeface="Century Schoolbook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200" i="1" dirty="0" smtClean="0">
                <a:latin typeface="Century Schoolbook" pitchFamily="18" charset="0"/>
              </a:rPr>
              <a:t>Подача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latin typeface="Century Schoolbook" pitchFamily="18" charset="0"/>
                <a:hlinkClick r:id="rId5" action="ppaction://hlinksldjump"/>
              </a:rPr>
              <a:t>Подача-маятник</a:t>
            </a:r>
            <a:endParaRPr lang="ru-RU" sz="2800" i="1" dirty="0" smtClean="0">
              <a:latin typeface="Century Schoolbook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latin typeface="Century Schoolbook" pitchFamily="18" charset="0"/>
                <a:hlinkClick r:id="rId6" action="ppaction://hlinksldjump"/>
              </a:rPr>
              <a:t>Подача-веер</a:t>
            </a:r>
            <a:endParaRPr lang="ru-RU" sz="2800" i="1" dirty="0" smtClean="0">
              <a:latin typeface="Century Schoolbook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200" i="1" dirty="0" err="1" smtClean="0">
                <a:latin typeface="Century Schoolbook" pitchFamily="18" charset="0"/>
              </a:rPr>
              <a:t>Атакующиий</a:t>
            </a:r>
            <a:r>
              <a:rPr lang="ru-RU" sz="3200" i="1" dirty="0" smtClean="0">
                <a:latin typeface="Century Schoolbook" pitchFamily="18" charset="0"/>
              </a:rPr>
              <a:t> удар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latin typeface="Century Schoolbook" pitchFamily="18" charset="0"/>
                <a:hlinkClick r:id="rId7" action="ppaction://hlinksldjump"/>
              </a:rPr>
              <a:t>Срезка справа</a:t>
            </a:r>
            <a:endParaRPr lang="ru-RU" sz="2800" i="1" dirty="0" smtClean="0">
              <a:latin typeface="Century Schoolbook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latin typeface="Century Schoolbook" pitchFamily="18" charset="0"/>
                <a:hlinkClick r:id="rId8" action="ppaction://hlinksldjump"/>
              </a:rPr>
              <a:t>Срезка слева</a:t>
            </a:r>
            <a:endParaRPr lang="ru-RU" sz="2800" i="1" dirty="0" smtClean="0">
              <a:latin typeface="Century Schoolbook" pitchFamily="18" charset="0"/>
            </a:endParaRP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endParaRPr lang="ru-RU" sz="3200" i="1" dirty="0">
              <a:latin typeface="Century Schoolbook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357392" cy="936104"/>
          </a:xfrm>
        </p:spPr>
        <p:txBody>
          <a:bodyPr>
            <a:normAutofit/>
          </a:bodyPr>
          <a:lstStyle/>
          <a:p>
            <a:r>
              <a:rPr lang="ru-RU" sz="4400" b="0" i="1" dirty="0" smtClean="0">
                <a:latin typeface="Century Schoolbook" pitchFamily="18" charset="0"/>
              </a:rPr>
              <a:t>Содержание</a:t>
            </a:r>
            <a:endParaRPr lang="ru-RU" sz="4400" b="0" i="1" dirty="0">
              <a:latin typeface="Century Schoolbook" pitchFamily="18" charset="0"/>
            </a:endParaRPr>
          </a:p>
        </p:txBody>
      </p:sp>
      <p:pic>
        <p:nvPicPr>
          <p:cNvPr id="11266" name="Picture 2" descr="Накат&amp;&lt;a name=13;&amp;&gt;&lt;/a&gt;10;в настольном теннисе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3777630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2736304" cy="4142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779912" y="764704"/>
            <a:ext cx="5256584" cy="59046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	Вертикальная(азиатская)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«хватка пером»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.  Это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хватка при которой играет ладонная сторона ракетки. Она обеспечивает очень высокую подвижность кисти, что позволяет выполнять сложные, сильно крученные подачи.</a:t>
            </a:r>
            <a:endParaRPr lang="ru-RU" sz="2400" i="1" dirty="0">
              <a:solidFill>
                <a:schemeClr val="accent5">
                  <a:lumMod val="75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76872"/>
            <a:ext cx="403860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692696"/>
            <a:ext cx="4398640" cy="5318051"/>
          </a:xfrm>
        </p:spPr>
        <p:txBody>
          <a:bodyPr>
            <a:noAutofit/>
          </a:bodyPr>
          <a:lstStyle/>
          <a:p>
            <a:pPr marL="0" lvl="4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Горизонтальная (европейская)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-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«хватка ножа»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 .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Лучше всего подходит для выполнения разнообразных атакующих и защитных ударов. Играют обе стороны ракетки</a:t>
            </a:r>
            <a:endParaRPr lang="ru-RU" sz="2400" i="1" dirty="0">
              <a:solidFill>
                <a:schemeClr val="accent5">
                  <a:lumMod val="75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652120" y="1700808"/>
            <a:ext cx="3491880" cy="30243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Основная стойка игрока перед началом розыгрыша очка, при приёме подачи</a:t>
            </a:r>
            <a:endParaRPr lang="ru-RU" sz="2400" i="1" dirty="0">
              <a:solidFill>
                <a:schemeClr val="accent5">
                  <a:lumMod val="75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8436" name="Picture 4" descr="stojk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1412776"/>
            <a:ext cx="5112568" cy="3537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436096" y="1124744"/>
            <a:ext cx="3250704" cy="4824536"/>
          </a:xfrm>
        </p:spPr>
        <p:txBody>
          <a:bodyPr numCol="1" anchor="t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5100" b="1" i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подача «маятник» </a:t>
            </a:r>
            <a:r>
              <a:rPr lang="ru-RU" sz="5100" i="1" dirty="0" smtClean="0">
                <a:solidFill>
                  <a:srgbClr val="002060"/>
                </a:solidFill>
                <a:latin typeface="Century Schoolbook" pitchFamily="18" charset="0"/>
              </a:rPr>
              <a:t>выполняется тыльной стороной </a:t>
            </a:r>
            <a:r>
              <a:rPr lang="ru-RU" sz="5100" i="1" dirty="0" smtClean="0">
                <a:solidFill>
                  <a:srgbClr val="002060"/>
                </a:solidFill>
                <a:latin typeface="Century Schoolbook" pitchFamily="18" charset="0"/>
              </a:rPr>
              <a:t>ракетки. </a:t>
            </a:r>
            <a:r>
              <a:rPr lang="ru-RU" sz="5100" i="1" dirty="0" smtClean="0">
                <a:solidFill>
                  <a:srgbClr val="002060"/>
                </a:solidFill>
                <a:latin typeface="Century Schoolbook" pitchFamily="18" charset="0"/>
              </a:rPr>
              <a:t>Название это происходит от самого движения, так как предплечье и кисть с ракеткой двигаются по траектории действительно, как маятник: слева направо при выполнении подачи тыльной стороной ракетки</a:t>
            </a:r>
            <a:endParaRPr lang="ru-RU" sz="51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7" name="Рисунок 6" descr="any2fbimgloader14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7544" y="1556792"/>
            <a:ext cx="4824536" cy="3191616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908720"/>
            <a:ext cx="3672408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Подача «маятник»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ладонной стороной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ракетки.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С помощью этой подачи мячу можно придавать различное вращение, в зависимости от того, в какой момент времени происходит соударение ракетки с мячом – в начале, в середине или в конце движения</a:t>
            </a:r>
            <a:endParaRPr lang="ru-RU" sz="24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5122" name="Picture 2" descr="http://fictionbook.ru/author/galina_vasilevna_barchukova/uchis_igrat_v_nastolniyyi_tennis/any2fbimgloader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1916832"/>
            <a:ext cx="3960439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1412776"/>
            <a:ext cx="2736304" cy="46085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Подача «веер</a:t>
            </a: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»</a:t>
            </a: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выполняется, как правило, только ладонной стороной ракетки. Рука описывает полукруг, направленный выпуклой стороной вверх.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4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4098" name="Picture 2" descr="http://fictionbook.ru/author/galina_vasilevna_barchukova/uchis_igrat_v_nastolniyyi_tennis/any2fbimgloader17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772816"/>
            <a:ext cx="4922524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одрезка&amp;&lt;a name=13;&amp;&gt;&lt;/a&gt;10;в настольном теннис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932806" cy="1932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764704"/>
            <a:ext cx="3888432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Срезка </a:t>
            </a: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</a:rPr>
              <a:t>слева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При </a:t>
            </a:r>
            <a:r>
              <a:rPr lang="ru-RU" sz="2400" i="1" dirty="0" smtClean="0">
                <a:solidFill>
                  <a:srgbClr val="002060"/>
                </a:solidFill>
                <a:latin typeface="Century Schoolbook" pitchFamily="18" charset="0"/>
              </a:rPr>
              <a:t>замахе перед ударом руку с ракеткой необходимо согнуть и поднять к левому плечу, а затем, выпрямляя, опустить вперед—вниз</a:t>
            </a:r>
            <a:endParaRPr lang="ru-RU" sz="2400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3074" name="Picture 2" descr="http://fictionbook.ru/author/galina_vasilevna_barchukova/uchis_igrat_v_nastolniyyi_tennis/any2fbimgloader1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1052736"/>
            <a:ext cx="3714322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297</Words>
  <Application>Microsoft Office PowerPoint</Application>
  <PresentationFormat>Экран (4:3)</PresentationFormat>
  <Paragraphs>49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Настольный  теннис урок физической культуры 6 класс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Настольный  теннис урок физической культуры 6 класс</dc:title>
  <dc:creator>user16</dc:creator>
  <cp:lastModifiedBy>user16</cp:lastModifiedBy>
  <cp:revision>30</cp:revision>
  <dcterms:created xsi:type="dcterms:W3CDTF">2011-12-03T06:37:41Z</dcterms:created>
  <dcterms:modified xsi:type="dcterms:W3CDTF">2011-12-06T08:02:30Z</dcterms:modified>
</cp:coreProperties>
</file>