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69" r:id="rId3"/>
    <p:sldId id="261" r:id="rId4"/>
    <p:sldId id="274" r:id="rId5"/>
    <p:sldId id="273" r:id="rId6"/>
    <p:sldId id="257" r:id="rId7"/>
    <p:sldId id="258" r:id="rId8"/>
    <p:sldId id="259" r:id="rId9"/>
    <p:sldId id="292" r:id="rId10"/>
    <p:sldId id="276" r:id="rId11"/>
    <p:sldId id="268" r:id="rId12"/>
    <p:sldId id="283" r:id="rId13"/>
    <p:sldId id="266" r:id="rId14"/>
    <p:sldId id="285" r:id="rId15"/>
    <p:sldId id="278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8345C-D46F-4F8E-904A-05D3A5D5698D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5593F-8F39-43F5-89A9-F069C9FD4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8345C-D46F-4F8E-904A-05D3A5D5698D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5593F-8F39-43F5-89A9-F069C9FD4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8345C-D46F-4F8E-904A-05D3A5D5698D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5593F-8F39-43F5-89A9-F069C9FD4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8345C-D46F-4F8E-904A-05D3A5D5698D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5593F-8F39-43F5-89A9-F069C9FD4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8345C-D46F-4F8E-904A-05D3A5D5698D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5593F-8F39-43F5-89A9-F069C9FD4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8345C-D46F-4F8E-904A-05D3A5D5698D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5593F-8F39-43F5-89A9-F069C9FD4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8345C-D46F-4F8E-904A-05D3A5D5698D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5593F-8F39-43F5-89A9-F069C9FD4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8345C-D46F-4F8E-904A-05D3A5D5698D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5593F-8F39-43F5-89A9-F069C9FD4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8345C-D46F-4F8E-904A-05D3A5D5698D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5593F-8F39-43F5-89A9-F069C9FD4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8345C-D46F-4F8E-904A-05D3A5D5698D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5593F-8F39-43F5-89A9-F069C9FD4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8345C-D46F-4F8E-904A-05D3A5D5698D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5593F-8F39-43F5-89A9-F069C9FD4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8345C-D46F-4F8E-904A-05D3A5D5698D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5593F-8F39-43F5-89A9-F069C9FD4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Зимние красоты на рабочий стол &quot; ALLDAY - народный сайт о дизайн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0" y="332816"/>
          <a:ext cx="8644000" cy="6606203"/>
        </p:xfrm>
        <a:graphic>
          <a:graphicData uri="http://schemas.openxmlformats.org/drawingml/2006/table">
            <a:tbl>
              <a:tblPr/>
              <a:tblGrid>
                <a:gridCol w="1830737"/>
                <a:gridCol w="3022037"/>
                <a:gridCol w="2362466"/>
                <a:gridCol w="1428760"/>
              </a:tblGrid>
              <a:tr h="779465"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endParaRPr lang="ru-RU" sz="1200" dirty="0" smtClean="0">
                        <a:solidFill>
                          <a:srgbClr val="333333"/>
                        </a:solidFill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200" dirty="0" smtClean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</a:rPr>
                        <a:t>Название </a:t>
                      </a:r>
                      <a:r>
                        <a:rPr lang="ru-RU" sz="1200" dirty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</a:rPr>
                        <a:t>оболочки</a:t>
                      </a:r>
                      <a:endParaRPr lang="ru-RU" sz="12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endParaRPr lang="ru-RU" sz="1200" dirty="0" smtClean="0">
                        <a:solidFill>
                          <a:srgbClr val="333333"/>
                        </a:solidFill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200" dirty="0" smtClean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</a:rPr>
                        <a:t>Из </a:t>
                      </a:r>
                      <a:r>
                        <a:rPr lang="ru-RU" sz="1200" dirty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</a:rPr>
                        <a:t>чего </a:t>
                      </a:r>
                      <a:r>
                        <a:rPr lang="ru-RU" sz="1200" dirty="0" smtClean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</a:rPr>
                        <a:t>состоит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endParaRPr lang="ru-RU" sz="1200" dirty="0" smtClean="0">
                        <a:solidFill>
                          <a:srgbClr val="333333"/>
                        </a:solidFill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200" dirty="0" smtClean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</a:rPr>
                        <a:t>Толщина</a:t>
                      </a:r>
                      <a:endParaRPr lang="ru-RU" sz="12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endParaRPr lang="ru-RU" sz="1200" dirty="0" smtClean="0">
                        <a:solidFill>
                          <a:srgbClr val="333333"/>
                        </a:solidFill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200" dirty="0" smtClean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</a:rPr>
                        <a:t>Температура</a:t>
                      </a:r>
                      <a:endParaRPr lang="ru-RU" sz="12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296"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200" dirty="0" smtClean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</a:rPr>
                        <a:t>1.Ядро</a:t>
                      </a:r>
                      <a:endParaRPr lang="ru-RU" sz="12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rgbClr val="333333"/>
                        </a:solidFill>
                        <a:latin typeface="Arial Black" pitchFamily="34" charset="0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</a:rPr>
                        <a:t>Из железа и никеля.</a:t>
                      </a:r>
                      <a:endParaRPr lang="ru-RU" sz="1600" dirty="0" smtClean="0"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2000" dirty="0" smtClean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</a:rPr>
                        <a:t>Сера</a:t>
                      </a:r>
                      <a:endParaRPr lang="ru-RU" sz="2000" dirty="0">
                        <a:solidFill>
                          <a:srgbClr val="333333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Arial Black" pitchFamily="34" charset="0"/>
                        </a:rPr>
                        <a:t>Внутреннее ядро –1250 км </a:t>
                      </a:r>
                    </a:p>
                    <a:p>
                      <a:pPr algn="l"/>
                      <a:r>
                        <a:rPr lang="ru-RU" sz="1600" b="1" dirty="0" err="1" smtClean="0">
                          <a:latin typeface="Arial Black" pitchFamily="34" charset="0"/>
                        </a:rPr>
                        <a:t>Внешнерое</a:t>
                      </a:r>
                      <a:r>
                        <a:rPr lang="ru-RU" sz="1600" b="1" dirty="0" smtClean="0">
                          <a:latin typeface="Arial Black" pitchFamily="34" charset="0"/>
                        </a:rPr>
                        <a:t> ядро – 2250 км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 Black" pitchFamily="34" charset="0"/>
                        </a:rPr>
                        <a:t>3 500 км</a:t>
                      </a:r>
                    </a:p>
                    <a:p>
                      <a:pPr algn="l"/>
                      <a:r>
                        <a:rPr lang="ru-RU" sz="1800" b="1" dirty="0" smtClean="0"/>
                        <a:t> </a:t>
                      </a:r>
                      <a:endParaRPr lang="ru-RU" sz="18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endParaRPr lang="ru-RU" sz="1200" dirty="0">
                        <a:solidFill>
                          <a:srgbClr val="333333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348"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200" dirty="0" smtClean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</a:rPr>
                        <a:t>2. Мантия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 Black" pitchFamily="34" charset="0"/>
                        </a:rPr>
                        <a:t>Покрывало</a:t>
                      </a:r>
                    </a:p>
                    <a:p>
                      <a:pPr algn="ctr">
                        <a:spcAft>
                          <a:spcPts val="750"/>
                        </a:spcAft>
                      </a:pPr>
                      <a:endParaRPr lang="ru-RU" sz="12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800" dirty="0" smtClean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</a:rPr>
                        <a:t>Пластичная</a:t>
                      </a:r>
                      <a:endParaRPr lang="ru-RU" sz="1800" dirty="0">
                        <a:solidFill>
                          <a:srgbClr val="333333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endParaRPr lang="ru-RU" sz="1200" dirty="0">
                        <a:solidFill>
                          <a:srgbClr val="333333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endParaRPr lang="ru-RU" sz="1200" dirty="0">
                        <a:solidFill>
                          <a:srgbClr val="333333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647"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200" dirty="0" smtClean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</a:rPr>
                        <a:t>3. Земная </a:t>
                      </a:r>
                      <a:r>
                        <a:rPr lang="ru-RU" sz="1200" dirty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</a:rPr>
                        <a:t>кора</a:t>
                      </a:r>
                      <a:endParaRPr lang="ru-RU" sz="12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 Black" pitchFamily="34" charset="0"/>
                        </a:rPr>
                        <a:t>Твёрдая оболочка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 Black" pitchFamily="34" charset="0"/>
                        </a:rPr>
                        <a:t>Камень</a:t>
                      </a:r>
                    </a:p>
                    <a:p>
                      <a:pPr algn="ctr">
                        <a:spcAft>
                          <a:spcPts val="750"/>
                        </a:spcAft>
                      </a:pPr>
                      <a:endParaRPr lang="ru-RU" sz="1200" dirty="0">
                        <a:solidFill>
                          <a:srgbClr val="333333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rgbClr val="333333"/>
                        </a:solidFill>
                        <a:latin typeface="Arial Black" pitchFamily="34" charset="0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</a:rPr>
                        <a:t>80 км</a:t>
                      </a:r>
                      <a:endParaRPr lang="ru-RU" sz="2400" dirty="0">
                        <a:solidFill>
                          <a:srgbClr val="333333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endParaRPr lang="ru-RU" sz="1200" dirty="0">
                        <a:solidFill>
                          <a:srgbClr val="333333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569">
                <a:tc rowSpan="2"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endParaRPr lang="ru-RU" sz="1200" dirty="0" smtClean="0">
                        <a:solidFill>
                          <a:srgbClr val="333333"/>
                        </a:solidFill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750"/>
                        </a:spcAft>
                      </a:pPr>
                      <a:endParaRPr lang="ru-RU" sz="1200" dirty="0" smtClean="0">
                        <a:solidFill>
                          <a:srgbClr val="333333"/>
                        </a:solidFill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200" dirty="0" smtClean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</a:rPr>
                        <a:t>4. Состав</a:t>
                      </a:r>
                    </a:p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200" dirty="0" smtClean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</a:rPr>
                        <a:t>земной коры</a:t>
                      </a:r>
                      <a:endParaRPr lang="ru-RU" sz="12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200" dirty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Материковая земная кора = </a:t>
                      </a:r>
                      <a:r>
                        <a:rPr lang="ru-RU" sz="1600" b="1" dirty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3 </a:t>
                      </a:r>
                      <a:r>
                        <a:rPr lang="ru-RU" sz="1200" dirty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слоя: </a:t>
                      </a:r>
                      <a:endParaRPr lang="ru-RU" sz="1200" dirty="0" smtClean="0">
                        <a:solidFill>
                          <a:srgbClr val="333333"/>
                        </a:solidFill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200" dirty="0" smtClean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200" u="none" dirty="0" smtClean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__Осадочный_</a:t>
                      </a:r>
                      <a:endParaRPr lang="ru-RU" sz="1200" u="none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200" u="none" dirty="0" smtClean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2_Гранитный_</a:t>
                      </a:r>
                      <a:endParaRPr lang="ru-RU" sz="1200" u="none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200" u="none" dirty="0" smtClean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3_базальтовый_</a:t>
                      </a:r>
                      <a:endParaRPr lang="ru-RU" sz="1200" u="none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 smtClean="0"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</a:rPr>
                        <a:t>70 -80 км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endParaRPr lang="ru-RU" sz="1200" dirty="0">
                        <a:solidFill>
                          <a:srgbClr val="333333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569">
                <a:tc vMerge="1"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endParaRPr lang="ru-RU" sz="12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200" dirty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Океаническая земная кора </a:t>
                      </a:r>
                      <a:r>
                        <a:rPr lang="ru-RU" sz="1200" dirty="0" smtClean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= </a:t>
                      </a:r>
                      <a:r>
                        <a:rPr lang="ru-RU" sz="1200" b="1" dirty="0" smtClean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1200" dirty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слоя:</a:t>
                      </a:r>
                      <a:endParaRPr lang="ru-RU" sz="12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200" dirty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200" dirty="0" smtClean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._</a:t>
                      </a:r>
                      <a:r>
                        <a:rPr lang="ru-RU" sz="1200" baseline="0" dirty="0" smtClean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200" dirty="0" err="1" smtClean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осадочный_</a:t>
                      </a:r>
                      <a:endParaRPr lang="ru-RU" sz="12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200" dirty="0" smtClean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2_</a:t>
                      </a:r>
                      <a:r>
                        <a:rPr lang="ru-RU" sz="1200" baseline="0" dirty="0" smtClean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200" dirty="0" err="1" smtClean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базальтовый_</a:t>
                      </a:r>
                      <a:endParaRPr lang="ru-RU" sz="12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endParaRPr lang="ru-RU" sz="12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endParaRPr lang="ru-RU" sz="1200" dirty="0">
                        <a:solidFill>
                          <a:srgbClr val="333333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72396" y="1428736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6000°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286380" y="2786058"/>
            <a:ext cx="15648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2800 км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15272" y="2857496"/>
            <a:ext cx="776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2000°</a:t>
            </a:r>
            <a:endParaRPr lang="ru-RU" b="1" dirty="0"/>
          </a:p>
        </p:txBody>
      </p:sp>
      <p:pic>
        <p:nvPicPr>
          <p:cNvPr id="7" name="Рисунок 2" descr="http://festival.1september.ru/articles/524613/img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7" y="3571876"/>
            <a:ext cx="157163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572132" y="4286256"/>
            <a:ext cx="1051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35км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29256" y="5715016"/>
            <a:ext cx="16161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5 – 10км</a:t>
            </a:r>
            <a:endParaRPr lang="ru-RU" sz="2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ГЕОГРАФИЯ 2010 2011\Литосфера\seismograph_anim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214554"/>
            <a:ext cx="3405200" cy="2928953"/>
          </a:xfrm>
          <a:prstGeom prst="rect">
            <a:avLst/>
          </a:prstGeom>
          <a:noFill/>
        </p:spPr>
      </p:pic>
      <p:pic>
        <p:nvPicPr>
          <p:cNvPr id="1028" name="Picture 4" descr="C:\Documents and Settings\Администратор\Рабочий стол\ГЕОГРАФИЯ 2010 2011\Литосфера\изучение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214554"/>
            <a:ext cx="3238507" cy="271463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00166" y="642918"/>
            <a:ext cx="55611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Arial Black" pitchFamily="34" charset="0"/>
              </a:rPr>
              <a:t>Исследование </a:t>
            </a:r>
          </a:p>
          <a:p>
            <a:r>
              <a:rPr lang="ru-RU" sz="4800" dirty="0" smtClean="0">
                <a:latin typeface="Arial Black" pitchFamily="34" charset="0"/>
              </a:rPr>
              <a:t>земных глубин</a:t>
            </a:r>
            <a:endParaRPr lang="ru-RU" sz="4800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5286388"/>
            <a:ext cx="755847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Arial Black" pitchFamily="34" charset="0"/>
              </a:rPr>
              <a:t>Сейсмограф</a:t>
            </a:r>
            <a:endParaRPr lang="ru-RU" sz="80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2214554"/>
            <a:ext cx="7929618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100% =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«5»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80% =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«4»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60% =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«3»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714356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Arial Black" pitchFamily="34" charset="0"/>
              </a:rPr>
              <a:t>Интерактивные задания</a:t>
            </a:r>
            <a:endParaRPr lang="ru-RU" sz="4800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00364" y="1428736"/>
            <a:ext cx="30380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Arial Black" pitchFamily="34" charset="0"/>
                <a:ea typeface="Times New Roman" pitchFamily="18" charset="0"/>
                <a:cs typeface="Arial" pitchFamily="34" charset="0"/>
              </a:rPr>
              <a:t>Э.У. § 20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2143116"/>
            <a:ext cx="63273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u="sng" dirty="0" smtClean="0">
                <a:latin typeface="Arial Black" pitchFamily="34" charset="0"/>
              </a:rPr>
              <a:t>Я знаю, что </a:t>
            </a:r>
            <a:r>
              <a:rPr lang="ru-RU" sz="6000" dirty="0" smtClean="0">
                <a:latin typeface="Arial Black" pitchFamily="34" charset="0"/>
              </a:rPr>
              <a:t>…</a:t>
            </a:r>
            <a:endParaRPr lang="ru-RU" sz="6000" dirty="0">
              <a:latin typeface="Arial Black" pitchFamily="34" charset="0"/>
            </a:endParaRPr>
          </a:p>
        </p:txBody>
      </p:sp>
      <p:pic>
        <p:nvPicPr>
          <p:cNvPr id="2050" name="Picture 2" descr="j023376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429000"/>
            <a:ext cx="2857520" cy="301738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42976" y="642918"/>
            <a:ext cx="72635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Arial Black" pitchFamily="34" charset="0"/>
              </a:rPr>
              <a:t>Игра «Эрудиты»</a:t>
            </a:r>
            <a:endParaRPr lang="ru-RU" sz="60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0" y="642918"/>
            <a:ext cx="8643938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800" dirty="0">
                <a:latin typeface="Arial Black" pitchFamily="34" charset="0"/>
              </a:rPr>
              <a:t>Спорьте, </a:t>
            </a:r>
          </a:p>
          <a:p>
            <a:pPr algn="ctr"/>
            <a:r>
              <a:rPr lang="ru-RU" sz="4800" dirty="0">
                <a:latin typeface="Arial Black" pitchFamily="34" charset="0"/>
              </a:rPr>
              <a:t>заблуждайтесь, </a:t>
            </a:r>
          </a:p>
          <a:p>
            <a:pPr algn="ctr"/>
            <a:r>
              <a:rPr lang="ru-RU" sz="4800" dirty="0">
                <a:latin typeface="Arial Black" pitchFamily="34" charset="0"/>
              </a:rPr>
              <a:t>ошибайтесь, </a:t>
            </a:r>
          </a:p>
          <a:p>
            <a:pPr algn="ctr"/>
            <a:r>
              <a:rPr lang="ru-RU" sz="4800" dirty="0">
                <a:latin typeface="Arial Black" pitchFamily="34" charset="0"/>
              </a:rPr>
              <a:t>но, ради Бога,</a:t>
            </a:r>
          </a:p>
          <a:p>
            <a:pPr algn="ctr"/>
            <a:r>
              <a:rPr lang="ru-RU" sz="4800" dirty="0">
                <a:latin typeface="Arial Black" pitchFamily="34" charset="0"/>
              </a:rPr>
              <a:t> размышляйте, </a:t>
            </a:r>
          </a:p>
          <a:p>
            <a:pPr algn="ctr"/>
            <a:r>
              <a:rPr lang="ru-RU" sz="4800" dirty="0">
                <a:latin typeface="Arial Black" pitchFamily="34" charset="0"/>
              </a:rPr>
              <a:t>и хотя криво –да сами!</a:t>
            </a:r>
          </a:p>
          <a:p>
            <a:pPr algn="r"/>
            <a:endParaRPr lang="ru-RU" sz="4800" dirty="0">
              <a:latin typeface="Arial Black" pitchFamily="34" charset="0"/>
            </a:endParaRPr>
          </a:p>
          <a:p>
            <a:pPr algn="r"/>
            <a:r>
              <a:rPr lang="ru-RU" sz="4800" dirty="0" smtClean="0">
                <a:latin typeface="Arial Black" pitchFamily="34" charset="0"/>
              </a:rPr>
              <a:t>Г</a:t>
            </a:r>
            <a:r>
              <a:rPr lang="ru-RU" sz="4800" dirty="0">
                <a:latin typeface="Arial Black" pitchFamily="34" charset="0"/>
              </a:rPr>
              <a:t>. Лессинг</a:t>
            </a:r>
          </a:p>
        </p:txBody>
      </p:sp>
      <p:pic>
        <p:nvPicPr>
          <p:cNvPr id="4" name="Picture 2" descr="j023376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22" y="214290"/>
            <a:ext cx="2214578" cy="2338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000108"/>
            <a:ext cx="70214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Arial Black" pitchFamily="34" charset="0"/>
              </a:rPr>
              <a:t>Домашнее задание</a:t>
            </a:r>
            <a:endParaRPr lang="ru-RU" sz="4800" dirty="0">
              <a:latin typeface="Arial Black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643174" y="2143116"/>
            <a:ext cx="607223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1. Изучить § 20, в.2,5,7,8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2. Вклеить рабочий </a:t>
            </a:r>
            <a:r>
              <a:rPr lang="ru-RU" sz="2800" dirty="0" smtClean="0">
                <a:latin typeface="Arial Black" pitchFamily="34" charset="0"/>
                <a:ea typeface="Times New Roman" pitchFamily="18" charset="0"/>
                <a:cs typeface="Arial" pitchFamily="34" charset="0"/>
              </a:rPr>
              <a:t>лист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в тетрадь.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3. </a:t>
            </a:r>
            <a:r>
              <a:rPr lang="ru-RU" sz="2800" dirty="0" smtClean="0">
                <a:solidFill>
                  <a:srgbClr val="444444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Э.У.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слайд 8 «Контроль»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6" name="Рисунок 5" descr="geo_uchebniki5-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357430"/>
            <a:ext cx="2143141" cy="281465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4-2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1928802"/>
            <a:ext cx="2533650" cy="3571875"/>
          </a:xfrm>
          <a:prstGeom prst="rect">
            <a:avLst/>
          </a:prstGeom>
          <a:noFill/>
        </p:spPr>
      </p:pic>
      <p:pic>
        <p:nvPicPr>
          <p:cNvPr id="1028" name="Picture 4" descr="4-2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0"/>
            <a:ext cx="2533650" cy="3571875"/>
          </a:xfrm>
          <a:prstGeom prst="rect">
            <a:avLst/>
          </a:prstGeom>
          <a:noFill/>
        </p:spPr>
      </p:pic>
      <p:pic>
        <p:nvPicPr>
          <p:cNvPr id="1030" name="Picture 6" descr="4-2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10350" y="2786058"/>
            <a:ext cx="2533650" cy="35718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143240" y="642918"/>
            <a:ext cx="49968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u="sng" dirty="0" smtClean="0">
                <a:solidFill>
                  <a:srgbClr val="FF0000"/>
                </a:solidFill>
                <a:latin typeface="Arial Black" pitchFamily="34" charset="0"/>
              </a:rPr>
              <a:t>Молодцы!!!</a:t>
            </a:r>
            <a:endParaRPr lang="ru-RU" sz="6000" u="sng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1032" name="Picture 8" descr="4-2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857496"/>
            <a:ext cx="2533650" cy="3571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0" y="642918"/>
            <a:ext cx="8643938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800" dirty="0">
                <a:latin typeface="Arial Black" pitchFamily="34" charset="0"/>
              </a:rPr>
              <a:t>Спорьте, </a:t>
            </a:r>
          </a:p>
          <a:p>
            <a:pPr algn="ctr"/>
            <a:r>
              <a:rPr lang="ru-RU" sz="4800" dirty="0">
                <a:latin typeface="Arial Black" pitchFamily="34" charset="0"/>
              </a:rPr>
              <a:t>заблуждайтесь, </a:t>
            </a:r>
          </a:p>
          <a:p>
            <a:pPr algn="ctr"/>
            <a:r>
              <a:rPr lang="ru-RU" sz="4800" dirty="0">
                <a:latin typeface="Arial Black" pitchFamily="34" charset="0"/>
              </a:rPr>
              <a:t>ошибайтесь, </a:t>
            </a:r>
          </a:p>
          <a:p>
            <a:pPr algn="ctr"/>
            <a:r>
              <a:rPr lang="ru-RU" sz="4800" dirty="0">
                <a:latin typeface="Arial Black" pitchFamily="34" charset="0"/>
              </a:rPr>
              <a:t>но, ради Бога,</a:t>
            </a:r>
          </a:p>
          <a:p>
            <a:pPr algn="ctr"/>
            <a:r>
              <a:rPr lang="ru-RU" sz="4800" dirty="0">
                <a:latin typeface="Arial Black" pitchFamily="34" charset="0"/>
              </a:rPr>
              <a:t> размышляйте, </a:t>
            </a:r>
          </a:p>
          <a:p>
            <a:pPr algn="ctr"/>
            <a:r>
              <a:rPr lang="ru-RU" sz="4800" dirty="0">
                <a:latin typeface="Arial Black" pitchFamily="34" charset="0"/>
              </a:rPr>
              <a:t>и хотя криво –да сами!</a:t>
            </a:r>
          </a:p>
          <a:p>
            <a:pPr algn="r"/>
            <a:endParaRPr lang="ru-RU" sz="4800" dirty="0">
              <a:latin typeface="Arial Black" pitchFamily="34" charset="0"/>
            </a:endParaRPr>
          </a:p>
          <a:p>
            <a:pPr algn="r"/>
            <a:r>
              <a:rPr lang="ru-RU" sz="4800" dirty="0" smtClean="0">
                <a:latin typeface="Arial Black" pitchFamily="34" charset="0"/>
              </a:rPr>
              <a:t>Г</a:t>
            </a:r>
            <a:r>
              <a:rPr lang="ru-RU" sz="4800" dirty="0">
                <a:latin typeface="Arial Black" pitchFamily="34" charset="0"/>
              </a:rPr>
              <a:t>. Лессинг</a:t>
            </a:r>
          </a:p>
        </p:txBody>
      </p:sp>
      <p:pic>
        <p:nvPicPr>
          <p:cNvPr id="4" name="Picture 2" descr="j023376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22" y="214290"/>
            <a:ext cx="2214578" cy="2338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857256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atin typeface="Arial Black" pitchFamily="34" charset="0"/>
              </a:rPr>
              <a:t>Земная кора </a:t>
            </a:r>
            <a:r>
              <a:rPr lang="ru-RU" sz="4400" dirty="0" smtClean="0">
                <a:latin typeface="Arial Black" pitchFamily="34" charset="0"/>
              </a:rPr>
              <a:t>– </a:t>
            </a:r>
          </a:p>
          <a:p>
            <a:pPr algn="ctr"/>
            <a:r>
              <a:rPr lang="ru-RU" sz="4400" dirty="0" smtClean="0">
                <a:latin typeface="Arial Black" pitchFamily="34" charset="0"/>
              </a:rPr>
              <a:t>верхняя часть литосферы</a:t>
            </a:r>
            <a:endParaRPr lang="ru-RU" sz="4400" dirty="0">
              <a:latin typeface="Arial Black" pitchFamily="34" charset="0"/>
            </a:endParaRPr>
          </a:p>
        </p:txBody>
      </p:sp>
      <p:pic>
        <p:nvPicPr>
          <p:cNvPr id="11266" name="Picture 2" descr="Почему из космоса Земля кажется голубой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000240"/>
            <a:ext cx="4786346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785926"/>
            <a:ext cx="808907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u="sng" dirty="0" smtClean="0">
                <a:latin typeface="Arial Black" pitchFamily="34" charset="0"/>
              </a:rPr>
              <a:t>Самостоятельная </a:t>
            </a:r>
          </a:p>
          <a:p>
            <a:pPr algn="ctr"/>
            <a:r>
              <a:rPr lang="ru-RU" sz="6000" u="sng" dirty="0" smtClean="0">
                <a:latin typeface="Arial Black" pitchFamily="34" charset="0"/>
              </a:rPr>
              <a:t>работа</a:t>
            </a:r>
            <a:endParaRPr lang="ru-RU" sz="6000" u="sng" dirty="0">
              <a:latin typeface="Arial Black" pitchFamily="34" charset="0"/>
            </a:endParaRPr>
          </a:p>
        </p:txBody>
      </p:sp>
      <p:pic>
        <p:nvPicPr>
          <p:cNvPr id="3" name="Picture 2" descr="j023376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429000"/>
            <a:ext cx="2928958" cy="30928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1" y="285728"/>
          <a:ext cx="8929720" cy="6269256"/>
        </p:xfrm>
        <a:graphic>
          <a:graphicData uri="http://schemas.openxmlformats.org/drawingml/2006/table">
            <a:tbl>
              <a:tblPr/>
              <a:tblGrid>
                <a:gridCol w="1891250"/>
                <a:gridCol w="3121928"/>
                <a:gridCol w="2219151"/>
                <a:gridCol w="1697391"/>
              </a:tblGrid>
              <a:tr h="1275102"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</a:rPr>
                        <a:t>Название оболочки</a:t>
                      </a:r>
                      <a:endParaRPr lang="ru-RU" sz="12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</a:rPr>
                        <a:t>Из чего состоит</a:t>
                      </a:r>
                      <a:endParaRPr lang="ru-RU" sz="12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</a:rPr>
                        <a:t>Толщина</a:t>
                      </a:r>
                      <a:endParaRPr lang="ru-RU" sz="12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</a:rPr>
                        <a:t>Температура</a:t>
                      </a:r>
                      <a:endParaRPr lang="ru-RU" sz="12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552"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600" dirty="0" smtClean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</a:rPr>
                        <a:t>1.Ядро</a:t>
                      </a:r>
                      <a:endParaRPr lang="ru-RU" sz="12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endParaRPr lang="ru-RU" sz="1600" dirty="0">
                        <a:solidFill>
                          <a:srgbClr val="333333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endParaRPr lang="ru-RU" sz="1600" dirty="0">
                        <a:solidFill>
                          <a:srgbClr val="333333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endParaRPr lang="ru-RU" sz="1600">
                        <a:solidFill>
                          <a:srgbClr val="333333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552"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600" dirty="0" smtClean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</a:rPr>
                        <a:t>2. Мантия</a:t>
                      </a:r>
                      <a:endParaRPr lang="ru-RU" sz="12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endParaRPr lang="ru-RU" sz="1600" dirty="0">
                        <a:solidFill>
                          <a:srgbClr val="333333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endParaRPr lang="ru-RU" sz="1600" dirty="0">
                        <a:solidFill>
                          <a:srgbClr val="333333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endParaRPr lang="ru-RU" sz="1600" dirty="0">
                        <a:solidFill>
                          <a:srgbClr val="333333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552"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600" dirty="0" smtClean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</a:rPr>
                        <a:t>3. Земная </a:t>
                      </a:r>
                      <a:r>
                        <a:rPr lang="ru-RU" sz="1600" dirty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</a:rPr>
                        <a:t>кора</a:t>
                      </a:r>
                      <a:endParaRPr lang="ru-RU" sz="12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endParaRPr lang="ru-RU" sz="1600" dirty="0">
                        <a:solidFill>
                          <a:srgbClr val="333333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endParaRPr lang="ru-RU" sz="1600" dirty="0">
                        <a:solidFill>
                          <a:srgbClr val="333333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endParaRPr lang="ru-RU" sz="1600">
                        <a:solidFill>
                          <a:srgbClr val="333333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0749">
                <a:tc rowSpan="2"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endParaRPr lang="ru-RU" sz="1600" dirty="0" smtClean="0">
                        <a:solidFill>
                          <a:srgbClr val="333333"/>
                        </a:solidFill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750"/>
                        </a:spcAft>
                      </a:pPr>
                      <a:endParaRPr lang="ru-RU" sz="1600" dirty="0" smtClean="0">
                        <a:solidFill>
                          <a:srgbClr val="333333"/>
                        </a:solidFill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600" dirty="0" smtClean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</a:rPr>
                        <a:t> Состав</a:t>
                      </a:r>
                    </a:p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600" dirty="0" smtClean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</a:rPr>
                        <a:t>земной коры</a:t>
                      </a:r>
                      <a:endParaRPr lang="ru-RU" sz="12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Материковая земная кора = </a:t>
                      </a:r>
                      <a:r>
                        <a:rPr lang="ru-RU" sz="1600" baseline="0" dirty="0" smtClean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600" dirty="0" smtClean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слоя: 1______________</a:t>
                      </a:r>
                      <a:endParaRPr lang="ru-RU" sz="12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2_____________</a:t>
                      </a:r>
                      <a:endParaRPr lang="ru-RU" sz="12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3______________ </a:t>
                      </a:r>
                      <a:endParaRPr lang="ru-RU" sz="12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endParaRPr lang="ru-RU" sz="12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endParaRPr lang="ru-RU" sz="1600" dirty="0">
                        <a:solidFill>
                          <a:srgbClr val="333333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0749">
                <a:tc vMerge="1"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endParaRPr lang="ru-RU" sz="12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Океаническая земная кора </a:t>
                      </a:r>
                      <a:r>
                        <a:rPr lang="ru-RU" sz="1600" dirty="0" smtClean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ru-RU" sz="1600" baseline="0" dirty="0" smtClean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1600" dirty="0" smtClean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слоя:</a:t>
                      </a:r>
                      <a:endParaRPr lang="ru-RU" sz="12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1._________________</a:t>
                      </a:r>
                      <a:endParaRPr lang="ru-RU" sz="12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2_________________</a:t>
                      </a:r>
                      <a:endParaRPr lang="ru-RU" sz="12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endParaRPr lang="ru-RU" sz="12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endParaRPr lang="ru-RU" sz="1600" dirty="0">
                        <a:solidFill>
                          <a:srgbClr val="333333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142984"/>
          <a:ext cx="8429684" cy="2828296"/>
        </p:xfrm>
        <a:graphic>
          <a:graphicData uri="http://schemas.openxmlformats.org/drawingml/2006/table">
            <a:tbl>
              <a:tblPr/>
              <a:tblGrid>
                <a:gridCol w="2106761"/>
                <a:gridCol w="2107641"/>
                <a:gridCol w="2107641"/>
                <a:gridCol w="2107641"/>
              </a:tblGrid>
              <a:tr h="857256"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Название оболочки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Из чего состоит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Толщина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Температура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533"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endParaRPr lang="ru-RU" sz="2000" dirty="0" smtClean="0">
                        <a:solidFill>
                          <a:srgbClr val="333333"/>
                        </a:solidFill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4800" dirty="0" smtClean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</a:rPr>
                        <a:t>Ядро</a:t>
                      </a:r>
                      <a:endParaRPr lang="ru-RU" sz="48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endParaRPr lang="ru-RU" sz="16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endParaRPr lang="ru-RU" sz="16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750"/>
                        </a:spcAft>
                      </a:pPr>
                      <a:endParaRPr lang="ru-RU" sz="16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750"/>
                        </a:spcAft>
                      </a:pPr>
                      <a:endParaRPr lang="ru-RU" sz="16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750"/>
                        </a:spcAft>
                      </a:pPr>
                      <a:endParaRPr lang="ru-RU" sz="16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750"/>
                        </a:spcAft>
                      </a:pPr>
                      <a:endParaRPr lang="ru-RU" sz="16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750"/>
                        </a:spcAft>
                      </a:pPr>
                      <a:endParaRPr lang="ru-RU" sz="16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endParaRPr lang="ru-RU" sz="16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929058" y="4071942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500166" y="214290"/>
            <a:ext cx="62151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Arial Black" pitchFamily="34" charset="0"/>
              </a:rPr>
              <a:t>1- </a:t>
            </a:r>
            <a:r>
              <a:rPr lang="ru-RU" sz="4800" dirty="0" err="1" smtClean="0">
                <a:latin typeface="Arial Black" pitchFamily="34" charset="0"/>
              </a:rPr>
              <a:t>й</a:t>
            </a:r>
            <a:r>
              <a:rPr lang="ru-RU" sz="4800" dirty="0" smtClean="0">
                <a:latin typeface="Arial Black" pitchFamily="34" charset="0"/>
              </a:rPr>
              <a:t> ряд</a:t>
            </a:r>
            <a:endParaRPr lang="ru-RU" sz="4800" dirty="0">
              <a:latin typeface="Arial Black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28860" y="4643446"/>
            <a:ext cx="2071702" cy="7858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жидкое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214546" y="5786454"/>
            <a:ext cx="2214578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твёрдое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4282" y="5072074"/>
            <a:ext cx="2071702" cy="7858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Из железа и никеля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572000" y="3714752"/>
            <a:ext cx="2071702" cy="7858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Внутреннее ядро – 1250км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572000" y="4786322"/>
            <a:ext cx="2071702" cy="7858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Внешнее ядро- 2250км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58016" y="4929198"/>
            <a:ext cx="1714512" cy="1143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ctr"/>
            <a:endParaRPr lang="ru-RU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ctr"/>
            <a:endParaRPr lang="ru-RU" sz="36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6000°</a:t>
            </a:r>
            <a:r>
              <a:rPr lang="ru-RU" sz="3600" b="1" dirty="0" smtClean="0"/>
              <a:t>°</a:t>
            </a:r>
          </a:p>
          <a:p>
            <a:pPr algn="ctr"/>
            <a:r>
              <a:rPr lang="ru-RU" b="1" dirty="0" smtClean="0"/>
              <a:t>°</a:t>
            </a:r>
          </a:p>
          <a:p>
            <a:pPr algn="ctr"/>
            <a:r>
              <a:rPr lang="ru-RU" b="1" dirty="0" smtClean="0"/>
              <a:t>°</a:t>
            </a:r>
          </a:p>
          <a:p>
            <a:pPr algn="ctr"/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429124" y="5857892"/>
            <a:ext cx="2071702" cy="7858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3500 км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85720" y="4071942"/>
            <a:ext cx="141923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сера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1" y="1500174"/>
          <a:ext cx="8215368" cy="3221692"/>
        </p:xfrm>
        <a:graphic>
          <a:graphicData uri="http://schemas.openxmlformats.org/drawingml/2006/table">
            <a:tbl>
              <a:tblPr/>
              <a:tblGrid>
                <a:gridCol w="2357453"/>
                <a:gridCol w="1821247"/>
                <a:gridCol w="2018334"/>
                <a:gridCol w="2018334"/>
              </a:tblGrid>
              <a:tr h="1029737"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Название оболочки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Из чего состоит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Толщина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Температура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355"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Ядро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endParaRPr lang="ru-RU" sz="16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endParaRPr lang="ru-RU" sz="16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endParaRPr lang="ru-RU" sz="16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1428"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4000" b="1" dirty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</a:rPr>
                        <a:t>Мантия</a:t>
                      </a:r>
                      <a:endParaRPr lang="ru-RU" sz="4000" b="1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endParaRPr lang="ru-RU" sz="16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750"/>
                        </a:spcAft>
                      </a:pPr>
                      <a:endParaRPr lang="ru-RU" sz="16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750"/>
                        </a:spcAft>
                      </a:pPr>
                      <a:endParaRPr lang="ru-RU" sz="16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750"/>
                        </a:spcAft>
                      </a:pPr>
                      <a:endParaRPr lang="ru-RU" sz="16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750"/>
                        </a:spcAft>
                      </a:pPr>
                      <a:endParaRPr lang="ru-RU" sz="16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endParaRPr lang="ru-RU" sz="160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endParaRPr lang="ru-RU" sz="16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00166" y="214290"/>
            <a:ext cx="62151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Arial Black" pitchFamily="34" charset="0"/>
              </a:rPr>
              <a:t>2- </a:t>
            </a:r>
            <a:r>
              <a:rPr lang="ru-RU" sz="4800" dirty="0" err="1" smtClean="0">
                <a:latin typeface="Arial Black" pitchFamily="34" charset="0"/>
              </a:rPr>
              <a:t>й</a:t>
            </a:r>
            <a:r>
              <a:rPr lang="ru-RU" sz="4800" dirty="0" smtClean="0">
                <a:latin typeface="Arial Black" pitchFamily="34" charset="0"/>
              </a:rPr>
              <a:t> ряд </a:t>
            </a:r>
            <a:endParaRPr lang="ru-RU" sz="4800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5357826"/>
            <a:ext cx="1847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488" y="5643578"/>
            <a:ext cx="2071702" cy="7858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2800 км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628" y="5572140"/>
            <a:ext cx="2071702" cy="7858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2000</a:t>
            </a:r>
            <a:r>
              <a:rPr lang="ru-RU" sz="2800" b="1" dirty="0" smtClean="0">
                <a:solidFill>
                  <a:schemeClr val="tx1"/>
                </a:solidFill>
              </a:rPr>
              <a:t>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86578" y="5214950"/>
            <a:ext cx="2071702" cy="7858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пластичная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5429264"/>
            <a:ext cx="2071702" cy="7858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покрывало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1285860"/>
          <a:ext cx="8182329" cy="2701397"/>
        </p:xfrm>
        <a:graphic>
          <a:graphicData uri="http://schemas.openxmlformats.org/drawingml/2006/table">
            <a:tbl>
              <a:tblPr/>
              <a:tblGrid>
                <a:gridCol w="2044941"/>
                <a:gridCol w="2045796"/>
                <a:gridCol w="2045796"/>
                <a:gridCol w="2045796"/>
              </a:tblGrid>
              <a:tr h="848521"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Название оболочки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Из чего состоит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Толщина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Температура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611"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Ядро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endParaRPr lang="ru-RU" sz="16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endParaRPr lang="ru-RU" sz="160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endParaRPr lang="ru-RU" sz="160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807"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Мантия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endParaRPr lang="ru-RU" sz="16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endParaRPr lang="ru-RU" sz="16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endParaRPr lang="ru-RU" sz="160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7229"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3200" dirty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</a:rPr>
                        <a:t>Земная кора</a:t>
                      </a:r>
                      <a:endParaRPr lang="ru-RU" sz="32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endParaRPr lang="ru-RU" sz="16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endParaRPr lang="ru-RU" sz="16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endParaRPr lang="ru-RU" sz="16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00166" y="214290"/>
            <a:ext cx="62151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Arial Black" pitchFamily="34" charset="0"/>
              </a:rPr>
              <a:t>3- </a:t>
            </a:r>
            <a:r>
              <a:rPr lang="ru-RU" sz="4800" dirty="0" err="1" smtClean="0">
                <a:latin typeface="Arial Black" pitchFamily="34" charset="0"/>
              </a:rPr>
              <a:t>й</a:t>
            </a:r>
            <a:r>
              <a:rPr lang="ru-RU" sz="4800" dirty="0" smtClean="0">
                <a:latin typeface="Arial Black" pitchFamily="34" charset="0"/>
              </a:rPr>
              <a:t> ряд</a:t>
            </a:r>
            <a:endParaRPr lang="ru-RU" sz="4800" dirty="0">
              <a:latin typeface="Arial Black" pitchFamily="34" charset="0"/>
            </a:endParaRPr>
          </a:p>
        </p:txBody>
      </p:sp>
      <p:pic>
        <p:nvPicPr>
          <p:cNvPr id="2050" name="Рисунок 2" descr="http://festival.1september.ru/articles/524613/img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5072074"/>
            <a:ext cx="225901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3714744" y="5357826"/>
            <a:ext cx="2071702" cy="7858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80 км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42976" y="4071942"/>
            <a:ext cx="2071702" cy="7858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Твёрдая 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85786" y="5072074"/>
            <a:ext cx="2071702" cy="7858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камень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1" y="857232"/>
          <a:ext cx="8420795" cy="4503554"/>
        </p:xfrm>
        <a:graphic>
          <a:graphicData uri="http://schemas.openxmlformats.org/drawingml/2006/table">
            <a:tbl>
              <a:tblPr/>
              <a:tblGrid>
                <a:gridCol w="2105199"/>
                <a:gridCol w="3292958"/>
                <a:gridCol w="1552894"/>
                <a:gridCol w="1469744"/>
              </a:tblGrid>
              <a:tr h="2214578">
                <a:tc rowSpan="2"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endParaRPr lang="ru-RU" sz="1600" b="1" dirty="0" smtClean="0">
                        <a:solidFill>
                          <a:srgbClr val="333333"/>
                        </a:solidFill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600" b="1" dirty="0" smtClean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</a:rPr>
                        <a:t>Состав земной коры</a:t>
                      </a:r>
                      <a:endParaRPr lang="ru-RU" sz="1200" b="1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Материковая земная кора = </a:t>
                      </a:r>
                      <a:r>
                        <a:rPr lang="ru-RU" sz="1600" dirty="0" smtClean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______ слоя: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 dirty="0" smtClean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1______________</a:t>
                      </a:r>
                      <a:endParaRPr lang="ru-RU" sz="12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2_____________</a:t>
                      </a:r>
                      <a:endParaRPr lang="ru-RU" sz="12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3______________ </a:t>
                      </a:r>
                      <a:endParaRPr lang="ru-RU" sz="12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endParaRPr lang="ru-RU" sz="160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89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Океаническая земная кора </a:t>
                      </a:r>
                      <a:r>
                        <a:rPr lang="ru-RU" sz="1600" dirty="0" smtClean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=  _____ слоя</a:t>
                      </a:r>
                      <a:r>
                        <a:rPr lang="ru-RU" sz="1600" dirty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:</a:t>
                      </a:r>
                      <a:endParaRPr lang="ru-RU" sz="12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1._________________</a:t>
                      </a:r>
                      <a:endParaRPr lang="ru-RU" sz="12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2_________________</a:t>
                      </a:r>
                      <a:endParaRPr lang="ru-RU" sz="12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endParaRPr lang="ru-RU" sz="16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215206" y="6000768"/>
            <a:ext cx="1643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	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428728" y="214290"/>
            <a:ext cx="5788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Коллективная работа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7158" y="6072206"/>
            <a:ext cx="571504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2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42976" y="5429264"/>
            <a:ext cx="2500330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гранитный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143768" y="6072206"/>
            <a:ext cx="1785950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5 -10 км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929058" y="5643578"/>
            <a:ext cx="2928958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базальтовый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42976" y="6072206"/>
            <a:ext cx="2928958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базальтовый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000496" y="5000636"/>
            <a:ext cx="2428892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осадочный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357686" y="6072206"/>
            <a:ext cx="2500330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осадочный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85720" y="5500702"/>
            <a:ext cx="500066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3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643834" y="4714884"/>
            <a:ext cx="1214446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35км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857984" y="5357826"/>
            <a:ext cx="2286016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70 – 80 км</a:t>
            </a:r>
            <a:endParaRPr lang="ru-RU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2105</TotalTime>
  <Words>344</Words>
  <Application>Microsoft Office PowerPoint</Application>
  <PresentationFormat>Экран (4:3)</PresentationFormat>
  <Paragraphs>170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Вера</dc:creator>
  <cp:lastModifiedBy>Вера</cp:lastModifiedBy>
  <cp:revision>86</cp:revision>
  <dcterms:created xsi:type="dcterms:W3CDTF">2014-11-16T13:34:19Z</dcterms:created>
  <dcterms:modified xsi:type="dcterms:W3CDTF">2014-12-06T11:15:56Z</dcterms:modified>
</cp:coreProperties>
</file>