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1" r:id="rId5"/>
    <p:sldId id="259" r:id="rId6"/>
    <p:sldId id="262" r:id="rId7"/>
    <p:sldId id="272" r:id="rId8"/>
    <p:sldId id="267" r:id="rId9"/>
    <p:sldId id="268" r:id="rId10"/>
    <p:sldId id="269" r:id="rId11"/>
    <p:sldId id="273" r:id="rId12"/>
    <p:sldId id="274" r:id="rId13"/>
    <p:sldId id="275" r:id="rId14"/>
    <p:sldId id="276" r:id="rId15"/>
    <p:sldId id="277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6A84B-344E-4B78-BAE4-172B11643EDD}" type="doc">
      <dgm:prSet loTypeId="urn:microsoft.com/office/officeart/2005/8/layout/hList3" loCatId="list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18CA56BB-9EAF-4CE5-9F93-79DAF7C9A442}">
      <dgm:prSet phldrT="[Текст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kumimoji="0" lang="ru-RU" b="1" i="0" u="none" strike="noStrike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Способы записи алгоритмов</a:t>
          </a:r>
          <a:endParaRPr lang="ru-RU" dirty="0"/>
        </a:p>
      </dgm:t>
    </dgm:pt>
    <dgm:pt modelId="{A24A2F4D-BCA9-4900-B2CB-FDCAF814F27E}" type="parTrans" cxnId="{EC643B5D-BC48-4919-97D4-BE840F674B51}">
      <dgm:prSet/>
      <dgm:spPr/>
      <dgm:t>
        <a:bodyPr/>
        <a:lstStyle/>
        <a:p>
          <a:endParaRPr lang="ru-RU"/>
        </a:p>
      </dgm:t>
    </dgm:pt>
    <dgm:pt modelId="{4FF022FA-DC1F-4EF9-AB5B-124D438310B8}" type="sibTrans" cxnId="{EC643B5D-BC48-4919-97D4-BE840F674B51}">
      <dgm:prSet/>
      <dgm:spPr/>
      <dgm:t>
        <a:bodyPr/>
        <a:lstStyle/>
        <a:p>
          <a:endParaRPr lang="ru-RU"/>
        </a:p>
      </dgm:t>
    </dgm:pt>
    <dgm:pt modelId="{86C722CC-9BAD-43E6-A928-FD3D23B0DAFF}">
      <dgm:prSet phldrT="[Текст]" custT="1"/>
      <dgm:spPr/>
      <dgm:t>
        <a:bodyPr anchor="t"/>
        <a:lstStyle/>
        <a:p>
          <a:r>
            <a:rPr kumimoji="0" lang="ru-RU" sz="28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Вербальный</a:t>
          </a:r>
        </a:p>
        <a:p>
          <a:r>
            <a:rPr kumimoji="0" lang="ru-RU" sz="2800" b="0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(словесный)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684E7F08-5449-42E7-BD34-56D6A525467F}" type="parTrans" cxnId="{43ABA1DF-A87C-45AE-A796-62323326B516}">
      <dgm:prSet/>
      <dgm:spPr/>
      <dgm:t>
        <a:bodyPr/>
        <a:lstStyle/>
        <a:p>
          <a:endParaRPr lang="ru-RU"/>
        </a:p>
      </dgm:t>
    </dgm:pt>
    <dgm:pt modelId="{5908C645-3BB2-4D81-BC98-5012F332EB35}" type="sibTrans" cxnId="{43ABA1DF-A87C-45AE-A796-62323326B516}">
      <dgm:prSet/>
      <dgm:spPr/>
      <dgm:t>
        <a:bodyPr/>
        <a:lstStyle/>
        <a:p>
          <a:endParaRPr lang="ru-RU"/>
        </a:p>
      </dgm:t>
    </dgm:pt>
    <dgm:pt modelId="{9A9AA401-8DEA-4AC1-ABBB-6FD7DBFC418E}">
      <dgm:prSet phldrT="[Текст]" custT="1"/>
      <dgm:spPr/>
      <dgm:t>
        <a:bodyPr anchor="t"/>
        <a:lstStyle/>
        <a:p>
          <a:r>
            <a:rPr kumimoji="0" lang="ru-RU" sz="28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Псевдокоды</a:t>
          </a:r>
          <a:endParaRPr kumimoji="0" lang="ru-RU" sz="2800" b="0" i="0" u="none" strike="noStrike" cap="none" normalizeH="0" baseline="0" dirty="0" smtClean="0">
            <a:ln/>
            <a:solidFill>
              <a:srgbClr val="FF0000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r>
            <a:rPr kumimoji="0" lang="ru-RU" sz="2800" b="0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(с помощью набора символов)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19A6A48-5CF6-4B5F-A58C-0DA900535B4E}" type="parTrans" cxnId="{7DB21194-2A2D-461E-B3E5-93FF41216334}">
      <dgm:prSet/>
      <dgm:spPr/>
      <dgm:t>
        <a:bodyPr/>
        <a:lstStyle/>
        <a:p>
          <a:endParaRPr lang="ru-RU"/>
        </a:p>
      </dgm:t>
    </dgm:pt>
    <dgm:pt modelId="{9AD6863B-6B1E-4888-A19A-D4CF003CE837}" type="sibTrans" cxnId="{7DB21194-2A2D-461E-B3E5-93FF41216334}">
      <dgm:prSet/>
      <dgm:spPr/>
      <dgm:t>
        <a:bodyPr/>
        <a:lstStyle/>
        <a:p>
          <a:endParaRPr lang="ru-RU"/>
        </a:p>
      </dgm:t>
    </dgm:pt>
    <dgm:pt modelId="{F6A6BB88-C189-452D-BDC8-03A4C147267F}">
      <dgm:prSet phldrT="[Текст]" custT="1"/>
      <dgm:spPr/>
      <dgm:t>
        <a:bodyPr anchor="t"/>
        <a:lstStyle/>
        <a:p>
          <a:pPr>
            <a:lnSpc>
              <a:spcPct val="90000"/>
            </a:lnSpc>
            <a:spcAft>
              <a:spcPct val="35000"/>
            </a:spcAft>
          </a:pPr>
          <a:r>
            <a:rPr kumimoji="0" lang="ru-RU" sz="26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Графический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kumimoji="0" lang="ru-RU" sz="2800" b="0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(язык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kumimoji="0" lang="ru-RU" sz="2800" b="0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блок-схем)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94F656AB-2CDC-4F4C-9E59-9B91F827A4B9}" type="parTrans" cxnId="{02547D43-BE40-493E-B98D-4209B3403E28}">
      <dgm:prSet/>
      <dgm:spPr/>
      <dgm:t>
        <a:bodyPr/>
        <a:lstStyle/>
        <a:p>
          <a:endParaRPr lang="ru-RU"/>
        </a:p>
      </dgm:t>
    </dgm:pt>
    <dgm:pt modelId="{061E75ED-639D-4EDC-82D5-D042EDC118B9}" type="sibTrans" cxnId="{02547D43-BE40-493E-B98D-4209B3403E28}">
      <dgm:prSet/>
      <dgm:spPr/>
      <dgm:t>
        <a:bodyPr/>
        <a:lstStyle/>
        <a:p>
          <a:endParaRPr lang="ru-RU"/>
        </a:p>
      </dgm:t>
    </dgm:pt>
    <dgm:pt modelId="{1135FE68-516F-42A4-9CC3-1F4318DC07F9}">
      <dgm:prSet phldrT="[Текст]" custT="1"/>
      <dgm:spPr/>
      <dgm:t>
        <a:bodyPr anchor="t"/>
        <a:lstStyle/>
        <a:p>
          <a:r>
            <a:rPr kumimoji="0" lang="ru-RU" sz="2800" b="1" i="0" u="none" strike="noStrike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Программа</a:t>
          </a:r>
          <a:endParaRPr kumimoji="0" lang="ru-RU" sz="2800" b="0" i="0" u="none" strike="noStrike" cap="none" normalizeH="0" baseline="0" dirty="0" smtClean="0">
            <a:ln/>
            <a:solidFill>
              <a:srgbClr val="FF0000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r>
            <a:rPr kumimoji="0" lang="ru-RU" sz="2800" b="0" i="0" u="none" strike="noStrike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(тексты на языках программирования)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E875C7A2-CD4F-497C-81E3-0DDCEE174159}" type="parTrans" cxnId="{704D7DD8-51BC-40D0-B243-B39649D06219}">
      <dgm:prSet/>
      <dgm:spPr/>
      <dgm:t>
        <a:bodyPr/>
        <a:lstStyle/>
        <a:p>
          <a:endParaRPr lang="ru-RU"/>
        </a:p>
      </dgm:t>
    </dgm:pt>
    <dgm:pt modelId="{44CA4E6C-F93D-463C-AE9C-1A5F5EBABE02}" type="sibTrans" cxnId="{704D7DD8-51BC-40D0-B243-B39649D06219}">
      <dgm:prSet/>
      <dgm:spPr/>
      <dgm:t>
        <a:bodyPr/>
        <a:lstStyle/>
        <a:p>
          <a:endParaRPr lang="ru-RU"/>
        </a:p>
      </dgm:t>
    </dgm:pt>
    <dgm:pt modelId="{7F96870E-8E18-4576-8F73-EEC5A1B74F47}" type="pres">
      <dgm:prSet presAssocID="{A8D6A84B-344E-4B78-BAE4-172B11643ED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E4DD37-2452-426A-A732-0CA32A35A235}" type="pres">
      <dgm:prSet presAssocID="{18CA56BB-9EAF-4CE5-9F93-79DAF7C9A442}" presName="roof" presStyleLbl="dkBgShp" presStyleIdx="0" presStyleCnt="2" custLinFactY="-77185" custLinFactNeighborX="-14175" custLinFactNeighborY="-100000"/>
      <dgm:spPr/>
      <dgm:t>
        <a:bodyPr/>
        <a:lstStyle/>
        <a:p>
          <a:endParaRPr lang="ru-RU"/>
        </a:p>
      </dgm:t>
    </dgm:pt>
    <dgm:pt modelId="{79FE836A-AE24-452C-BA24-23AE7ABAE2D9}" type="pres">
      <dgm:prSet presAssocID="{18CA56BB-9EAF-4CE5-9F93-79DAF7C9A442}" presName="pillars" presStyleCnt="0"/>
      <dgm:spPr/>
    </dgm:pt>
    <dgm:pt modelId="{3241C983-C142-4F81-955D-631FC839D365}" type="pres">
      <dgm:prSet presAssocID="{18CA56BB-9EAF-4CE5-9F93-79DAF7C9A442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AAECBC-6F67-457E-A9A9-28478EB658BC}" type="pres">
      <dgm:prSet presAssocID="{9A9AA401-8DEA-4AC1-ABBB-6FD7DBFC418E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A171D-564D-463A-A047-2B059A077585}" type="pres">
      <dgm:prSet presAssocID="{F6A6BB88-C189-452D-BDC8-03A4C147267F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47395-96E5-4234-89EE-21297607DB74}" type="pres">
      <dgm:prSet presAssocID="{1135FE68-516F-42A4-9CC3-1F4318DC07F9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114BE3-D5E6-4A60-9ECE-9C9CB15DB22D}" type="pres">
      <dgm:prSet presAssocID="{18CA56BB-9EAF-4CE5-9F93-79DAF7C9A442}" presName="base" presStyleLbl="dkBgShp" presStyleIdx="1" presStyleCnt="2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</dgm:pt>
  </dgm:ptLst>
  <dgm:cxnLst>
    <dgm:cxn modelId="{9260A8D3-C815-42C9-92AA-FBD6784A7934}" type="presOf" srcId="{1135FE68-516F-42A4-9CC3-1F4318DC07F9}" destId="{C5747395-96E5-4234-89EE-21297607DB74}" srcOrd="0" destOrd="0" presId="urn:microsoft.com/office/officeart/2005/8/layout/hList3"/>
    <dgm:cxn modelId="{7DB21194-2A2D-461E-B3E5-93FF41216334}" srcId="{18CA56BB-9EAF-4CE5-9F93-79DAF7C9A442}" destId="{9A9AA401-8DEA-4AC1-ABBB-6FD7DBFC418E}" srcOrd="1" destOrd="0" parTransId="{519A6A48-5CF6-4B5F-A58C-0DA900535B4E}" sibTransId="{9AD6863B-6B1E-4888-A19A-D4CF003CE837}"/>
    <dgm:cxn modelId="{B18CC14E-67D7-4B13-A2C2-BE84BC9A3E94}" type="presOf" srcId="{A8D6A84B-344E-4B78-BAE4-172B11643EDD}" destId="{7F96870E-8E18-4576-8F73-EEC5A1B74F47}" srcOrd="0" destOrd="0" presId="urn:microsoft.com/office/officeart/2005/8/layout/hList3"/>
    <dgm:cxn modelId="{43ABA1DF-A87C-45AE-A796-62323326B516}" srcId="{18CA56BB-9EAF-4CE5-9F93-79DAF7C9A442}" destId="{86C722CC-9BAD-43E6-A928-FD3D23B0DAFF}" srcOrd="0" destOrd="0" parTransId="{684E7F08-5449-42E7-BD34-56D6A525467F}" sibTransId="{5908C645-3BB2-4D81-BC98-5012F332EB35}"/>
    <dgm:cxn modelId="{704D7DD8-51BC-40D0-B243-B39649D06219}" srcId="{18CA56BB-9EAF-4CE5-9F93-79DAF7C9A442}" destId="{1135FE68-516F-42A4-9CC3-1F4318DC07F9}" srcOrd="3" destOrd="0" parTransId="{E875C7A2-CD4F-497C-81E3-0DDCEE174159}" sibTransId="{44CA4E6C-F93D-463C-AE9C-1A5F5EBABE02}"/>
    <dgm:cxn modelId="{02547D43-BE40-493E-B98D-4209B3403E28}" srcId="{18CA56BB-9EAF-4CE5-9F93-79DAF7C9A442}" destId="{F6A6BB88-C189-452D-BDC8-03A4C147267F}" srcOrd="2" destOrd="0" parTransId="{94F656AB-2CDC-4F4C-9E59-9B91F827A4B9}" sibTransId="{061E75ED-639D-4EDC-82D5-D042EDC118B9}"/>
    <dgm:cxn modelId="{8731AB7F-1542-4012-AB40-3B483FB169BC}" type="presOf" srcId="{9A9AA401-8DEA-4AC1-ABBB-6FD7DBFC418E}" destId="{EEAAECBC-6F67-457E-A9A9-28478EB658BC}" srcOrd="0" destOrd="0" presId="urn:microsoft.com/office/officeart/2005/8/layout/hList3"/>
    <dgm:cxn modelId="{D642B8C7-194F-41E3-8F5F-71149250D571}" type="presOf" srcId="{F6A6BB88-C189-452D-BDC8-03A4C147267F}" destId="{DD2A171D-564D-463A-A047-2B059A077585}" srcOrd="0" destOrd="0" presId="urn:microsoft.com/office/officeart/2005/8/layout/hList3"/>
    <dgm:cxn modelId="{CE544500-0C9B-4B89-8F25-5478C921D8EF}" type="presOf" srcId="{18CA56BB-9EAF-4CE5-9F93-79DAF7C9A442}" destId="{4EE4DD37-2452-426A-A732-0CA32A35A235}" srcOrd="0" destOrd="0" presId="urn:microsoft.com/office/officeart/2005/8/layout/hList3"/>
    <dgm:cxn modelId="{EC643B5D-BC48-4919-97D4-BE840F674B51}" srcId="{A8D6A84B-344E-4B78-BAE4-172B11643EDD}" destId="{18CA56BB-9EAF-4CE5-9F93-79DAF7C9A442}" srcOrd="0" destOrd="0" parTransId="{A24A2F4D-BCA9-4900-B2CB-FDCAF814F27E}" sibTransId="{4FF022FA-DC1F-4EF9-AB5B-124D438310B8}"/>
    <dgm:cxn modelId="{3A0FDE2E-B89B-4294-9861-AD49A440A34A}" type="presOf" srcId="{86C722CC-9BAD-43E6-A928-FD3D23B0DAFF}" destId="{3241C983-C142-4F81-955D-631FC839D365}" srcOrd="0" destOrd="0" presId="urn:microsoft.com/office/officeart/2005/8/layout/hList3"/>
    <dgm:cxn modelId="{BD1359BB-F226-4A5B-9602-979941937397}" type="presParOf" srcId="{7F96870E-8E18-4576-8F73-EEC5A1B74F47}" destId="{4EE4DD37-2452-426A-A732-0CA32A35A235}" srcOrd="0" destOrd="0" presId="urn:microsoft.com/office/officeart/2005/8/layout/hList3"/>
    <dgm:cxn modelId="{057FB587-2B2E-4CC9-A5B3-1361AA83E1D9}" type="presParOf" srcId="{7F96870E-8E18-4576-8F73-EEC5A1B74F47}" destId="{79FE836A-AE24-452C-BA24-23AE7ABAE2D9}" srcOrd="1" destOrd="0" presId="urn:microsoft.com/office/officeart/2005/8/layout/hList3"/>
    <dgm:cxn modelId="{C6AE1E2F-0DE8-4B52-ADD2-412DDDB8297B}" type="presParOf" srcId="{79FE836A-AE24-452C-BA24-23AE7ABAE2D9}" destId="{3241C983-C142-4F81-955D-631FC839D365}" srcOrd="0" destOrd="0" presId="urn:microsoft.com/office/officeart/2005/8/layout/hList3"/>
    <dgm:cxn modelId="{15E2D627-59EF-40F7-AF23-75B9D3215E1E}" type="presParOf" srcId="{79FE836A-AE24-452C-BA24-23AE7ABAE2D9}" destId="{EEAAECBC-6F67-457E-A9A9-28478EB658BC}" srcOrd="1" destOrd="0" presId="urn:microsoft.com/office/officeart/2005/8/layout/hList3"/>
    <dgm:cxn modelId="{02CDBF91-0040-43C4-B595-E05ADFBD1AF4}" type="presParOf" srcId="{79FE836A-AE24-452C-BA24-23AE7ABAE2D9}" destId="{DD2A171D-564D-463A-A047-2B059A077585}" srcOrd="2" destOrd="0" presId="urn:microsoft.com/office/officeart/2005/8/layout/hList3"/>
    <dgm:cxn modelId="{1DF7E509-FEBD-4CBA-BC1A-B99D73F7B245}" type="presParOf" srcId="{79FE836A-AE24-452C-BA24-23AE7ABAE2D9}" destId="{C5747395-96E5-4234-89EE-21297607DB74}" srcOrd="3" destOrd="0" presId="urn:microsoft.com/office/officeart/2005/8/layout/hList3"/>
    <dgm:cxn modelId="{ADA41FCB-71F0-4967-A926-5BF617E8F210}" type="presParOf" srcId="{7F96870E-8E18-4576-8F73-EEC5A1B74F47}" destId="{A2114BE3-D5E6-4A60-9ECE-9C9CB15DB22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E4DD37-2452-426A-A732-0CA32A35A235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gradFill rotWithShape="1">
          <a:gsLst>
            <a:gs pos="0">
              <a:schemeClr val="accent3">
                <a:shade val="45000"/>
                <a:satMod val="155000"/>
              </a:schemeClr>
            </a:gs>
            <a:gs pos="60000">
              <a:schemeClr val="accent3">
                <a:shade val="95000"/>
                <a:satMod val="150000"/>
              </a:schemeClr>
            </a:gs>
            <a:gs pos="100000">
              <a:schemeClr val="accent3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owder">
          <a:bevelT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5900" b="1" i="0" u="none" strike="noStrike" kern="1200" cap="none" normalizeH="0" baseline="0" dirty="0" smtClean="0">
              <a:ln/>
              <a:effectLst/>
              <a:latin typeface="Arial" pitchFamily="34" charset="0"/>
              <a:ea typeface="Times New Roman" pitchFamily="18" charset="0"/>
              <a:cs typeface="Arial" pitchFamily="34" charset="0"/>
            </a:rPr>
            <a:t>Способы записи алгоритмов</a:t>
          </a:r>
          <a:endParaRPr lang="ru-RU" sz="5900" kern="1200" dirty="0"/>
        </a:p>
      </dsp:txBody>
      <dsp:txXfrm>
        <a:off x="0" y="0"/>
        <a:ext cx="9144000" cy="2057400"/>
      </dsp:txXfrm>
    </dsp:sp>
    <dsp:sp modelId="{3241C983-C142-4F81-955D-631FC839D365}">
      <dsp:nvSpPr>
        <dsp:cNvPr id="0" name=""/>
        <dsp:cNvSpPr/>
      </dsp:nvSpPr>
      <dsp:spPr>
        <a:xfrm>
          <a:off x="0" y="2057400"/>
          <a:ext cx="2286000" cy="43205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Вербальный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(словесный)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57400"/>
        <a:ext cx="2286000" cy="4320540"/>
      </dsp:txXfrm>
    </dsp:sp>
    <dsp:sp modelId="{EEAAECBC-6F67-457E-A9A9-28478EB658BC}">
      <dsp:nvSpPr>
        <dsp:cNvPr id="0" name=""/>
        <dsp:cNvSpPr/>
      </dsp:nvSpPr>
      <dsp:spPr>
        <a:xfrm>
          <a:off x="2286000" y="2057400"/>
          <a:ext cx="2286000" cy="43205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Псевдокоды</a:t>
          </a:r>
          <a:endParaRPr kumimoji="0" lang="ru-RU" sz="2800" b="0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(с помощью набора символов)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6000" y="2057400"/>
        <a:ext cx="2286000" cy="4320540"/>
      </dsp:txXfrm>
    </dsp:sp>
    <dsp:sp modelId="{DD2A171D-564D-463A-A047-2B059A077585}">
      <dsp:nvSpPr>
        <dsp:cNvPr id="0" name=""/>
        <dsp:cNvSpPr/>
      </dsp:nvSpPr>
      <dsp:spPr>
        <a:xfrm>
          <a:off x="4572000" y="2057400"/>
          <a:ext cx="2286000" cy="43205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6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Графический</a:t>
          </a:r>
        </a:p>
        <a:p>
          <a:pPr lvl="0" algn="ctr" defTabSz="1155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0" lang="ru-RU" sz="28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(язык </a:t>
          </a:r>
        </a:p>
        <a:p>
          <a:pPr lvl="0" algn="ctr" defTabSz="1155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0" lang="ru-RU" sz="28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блок-схем)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2000" y="2057400"/>
        <a:ext cx="2286000" cy="4320540"/>
      </dsp:txXfrm>
    </dsp:sp>
    <dsp:sp modelId="{C5747395-96E5-4234-89EE-21297607DB74}">
      <dsp:nvSpPr>
        <dsp:cNvPr id="0" name=""/>
        <dsp:cNvSpPr/>
      </dsp:nvSpPr>
      <dsp:spPr>
        <a:xfrm>
          <a:off x="6858000" y="2057400"/>
          <a:ext cx="2286000" cy="432054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lt1"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1" i="0" u="none" strike="noStrike" kern="1200" cap="none" normalizeH="0" baseline="0" dirty="0" smtClean="0">
              <a:ln/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Программа</a:t>
          </a:r>
          <a:endParaRPr kumimoji="0" lang="ru-RU" sz="2800" b="0" i="0" u="none" strike="noStrike" kern="1200" cap="none" normalizeH="0" baseline="0" dirty="0" smtClean="0">
            <a:ln/>
            <a:solidFill>
              <a:srgbClr val="FF0000"/>
            </a:solidFill>
            <a:effectLst/>
            <a:latin typeface="Times New Roman" pitchFamily="18" charset="0"/>
            <a:ea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2800" b="0" i="0" u="none" strike="noStrike" kern="1200" cap="none" normalizeH="0" baseline="0" dirty="0" smtClean="0">
              <a:ln/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(тексты на языках программирования)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858000" y="2057400"/>
        <a:ext cx="2286000" cy="4320540"/>
      </dsp:txXfrm>
    </dsp:sp>
    <dsp:sp modelId="{A2114BE3-D5E6-4A60-9ECE-9C9CB15DB22D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gradFill rotWithShape="1">
          <a:gsLst>
            <a:gs pos="0">
              <a:schemeClr val="accent3">
                <a:shade val="45000"/>
                <a:satMod val="155000"/>
              </a:schemeClr>
            </a:gs>
            <a:gs pos="60000">
              <a:schemeClr val="accent3">
                <a:shade val="95000"/>
                <a:satMod val="150000"/>
              </a:schemeClr>
            </a:gs>
            <a:gs pos="100000">
              <a:schemeClr val="accent3"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owder">
          <a:bevelT h="508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85CF156-D843-4232-BD7A-01D595AA1D78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05C5648-CD50-4F49-81BA-67EFDF3004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7" Type="http://schemas.openxmlformats.org/officeDocument/2006/relationships/slide" Target="slide16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spolitova.ucoz.ru/fon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9712" y="2492896"/>
            <a:ext cx="533396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информатики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1520" y="1503428"/>
            <a:ext cx="8640960" cy="8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Универсальность (массовость)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38666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Основными свойствами </a:t>
            </a: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алгоритмов являются: </a:t>
            </a:r>
          </a:p>
        </p:txBody>
      </p:sp>
      <p:sp>
        <p:nvSpPr>
          <p:cNvPr id="4" name="Rectangle 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1520" y="2488877"/>
            <a:ext cx="8640960" cy="8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Дискретность</a:t>
            </a:r>
          </a:p>
        </p:txBody>
      </p:sp>
      <p:sp>
        <p:nvSpPr>
          <p:cNvPr id="5" name="Rectangle 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1520" y="3474326"/>
            <a:ext cx="8640960" cy="8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Однозначность (детерминированность)</a:t>
            </a:r>
          </a:p>
        </p:txBody>
      </p:sp>
      <p:sp>
        <p:nvSpPr>
          <p:cNvPr id="6" name="Rectangle 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51520" y="4459775"/>
            <a:ext cx="8640960" cy="8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Результативность (конечность)</a:t>
            </a:r>
          </a:p>
        </p:txBody>
      </p:sp>
      <p:sp>
        <p:nvSpPr>
          <p:cNvPr id="7" name="Rectangle 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51520" y="5445224"/>
            <a:ext cx="8640960" cy="82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Понятность и выполнимость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7596336" y="6021288"/>
            <a:ext cx="1080120" cy="3600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988840"/>
            <a:ext cx="8496944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Универсальность (массовость)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применимость алгоритма к различным наборам исходных данных.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 flipH="1">
            <a:off x="8172400" y="6093296"/>
            <a:ext cx="504056" cy="36004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53617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Дискретность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Выполнение алгоритма разбивается на последовательность законченных действий-шагов, и только выполнив одно действие, можно приступать к выполнению следующего.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8172400" y="6093296"/>
            <a:ext cx="504056" cy="36004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770629"/>
            <a:ext cx="8496944" cy="331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Однозначность (детерминированность)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правила и порядок выполнения действий алгоритма имеют единственное толкование.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8172400" y="6093296"/>
            <a:ext cx="504056" cy="36004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720840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Результативность (конечность) 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по завершении выполнения алгоритма обязательно получается конечный результат.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8172400" y="6093296"/>
            <a:ext cx="504056" cy="36004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97511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Понятность и выполнимость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Алгоритм не должен содержать предписаний, то есть запись алгоритма должна быть настолько четкой и полной, чтобы у исполнителя не возникло потребности в принятии каких-либо самостоятельных решений. </a:t>
            </a:r>
          </a:p>
        </p:txBody>
      </p:sp>
      <p:sp>
        <p:nvSpPr>
          <p:cNvPr id="4" name="Стрелка вправо 3">
            <a:hlinkClick r:id="rId2" action="ppaction://hlinksldjump"/>
          </p:cNvPr>
          <p:cNvSpPr/>
          <p:nvPr/>
        </p:nvSpPr>
        <p:spPr>
          <a:xfrm flipH="1">
            <a:off x="8172400" y="6093296"/>
            <a:ext cx="504056" cy="36004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9512" y="4410978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Посев петрушки:</a:t>
            </a:r>
          </a:p>
          <a:p>
            <a:pPr lvl="0"/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Взять семена «корневой» раннеспелой петрушки…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4437112"/>
            <a:ext cx="20162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Упрощение выражения:</a:t>
            </a:r>
          </a:p>
          <a:p>
            <a:pPr lvl="0"/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F=(A→ B &amp; C) &amp; (C→B &amp; A) &amp; (B→ C &amp; A)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 descr="http://www.intuit.ru/department/pl/javapl/2/2-1.gif"/>
          <p:cNvPicPr>
            <a:picLocks noChangeAspect="1" noChangeArrowheads="1"/>
          </p:cNvPicPr>
          <p:nvPr/>
        </p:nvPicPr>
        <p:blipFill>
          <a:blip r:embed="rId7" cstate="print"/>
          <a:srcRect l="18000" b="57118"/>
          <a:stretch>
            <a:fillRect/>
          </a:stretch>
        </p:blipFill>
        <p:spPr bwMode="auto">
          <a:xfrm>
            <a:off x="4744818" y="4217576"/>
            <a:ext cx="1987422" cy="201973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948264" y="4437112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задачи:</a:t>
            </a:r>
          </a:p>
          <a:p>
            <a:pPr lvl="0"/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zadacha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b: real;</a:t>
            </a:r>
          </a:p>
          <a:p>
            <a:pPr lvl="0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 …</a:t>
            </a:r>
            <a:endParaRPr lang="ru-RU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http://spolitova.ucoz.ru/fon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1628800"/>
            <a:ext cx="8496944" cy="31683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Составить алгоритм (на выбор):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Алгоритм чтения параграфа;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Алгоритм повторения (через 15 минут, 6 часов и день);</a:t>
            </a:r>
          </a:p>
          <a:p>
            <a:pPr lvl="0">
              <a:lnSpc>
                <a:spcPct val="200000"/>
              </a:lnSpc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Алгоритм подготовки и выступления.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08925" y="476672"/>
            <a:ext cx="49261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564" y="465313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Доклад на тему: «Возникновение и развитие понятия алгоритм» (по желанию)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2D05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635896" y="4797152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2852936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95736" y="3501008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915816" y="4149080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15816" y="2204864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35896" y="1556792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593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1556792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5617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9633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1641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2204864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3609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5617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7625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5577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7585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2852936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3609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7625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9633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31641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5577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27585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99593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716016" y="3501008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3609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15617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27585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99593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16016" y="4149080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436096" y="4149080"/>
            <a:ext cx="7200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15617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87625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59633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95936" y="479715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6016" y="4797152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436096" y="479715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5496" y="5445224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9553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11561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83569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55577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27585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99593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ю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716016" y="5445224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43609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5617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687625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195736" y="6093296"/>
            <a:ext cx="3600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5577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27585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99593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16016" y="6093296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543609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15617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99593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4716016" y="1556792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543609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615617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687625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59633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8316416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327585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399593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716016" y="2204864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543609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615617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876256" y="220486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255577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327585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399593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4716016" y="2852936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543609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615617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87625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255577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27585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399593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716016" y="3501008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543609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6156176" y="3501008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327585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399593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4716016" y="4149080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5436096" y="4149080"/>
            <a:ext cx="72008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615617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687625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39553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111561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183569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255577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327585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399593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55577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327585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399593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4716016" y="6093296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543609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6156176" y="609329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759633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7596336" y="4149080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3995936" y="479715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4716016" y="4797152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5436096" y="479715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4716016" y="5445224"/>
            <a:ext cx="72008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543609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615617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6876256" y="5445224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8316416" y="2852936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0" y="0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электронная …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Валюта, обозначение которой в </a:t>
            </a:r>
            <a:r>
              <a:rPr lang="ru-RU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используется в формулах.</a:t>
            </a:r>
          </a:p>
        </p:txBody>
      </p:sp>
      <p:grpSp>
        <p:nvGrpSpPr>
          <p:cNvPr id="123" name="Группа 122"/>
          <p:cNvGrpSpPr/>
          <p:nvPr/>
        </p:nvGrpSpPr>
        <p:grpSpPr>
          <a:xfrm>
            <a:off x="0" y="-99392"/>
            <a:ext cx="9144000" cy="1412776"/>
            <a:chOff x="0" y="0"/>
            <a:chExt cx="9144000" cy="1412776"/>
          </a:xfrm>
        </p:grpSpPr>
        <p:sp>
          <p:nvSpPr>
            <p:cNvPr id="121" name="Прямоугольник 120"/>
            <p:cNvSpPr/>
            <p:nvPr/>
          </p:nvSpPr>
          <p:spPr>
            <a:xfrm>
              <a:off x="0" y="0"/>
              <a:ext cx="9144000" cy="141277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ru-RU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ru-RU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Что можно добавить в документ с помощью кнопки  </a:t>
              </a:r>
              <a:r>
                <a:rPr lang="ru-RU" sz="3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меню </a:t>
              </a:r>
              <a:r>
                <a:rPr lang="ru-RU" sz="3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вставка.</a:t>
              </a:r>
            </a:p>
          </p:txBody>
        </p:sp>
        <p:pic>
          <p:nvPicPr>
            <p:cNvPr id="122" name="Рисунок 121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07904" y="863377"/>
              <a:ext cx="447675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4" name="Прямоугольник 123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Структурный элемент таблицы.</a:t>
            </a:r>
          </a:p>
        </p:txBody>
      </p:sp>
      <p:sp>
        <p:nvSpPr>
          <p:cNvPr id="125" name="Прямоугольник 124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Она должна начинаться со знака равенства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Имя функции, определяющей минимальное значение в заданном диапазоне ячеек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перемещении или копировании формулы эта ссылка в ней не изменяется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0" y="-27384"/>
            <a:ext cx="9144000" cy="141277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 может быть числовой, текстовый, денежный, процентный, общий.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5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3" fill="hold">
                      <p:stCondLst>
                        <p:cond delay="0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8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5" fill="hold">
                      <p:stCondLst>
                        <p:cond delay="0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30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3" fill="hold">
                      <p:stCondLst>
                        <p:cond delay="0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14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5" fill="hold">
                      <p:stCondLst>
                        <p:cond delay="0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1" fill="hold">
                      <p:stCondLst>
                        <p:cond delay="0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9" grpId="0" animBg="1"/>
      <p:bldP spid="119" grpId="1" animBg="1"/>
      <p:bldP spid="120" grpId="0" animBg="1"/>
      <p:bldP spid="120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http://spolitova.ucoz.ru/fon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71800" y="476672"/>
            <a:ext cx="325903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урока: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55351" y="2132856"/>
            <a:ext cx="566039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«Понятие алгоритма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его свойства».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23528" y="278641"/>
            <a:ext cx="8568952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ИНТСТРУКЦИЯ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«Посадка петрушки семенами в домашних условиях»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71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Взять семена «корневой» раннеспелой петрушки.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Семена можно замочить в хорошо розовом растворе марганцовки на пару часов перед посадкой.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Семена можно предварительно замочить в кусочке ткани на 3-4 дня и сеять, когда у них проклюнутся ростки.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1371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Можно использовать и сухие семена.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716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716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качестве емкостей для выращивания петрушки на подоконнике приготовить обычные цветочные горшки, обязательно с отверстиями снизу (для отхода лишней влаги), емкостью 1−2 литра.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3716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Засыпать в горшок землю.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Сделать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ямки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глубиной в 1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 в каждом горшочке.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Аккуратно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засыпать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семена петрушки по 2-3 штуки в каждую ямку.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Засыпать семена почвой 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теплой водой.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3716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716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vedeniehoziaystva.ru/wp-content/uploads/2011/05/2.jpg"/>
          <p:cNvPicPr/>
          <p:nvPr/>
        </p:nvPicPr>
        <p:blipFill>
          <a:blip r:embed="rId2" cstate="print"/>
          <a:srcRect b="25000"/>
          <a:stretch>
            <a:fillRect/>
          </a:stretch>
        </p:blipFill>
        <p:spPr bwMode="auto">
          <a:xfrm>
            <a:off x="6372200" y="4087332"/>
            <a:ext cx="2357454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l-farabi4.siteedit.ru/images/hor.jpg"/>
          <p:cNvPicPr>
            <a:picLocks noChangeAspect="1" noChangeArrowheads="1"/>
          </p:cNvPicPr>
          <p:nvPr/>
        </p:nvPicPr>
        <p:blipFill>
          <a:blip r:embed="rId2" cstate="print"/>
          <a:srcRect b="11949"/>
          <a:stretch>
            <a:fillRect/>
          </a:stretch>
        </p:blipFill>
        <p:spPr bwMode="auto">
          <a:xfrm>
            <a:off x="3691904" y="-387424"/>
            <a:ext cx="5920656" cy="770485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TextBox 3"/>
          <p:cNvSpPr txBox="1"/>
          <p:nvPr/>
        </p:nvSpPr>
        <p:spPr>
          <a:xfrm>
            <a:off x="0" y="1772816"/>
            <a:ext cx="3707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«АЛГОРИТМ»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происходит от имени выдающегося математика средневекового востока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Мухаммеда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Аль Хорезми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(787-850).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427012"/>
            <a:ext cx="849694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конечный набор правил, который определяет последовательность операций для решения конкретного множества задач и обладает пятью важными чертами: конечность, определённость, ввод, вывод, эффективность. </a:t>
            </a:r>
          </a:p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всякая система вычислений, выполняемых по строго определённым правилам, которая после какого-либо числа шагов заведомо приводит к решению поставленной задачи.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точное предписание, определяющее вычислительный процесс, идущий от варьируемых исходных данных к искомому результату.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строго детерминированная последовательность действий, описывающая процесс преобразования объекта из начального состояния в конечное, записанная с помощью понятных исполнителю команд.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строго определенная последовательность действий, направленная на достижение определенных целей за конечное число шагов.</a:t>
            </a: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Алгоритмом</a:t>
            </a:r>
            <a:r>
              <a:rPr kumimoji="0" lang="ru-RU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называется точная инструкция исполнителю в понятной для него форме, определяющая процесс достижения поставленной цели на основе имеющихся исходных данных за конечное число шагов. </a:t>
            </a:r>
            <a:endParaRPr kumimoji="0" lang="ru-RU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1536174"/>
            <a:ext cx="849694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Алгоритмом</a:t>
            </a:r>
            <a:r>
              <a:rPr kumimoji="0" lang="ru-RU" sz="3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называется точная инструкция исполнителю в понятной для него форме, определяющая процесс достижения поставленной цели на основе имеющихся исходных данных за конечное число шагов. </a:t>
            </a:r>
            <a:endParaRPr kumimoji="0" lang="ru-RU" sz="4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80920" cy="963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2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</a:p>
          <a:p>
            <a:pPr algn="ctr"/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Составить алгоритм для выбранного вами действия 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539552" y="1556792"/>
            <a:ext cx="3456384" cy="1944216"/>
          </a:xfrm>
          <a:prstGeom prst="wedgeRectCallout">
            <a:avLst>
              <a:gd name="adj1" fmla="val -42286"/>
              <a:gd name="adj2" fmla="val 72952"/>
            </a:avLst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Заваривание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чая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572000" y="1628800"/>
            <a:ext cx="3960440" cy="2088232"/>
          </a:xfrm>
          <a:prstGeom prst="wedgeRoundRectCallout">
            <a:avLst>
              <a:gd name="adj1" fmla="val 42899"/>
              <a:gd name="adj2" fmla="val 65728"/>
              <a:gd name="adj3" fmla="val 16667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Переход дороги по пешеходному переходу на сигнал светофора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683568" y="3717032"/>
            <a:ext cx="5472608" cy="2304256"/>
          </a:xfrm>
          <a:prstGeom prst="wedgeEllipseCallout">
            <a:avLst>
              <a:gd name="adj1" fmla="val -27453"/>
              <a:gd name="adj2" fmla="val 66419"/>
            </a:avLst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логической задачи </a:t>
            </a:r>
          </a:p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«Волк, коза и капуста»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539552" y="1556792"/>
            <a:ext cx="3456384" cy="1944216"/>
          </a:xfrm>
          <a:prstGeom prst="wedgeRectCallout">
            <a:avLst>
              <a:gd name="adj1" fmla="val -42286"/>
              <a:gd name="adj2" fmla="val 72952"/>
            </a:avLst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572000" y="1628800"/>
            <a:ext cx="3960440" cy="2088232"/>
          </a:xfrm>
          <a:prstGeom prst="wedgeRoundRectCallout">
            <a:avLst>
              <a:gd name="adj1" fmla="val 42899"/>
              <a:gd name="adj2" fmla="val 65728"/>
              <a:gd name="adj3" fmla="val 16667"/>
            </a:avLst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683568" y="3717032"/>
            <a:ext cx="5472608" cy="2304256"/>
          </a:xfrm>
          <a:prstGeom prst="wedgeEllipseCallout">
            <a:avLst>
              <a:gd name="adj1" fmla="val -27453"/>
              <a:gd name="adj2" fmla="val 66419"/>
            </a:avLst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4509120"/>
            <a:ext cx="849694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Можно ли один алгоритм, например инструкцию по завариванию чая, применить для выполнения аналогичного действия, например заваривания травяного сбора?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260648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Все ли инструкции просты и понятны?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3528" y="1094546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Все ли команды четко прописаны и в правильной последовательности?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420887"/>
            <a:ext cx="84969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Что общего во всех этих инструкциях?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3254785"/>
            <a:ext cx="84969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ru-RU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Что получается после выполнения каждого алгоритма? 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10">
      <a:dk1>
        <a:sysClr val="windowText" lastClr="000000"/>
      </a:dk1>
      <a:lt1>
        <a:sysClr val="window" lastClr="FFFFFF"/>
      </a:lt1>
      <a:dk2>
        <a:srgbClr val="323232"/>
      </a:dk2>
      <a:lt2>
        <a:srgbClr val="A9DB66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258</TotalTime>
  <Words>736</Words>
  <Application>Microsoft Office PowerPoint</Application>
  <PresentationFormat>Экран (4:3)</PresentationFormat>
  <Paragraphs>160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Бодарева</dc:creator>
  <cp:lastModifiedBy>DTV</cp:lastModifiedBy>
  <cp:revision>48</cp:revision>
  <dcterms:created xsi:type="dcterms:W3CDTF">2013-03-29T17:16:48Z</dcterms:created>
  <dcterms:modified xsi:type="dcterms:W3CDTF">2013-04-02T06:23:21Z</dcterms:modified>
</cp:coreProperties>
</file>