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i="1" u="sng" dirty="0" smtClean="0">
                <a:solidFill>
                  <a:srgbClr val="FF0000"/>
                </a:solidFill>
              </a:rPr>
              <a:t>ГТО-прошлое и настоящее</a:t>
            </a:r>
            <a:endParaRPr lang="ru-RU" sz="6600" b="1" i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Усс</a:t>
            </a:r>
            <a:r>
              <a:rPr lang="ru-RU" dirty="0" smtClean="0"/>
              <a:t> Виктор Анатольевич, </a:t>
            </a:r>
            <a:r>
              <a:rPr lang="ru-RU" dirty="0" smtClean="0"/>
              <a:t>учитель  физической  культуры, </a:t>
            </a:r>
            <a:r>
              <a:rPr lang="ru-RU" dirty="0" smtClean="0"/>
              <a:t>ВХТЛ.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Видное -2014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528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ctr"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Arial Black" pitchFamily="34" charset="0"/>
              </a:rPr>
              <a:t>Одобрены на заседании Координационной комиссии Министерства спорта Российской</a:t>
            </a:r>
          </a:p>
          <a:p>
            <a:pPr marL="342900" lvl="0" indent="-342900" algn="ctr"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Arial Black" pitchFamily="34" charset="0"/>
              </a:rPr>
              <a:t>Федерации по введению и реализации</a:t>
            </a:r>
          </a:p>
          <a:p>
            <a:pPr marL="342900" lvl="0" indent="-342900" algn="ctr"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Arial Black" pitchFamily="34" charset="0"/>
              </a:rPr>
              <a:t>Всероссийского физкультурно-спортивного</a:t>
            </a:r>
          </a:p>
          <a:p>
            <a:pPr marL="342900" lvl="0" indent="-342900" algn="ctr"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Arial Black" pitchFamily="34" charset="0"/>
              </a:rPr>
              <a:t>комплекса </a:t>
            </a:r>
            <a:r>
              <a:rPr lang="ru-RU" sz="2200" dirty="0">
                <a:solidFill>
                  <a:srgbClr val="FF0000"/>
                </a:solidFill>
                <a:latin typeface="Arial Black" pitchFamily="34" charset="0"/>
              </a:rPr>
              <a:t>"Готов к труду и обороне" (ГТО) </a:t>
            </a:r>
            <a:r>
              <a:rPr lang="ru-RU" sz="2200" dirty="0">
                <a:solidFill>
                  <a:prstClr val="black"/>
                </a:solidFill>
                <a:latin typeface="Arial Black" pitchFamily="34" charset="0"/>
              </a:rPr>
              <a:t>протоколом </a:t>
            </a:r>
            <a:r>
              <a:rPr lang="ru-RU" sz="2200" dirty="0">
                <a:solidFill>
                  <a:srgbClr val="FF0000"/>
                </a:solidFill>
                <a:latin typeface="Arial Black" pitchFamily="34" charset="0"/>
              </a:rPr>
              <a:t>N 1 от 23.07.2014 пункт II/1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  <a:t>МЕТОДИЧЕСКИЕ РЕКОМЕНДАЦИИ</a:t>
            </a:r>
            <a:r>
              <a:rPr lang="ru-RU" sz="18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  <a:t>ПО ОРГАНИЗАЦИИ ПРОВЕДЕНИЯ ИСПЫТАНИЙ (ТЕСТОВ), ВХОДЯЩИХ ВО ВСЕРОССИЙСКИЙ ФИЗКУЛЬТУРНО-СПОРТИВНЫЙ КОМПЛЕКС </a:t>
            </a:r>
            <a:b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  <a:t>"ГОТОВ К ТРУДУ И ОБОРОНЕ" (ГТО)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68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ru-RU" sz="3000" dirty="0">
                <a:solidFill>
                  <a:srgbClr val="0070C0"/>
                </a:solidFill>
                <a:latin typeface="Arial Black" pitchFamily="34" charset="0"/>
              </a:rPr>
              <a:t>добровольность и доступность;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endParaRPr lang="ru-RU" sz="3000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ru-RU" sz="3000" dirty="0">
                <a:solidFill>
                  <a:srgbClr val="0070C0"/>
                </a:solidFill>
                <a:latin typeface="Arial Black" pitchFamily="34" charset="0"/>
              </a:rPr>
              <a:t>оздоровительная и личностно ориентированная направленность;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endParaRPr lang="ru-RU" sz="3000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ru-RU" sz="3000" dirty="0">
                <a:solidFill>
                  <a:srgbClr val="0070C0"/>
                </a:solidFill>
                <a:latin typeface="Arial Black" pitchFamily="34" charset="0"/>
              </a:rPr>
              <a:t>обязательность медицинского контроля;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endParaRPr lang="ru-RU" sz="3000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ru-RU" sz="3000" dirty="0">
                <a:solidFill>
                  <a:srgbClr val="0070C0"/>
                </a:solidFill>
                <a:latin typeface="Arial Black" pitchFamily="34" charset="0"/>
              </a:rPr>
              <a:t>учет региональных особенностей и национальных традиций.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ПРИНЦИПЫ ВФСК ГТО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554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В КОМПЛЕКС ГТО ВКЛЮЧЕНЫ </a:t>
            </a:r>
            <a:br>
              <a:rPr lang="ru-RU" sz="4400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60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19 ВИДОВ </a:t>
            </a:r>
            <a:r>
              <a:rPr lang="ru-RU" sz="4400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4400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4400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ИСПЫТАНИЙ</a:t>
            </a:r>
            <a:br>
              <a:rPr lang="ru-RU" sz="4400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4400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(ТЕСТОВ)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Только вперед, будь с нами 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87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Желаю всем успехов в сдаче норм!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Pictures\znachok_gto_sov-570x4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2458" y="2674938"/>
            <a:ext cx="4607021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5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Методические основы комплекса ГТО.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ГТО шагает по России в регион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988840"/>
            <a:ext cx="79928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234068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Helvetica"/>
              </a:rPr>
              <a:t>Система ГТО действовала в СССР на протяжении 60 лет, начиная с 1931 года.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В своей последней редакции, принятой в 1972 году советом министров, комплекс охватывал граждан Советского Союза пяти возрастных групп: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I ступень («Смелые и ловкие») — 10-13 лет,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II ступень («Спортивная смена») — 14-15 лет,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III ступень («Сила и мужество») — 16-18 лет,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IV ступень («Физическое совершенство») — мужчины 19-39 лет, женщины 19-34 лет,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V ступень («Бодрость и здоровье») — мужчины 40-60 лет, женщины 35-55 лет.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Будь готов </a:t>
            </a:r>
            <a:r>
              <a:rPr lang="ru-RU" sz="6000" dirty="0" smtClean="0">
                <a:solidFill>
                  <a:srgbClr val="FF0000"/>
                </a:solidFill>
              </a:rPr>
              <a:t>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23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Значки ГТО в СССР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www.allfaler.ru/images/stories/Znaks/SSSR/Vedomstvo/Obshestv_Org/GTO/zol_gto_1.png"/>
          <p:cNvPicPr>
            <a:picLocks noGrp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55576" y="4321858"/>
            <a:ext cx="1870454" cy="178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ГТО 1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4437112"/>
            <a:ext cx="185738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26369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В СССР </a:t>
            </a:r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было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 два вида 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значков — золотой и 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серебряный </a:t>
            </a:r>
          </a:p>
        </p:txBody>
      </p:sp>
    </p:spTree>
    <p:extLst>
      <p:ext uri="{BB962C8B-B14F-4D97-AF65-F5344CB8AC3E}">
        <p14:creationId xmlns:p14="http://schemas.microsoft.com/office/powerpoint/2010/main" xmlns="" val="252557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В России к ним добавился еще и бронзовый значок ГТО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Значки ГТО в России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645024"/>
            <a:ext cx="200026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000496" y="4518527"/>
            <a:ext cx="1643074" cy="1625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5855" y="4714884"/>
            <a:ext cx="1500987" cy="14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689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 algn="ctr" fontAlgn="base">
              <a:buClrTx/>
              <a:buSzTx/>
              <a:buNone/>
            </a:pPr>
            <a:r>
              <a:rPr lang="ru-RU" sz="1800" dirty="0">
                <a:solidFill>
                  <a:srgbClr val="FF0000"/>
                </a:solidFill>
                <a:latin typeface="Arial Black" pitchFamily="34" charset="0"/>
              </a:rPr>
              <a:t>СОХРАНИЛИ </a:t>
            </a:r>
          </a:p>
          <a:p>
            <a:pPr marL="342900" lvl="0" indent="-342900" fontAlgn="base"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подтягивание,</a:t>
            </a:r>
          </a:p>
          <a:p>
            <a:pPr marL="342900" lvl="0" indent="-342900" fontAlgn="base"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отжимание, </a:t>
            </a:r>
          </a:p>
          <a:p>
            <a:pPr marL="342900" lvl="0" indent="-342900" fontAlgn="base"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прыжки в длину с разбега или с места толчком двумя ногами, </a:t>
            </a:r>
          </a:p>
          <a:p>
            <a:pPr marL="342900" lvl="0" indent="-342900" fontAlgn="base"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бег на лыжах или кросс по пересеченной местности (для бесснежных районов страны), </a:t>
            </a:r>
          </a:p>
          <a:p>
            <a:pPr marL="342900" lvl="0" indent="-342900" fontAlgn="base"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туристский поход на 5-15 км с проверкой туристских навыков, включая ориентирование на местности по карте и компасу, разжигание костра и способы преодоления препятствий.</a:t>
            </a:r>
          </a:p>
          <a:p>
            <a:pPr marL="342900" lvl="0" indent="-342900" fontAlgn="base"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стрельба, (раньше стреляли из малокалиберной винтовки) из пневматической винтовки или электронного оружия. У каждого участника будет 10 минут на пять зачетных выстрелов, которые должны производиться с 5 или 10 десяти метров из положения сидя или стоя.</a:t>
            </a:r>
          </a:p>
          <a:p>
            <a:pPr marL="342900" lvl="0" indent="-342900" fontAlgn="base">
              <a:buClrTx/>
              <a:buSzTx/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Метание теннисного мяча в советское время производилось на расстояние, а сейчас это будет упражнение на точность.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Отличия видов испытаний в СССР и </a:t>
            </a:r>
            <a:br>
              <a:rPr lang="ru-RU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в РОССИИ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78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ctr" fontAlgn="base">
              <a:buClrTx/>
              <a:buSzTx/>
              <a:buNone/>
              <a:defRPr/>
            </a:pPr>
            <a:r>
              <a:rPr lang="ru-RU" sz="1800" dirty="0">
                <a:solidFill>
                  <a:srgbClr val="0070C0"/>
                </a:solidFill>
                <a:latin typeface="Arial Black" pitchFamily="34" charset="0"/>
              </a:rPr>
              <a:t>ДОБАВИЛИ</a:t>
            </a:r>
          </a:p>
          <a:p>
            <a:pPr marL="342900" lvl="0" indent="-342900" fontAlgn="base">
              <a:buClrTx/>
              <a:buSzTx/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>челночный бег</a:t>
            </a:r>
          </a:p>
          <a:p>
            <a:pPr marL="342900" lvl="0" indent="-342900" fontAlgn="base">
              <a:buClrTx/>
              <a:buSzTx/>
              <a:buFont typeface="+mj-lt"/>
              <a:buAutoNum type="arabicPeriod"/>
              <a:defRPr/>
            </a:pPr>
            <a:endParaRPr lang="ru-RU" sz="1400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lvl="0" indent="-342900" fontAlgn="base">
              <a:buClrTx/>
              <a:buSzTx/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>рывок гири массой 16 кг (для участников от 18 лет)</a:t>
            </a:r>
          </a:p>
          <a:p>
            <a:pPr marL="342900" lvl="0" indent="-342900" fontAlgn="base">
              <a:buClrTx/>
              <a:buSzTx/>
              <a:buFont typeface="+mj-lt"/>
              <a:buAutoNum type="arabicPeriod"/>
              <a:defRPr/>
            </a:pPr>
            <a:endParaRPr lang="ru-RU" sz="1400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lvl="0" indent="-342900" fontAlgn="base">
              <a:buClrTx/>
              <a:buSzTx/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>наклоны вперед из положения стоя с прямыми ногами. Задание считается выполненным, если участник касается пола пальцами или ладонями двух рук и фиксирует результат в течение двух секунд.</a:t>
            </a:r>
          </a:p>
          <a:p>
            <a:pPr marL="342900" lvl="0" indent="-342900" fontAlgn="base">
              <a:buClrTx/>
              <a:buSzTx/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>Скандинавская ходьба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Отличия видов испытаний в СССР и </a:t>
            </a:r>
            <a:br>
              <a:rPr lang="ru-RU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в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978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ClrTx/>
              <a:buSzTx/>
              <a:buFont typeface="+mj-lt"/>
              <a:buAutoNum type="arabicPeriod"/>
            </a:pPr>
            <a:r>
              <a:rPr lang="ru-RU" sz="2600" b="1" dirty="0">
                <a:solidFill>
                  <a:prstClr val="black"/>
                </a:solidFill>
                <a:latin typeface="Calibri"/>
                <a:cs typeface="Aharoni" pitchFamily="2" charset="-79"/>
              </a:rPr>
              <a:t>Проводится в соревновательной обстановке. </a:t>
            </a:r>
          </a:p>
          <a:p>
            <a:pPr marL="514350" lvl="0" indent="-514350">
              <a:buClrTx/>
              <a:buSzTx/>
              <a:buFont typeface="+mj-lt"/>
              <a:buAutoNum type="arabicPeriod"/>
            </a:pPr>
            <a:r>
              <a:rPr lang="ru-RU" sz="2600" b="1" dirty="0">
                <a:solidFill>
                  <a:prstClr val="black"/>
                </a:solidFill>
                <a:latin typeface="Calibri"/>
                <a:cs typeface="Aharoni" pitchFamily="2" charset="-79"/>
              </a:rPr>
              <a:t>На этапах подготовки и выполнения осуществляется медицинский контроль.</a:t>
            </a:r>
          </a:p>
          <a:p>
            <a:pPr marL="514350" lvl="0" indent="-514350">
              <a:buClrTx/>
              <a:buSzTx/>
              <a:buFont typeface="+mj-lt"/>
              <a:buAutoNum type="arabicPeriod"/>
            </a:pPr>
            <a:r>
              <a:rPr lang="ru-RU" sz="2600" b="1" dirty="0">
                <a:solidFill>
                  <a:prstClr val="black"/>
                </a:solidFill>
                <a:latin typeface="Calibri"/>
                <a:cs typeface="Aharoni" pitchFamily="2" charset="-79"/>
              </a:rPr>
              <a:t>Перед тестированием проводится общая разминка участников</a:t>
            </a:r>
          </a:p>
          <a:p>
            <a:pPr marL="514350" lvl="0" indent="-514350">
              <a:buClrTx/>
              <a:buSzTx/>
              <a:buFont typeface="+mj-lt"/>
              <a:buAutoNum type="arabicPeriod"/>
            </a:pPr>
            <a:r>
              <a:rPr lang="ru-RU" sz="2600" b="1" dirty="0">
                <a:solidFill>
                  <a:prstClr val="black"/>
                </a:solidFill>
                <a:latin typeface="Calibri"/>
                <a:cs typeface="Aharoni" pitchFamily="2" charset="-79"/>
              </a:rPr>
              <a:t>Начинать тестирование с наименее </a:t>
            </a:r>
            <a:r>
              <a:rPr lang="ru-RU" sz="2600" b="1" dirty="0" err="1">
                <a:solidFill>
                  <a:prstClr val="black"/>
                </a:solidFill>
                <a:latin typeface="Calibri"/>
                <a:cs typeface="Aharoni" pitchFamily="2" charset="-79"/>
              </a:rPr>
              <a:t>энергозатратных</a:t>
            </a:r>
            <a:r>
              <a:rPr lang="ru-RU" sz="2600" b="1" dirty="0">
                <a:solidFill>
                  <a:prstClr val="black"/>
                </a:solidFill>
                <a:latin typeface="Calibri"/>
                <a:cs typeface="Aharoni" pitchFamily="2" charset="-79"/>
              </a:rPr>
              <a:t> видов испытаний (тестов) и предоставлении участникам достаточного периода отдыха между выполнением нормативов.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Методические рекомендации по проведению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0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ClrTx/>
              <a:buSzTx/>
              <a:buFont typeface="+mj-lt"/>
              <a:buAutoNum type="arabicPeriod"/>
            </a:pPr>
            <a:r>
              <a:rPr lang="ru-RU" sz="2500" b="1" dirty="0">
                <a:solidFill>
                  <a:prstClr val="black"/>
                </a:solidFill>
                <a:latin typeface="Calibri"/>
              </a:rPr>
              <a:t>Бег на 30, 60, 100 м в зависимости от возрастных требований и ступени Комплекса.</a:t>
            </a:r>
          </a:p>
          <a:p>
            <a:pPr marL="514350" lvl="0" indent="-514350">
              <a:buClrTx/>
              <a:buSzTx/>
              <a:buFont typeface="+mj-lt"/>
              <a:buAutoNum type="arabicPeriod"/>
            </a:pPr>
            <a:endParaRPr lang="ru-RU" sz="25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buClrTx/>
              <a:buSzTx/>
              <a:buFont typeface="+mj-lt"/>
              <a:buAutoNum type="arabicPeriod"/>
            </a:pPr>
            <a:r>
              <a:rPr lang="ru-RU" sz="2500" b="1" dirty="0">
                <a:solidFill>
                  <a:prstClr val="black"/>
                </a:solidFill>
                <a:latin typeface="Calibri"/>
              </a:rPr>
              <a:t>Прыжок в длину с места толчком двумя ногами, прыжок в длину с разбега.</a:t>
            </a:r>
          </a:p>
          <a:p>
            <a:pPr marL="514350" lvl="0" indent="-514350">
              <a:buClrTx/>
              <a:buSzTx/>
              <a:buFont typeface="+mj-lt"/>
              <a:buAutoNum type="arabicPeriod"/>
            </a:pPr>
            <a:endParaRPr lang="ru-RU" sz="2500" b="1" dirty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buClrTx/>
              <a:buSzTx/>
              <a:buFont typeface="+mj-lt"/>
              <a:buAutoNum type="arabicPeriod"/>
            </a:pPr>
            <a:r>
              <a:rPr lang="ru-RU" sz="2500" b="1" dirty="0">
                <a:solidFill>
                  <a:prstClr val="black"/>
                </a:solidFill>
                <a:latin typeface="Calibri"/>
              </a:rPr>
              <a:t>Тестирование в силовых упражнениях:</a:t>
            </a:r>
          </a:p>
          <a:p>
            <a:pPr marL="514350" lvl="0" indent="-514350">
              <a:buClrTx/>
              <a:buSzTx/>
              <a:buFont typeface="Arial" pitchFamily="34" charset="0"/>
              <a:buChar char="•"/>
            </a:pPr>
            <a:r>
              <a:rPr lang="ru-RU" sz="2500" dirty="0">
                <a:solidFill>
                  <a:prstClr val="black"/>
                </a:solidFill>
                <a:latin typeface="Calibri"/>
              </a:rPr>
              <a:t>подтягивание из виса лежа на низкой перекладине</a:t>
            </a:r>
          </a:p>
          <a:p>
            <a:pPr marL="514350" lvl="0" indent="-514350">
              <a:buClrTx/>
              <a:buSzTx/>
              <a:buFont typeface="Arial" pitchFamily="34" charset="0"/>
              <a:buChar char="•"/>
            </a:pPr>
            <a:r>
              <a:rPr lang="ru-RU" sz="2500" dirty="0">
                <a:solidFill>
                  <a:prstClr val="black"/>
                </a:solidFill>
                <a:latin typeface="Calibri"/>
              </a:rPr>
              <a:t>и из виса на высокой перекладине;</a:t>
            </a:r>
          </a:p>
          <a:p>
            <a:pPr marL="514350" lvl="0" indent="-514350">
              <a:buClrTx/>
              <a:buSzTx/>
              <a:buFont typeface="Arial" pitchFamily="34" charset="0"/>
              <a:buChar char="•"/>
            </a:pPr>
            <a:r>
              <a:rPr lang="ru-RU" sz="2500" dirty="0">
                <a:solidFill>
                  <a:prstClr val="black"/>
                </a:solidFill>
                <a:latin typeface="Calibri"/>
              </a:rPr>
              <a:t>сгибание и разгибание рук в упоре лежа на полу;</a:t>
            </a:r>
          </a:p>
          <a:p>
            <a:pPr marL="514350" lvl="0" indent="-514350">
              <a:buClrTx/>
              <a:buSzTx/>
              <a:buFont typeface="Arial" pitchFamily="34" charset="0"/>
              <a:buChar char="•"/>
            </a:pPr>
            <a:r>
              <a:rPr lang="ru-RU" sz="2500" dirty="0">
                <a:solidFill>
                  <a:prstClr val="black"/>
                </a:solidFill>
                <a:latin typeface="Calibri"/>
              </a:rPr>
              <a:t>рывок гири;</a:t>
            </a:r>
          </a:p>
          <a:p>
            <a:pPr marL="514350" lvl="0" indent="-514350">
              <a:buClrTx/>
              <a:buSzTx/>
              <a:buFont typeface="Arial" pitchFamily="34" charset="0"/>
              <a:buChar char="•"/>
            </a:pPr>
            <a:r>
              <a:rPr lang="ru-RU" sz="2500" dirty="0">
                <a:solidFill>
                  <a:prstClr val="black"/>
                </a:solidFill>
                <a:latin typeface="Calibri"/>
              </a:rPr>
              <a:t>поднимание туловища из положения лежа на спине.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Наиболее эффективным является следующий порядок тестирования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368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</TotalTime>
  <Words>270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ГТО-прошлое и настоящее</vt:lpstr>
      <vt:lpstr>Методические основы комплекса ГТО.</vt:lpstr>
      <vt:lpstr>Будь готов !</vt:lpstr>
      <vt:lpstr>Значки ГТО в СССР</vt:lpstr>
      <vt:lpstr>Значки ГТО в России</vt:lpstr>
      <vt:lpstr>Отличия видов испытаний в СССР и  в РОССИИ</vt:lpstr>
      <vt:lpstr>Отличия видов испытаний в СССР и  в РОССИИ</vt:lpstr>
      <vt:lpstr>Методические рекомендации по проведению</vt:lpstr>
      <vt:lpstr>Наиболее эффективным является следующий порядок тестирования</vt:lpstr>
      <vt:lpstr>МЕТОДИЧЕСКИЕ РЕКОМЕНДАЦИИ ПО ОРГАНИЗАЦИИ ПРОВЕДЕНИЯ ИСПЫТАНИЙ (ТЕСТОВ), ВХОДЯЩИХ ВО ВСЕРОССИЙСКИЙ ФИЗКУЛЬТУРНО-СПОРТИВНЫЙ КОМПЛЕКС  "ГОТОВ К ТРУДУ И ОБОРОНЕ" (ГТО)</vt:lpstr>
      <vt:lpstr>ПРИНЦИПЫ ВФСК ГТО</vt:lpstr>
      <vt:lpstr>Только вперед, будь с нами !</vt:lpstr>
      <vt:lpstr>Желаю всем успехов в сдаче норм!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ГТО-прошлое и настоящее</dc:title>
  <dc:creator>Admin</dc:creator>
  <cp:lastModifiedBy>1</cp:lastModifiedBy>
  <cp:revision>7</cp:revision>
  <dcterms:created xsi:type="dcterms:W3CDTF">2014-09-27T07:24:33Z</dcterms:created>
  <dcterms:modified xsi:type="dcterms:W3CDTF">2014-11-10T06:54:12Z</dcterms:modified>
</cp:coreProperties>
</file>