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8" r:id="rId2"/>
  </p:sldMasterIdLst>
  <p:notesMasterIdLst>
    <p:notesMasterId r:id="rId23"/>
  </p:notesMasterIdLst>
  <p:sldIdLst>
    <p:sldId id="256" r:id="rId3"/>
    <p:sldId id="263" r:id="rId4"/>
    <p:sldId id="264" r:id="rId5"/>
    <p:sldId id="265" r:id="rId6"/>
    <p:sldId id="266" r:id="rId7"/>
    <p:sldId id="268" r:id="rId8"/>
    <p:sldId id="274" r:id="rId9"/>
    <p:sldId id="275" r:id="rId10"/>
    <p:sldId id="276" r:id="rId11"/>
    <p:sldId id="277" r:id="rId12"/>
    <p:sldId id="262" r:id="rId13"/>
    <p:sldId id="259" r:id="rId14"/>
    <p:sldId id="260" r:id="rId15"/>
    <p:sldId id="278" r:id="rId16"/>
    <p:sldId id="279" r:id="rId17"/>
    <p:sldId id="280" r:id="rId18"/>
    <p:sldId id="281" r:id="rId19"/>
    <p:sldId id="282" r:id="rId20"/>
    <p:sldId id="283" r:id="rId21"/>
    <p:sldId id="27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FF00"/>
    <a:srgbClr val="0000CC"/>
    <a:srgbClr val="006666"/>
    <a:srgbClr val="800000"/>
    <a:srgbClr val="0000FF"/>
    <a:srgbClr val="CC0000"/>
    <a:srgbClr val="A60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92" autoAdjust="0"/>
    <p:restoredTop sz="94660"/>
  </p:normalViewPr>
  <p:slideViewPr>
    <p:cSldViewPr>
      <p:cViewPr varScale="1">
        <p:scale>
          <a:sx n="71" d="100"/>
          <a:sy n="71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8EF64E-1091-4E5A-8206-D59A17269AAF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755407-9CAC-4079-8FC0-C41778470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39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0" tIns="0" rIns="0" bIns="0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10B24-63EB-4252-ADF1-DC1E07012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13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32684-F648-452E-9F4F-157D76312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13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60419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0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42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8CAEE8CF-C182-404A-B6C6-FA011AB1287B}" type="datetimeFigureOut">
              <a:rPr lang="ru-RU"/>
              <a:pPr/>
              <a:t>28.01.2013</a:t>
            </a:fld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88A318F-63E2-4AB6-AFEB-A086F30B102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04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>
    <p:circle/>
    <p:sndAc>
      <p:stSnd>
        <p:snd r:embed="rId1" name="13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92C4D1-3B7B-420F-AB06-45AE10B3D86C}" type="datetimeFigureOut">
              <a:rPr lang="ru-RU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BC94C-9313-4231-9D24-B4C115D1B0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7A3CFB-0AC7-48DD-AB74-A2DEF5E5783E}" type="datetimeFigureOut">
              <a:rPr lang="ru-RU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9DEAE-AB9E-434C-9E85-5EEEB6305B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940266-B626-4D1D-A649-AE7BBCE3CE81}" type="datetimeFigureOut">
              <a:rPr lang="ru-RU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1689C-D878-4485-A1ED-10915E6F94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324A15-7256-4036-BB7D-661E68BB4ADB}" type="datetimeFigureOut">
              <a:rPr lang="ru-RU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3C53B-C7A8-430D-A378-7185258EA3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86FAA2-6FED-46F6-B6F7-654D4B246605}" type="datetimeFigureOut">
              <a:rPr lang="ru-RU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AD3D9-4FFD-4406-AE8C-FB069A7D9C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786D83-ABBE-4A34-9751-1E49FFB562BB}" type="datetimeFigureOut">
              <a:rPr lang="ru-RU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0C35F-D228-41EC-AEC8-5F76E30CF6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90ECCD-9D10-4098-B079-DAD3D773BBBA}" type="datetimeFigureOut">
              <a:rPr lang="ru-RU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5C890-662D-4D9B-AEB5-DBFEC00E2E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58A811-FB0C-4AB5-BD1C-169208A16C57}" type="datetimeFigureOut">
              <a:rPr lang="ru-RU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C4EA5-63F8-44C1-B866-9A5C359EAC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61841-7046-410D-AD30-437553B73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13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26A98F-C426-4520-B212-B245B2AC8D67}" type="datetimeFigureOut">
              <a:rPr lang="ru-RU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977E7-B534-46F2-AD0C-702F93B5C1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20C240-3300-49C9-B075-75E038103AE0}" type="datetimeFigureOut">
              <a:rPr lang="ru-RU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73E2A-9E8C-4E64-82F1-048A019C4B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B4D5D-EED7-4C86-9CF4-7C1AB5404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13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8E50D-34B6-4E6A-B09E-96C6D5F90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13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14323-4D40-4878-8EB8-08AE53D68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13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02B3-78C8-4192-8D62-8FF9A921D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13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AE754-228B-4568-8211-98B3E3925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13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781B2-19A7-4F76-B452-26FA0E843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13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F660-1448-46DF-AD5D-9F6E5CAA9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13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745B34-BAC7-454A-B5FA-823817583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3892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89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893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893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893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  <p:sp>
            <p:nvSpPr>
              <p:cNvPr id="3893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893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3893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894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894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894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894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894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894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894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894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895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5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895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895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895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895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895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896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896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896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896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  <p:sp>
          <p:nvSpPr>
            <p:cNvPr id="3896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transition>
    <p:circle/>
    <p:sndAc>
      <p:stSnd>
        <p:snd r:embed="rId12" name="13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939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9C50748-F71F-4907-AE35-C8FF214DC483}" type="datetimeFigureOut">
              <a:rPr lang="ru-RU"/>
              <a:pPr/>
              <a:t>28.01.2013</a:t>
            </a:fld>
            <a:endParaRPr lang="ru-RU"/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94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CF69DDDB-3396-4FD9-8909-0E5CE072886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>
    <p:circle/>
    <p:sndAc>
      <p:stSnd>
        <p:snd r:embed="rId13" name="13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3.wav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8.xml"/><Relationship Id="rId7" Type="http://schemas.openxmlformats.org/officeDocument/2006/relationships/slide" Target="slide17.xml"/><Relationship Id="rId12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audio" Target="../media/audio9.wav"/><Relationship Id="rId5" Type="http://schemas.openxmlformats.org/officeDocument/2006/relationships/slide" Target="slide13.xml"/><Relationship Id="rId10" Type="http://schemas.openxmlformats.org/officeDocument/2006/relationships/slide" Target="slide2.xml"/><Relationship Id="rId4" Type="http://schemas.openxmlformats.org/officeDocument/2006/relationships/audio" Target="../media/audio11.wav"/><Relationship Id="rId9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audio" Target="../media/audio8.wav"/><Relationship Id="rId3" Type="http://schemas.openxmlformats.org/officeDocument/2006/relationships/image" Target="../media/image4.jpeg"/><Relationship Id="rId7" Type="http://schemas.openxmlformats.org/officeDocument/2006/relationships/audio" Target="../media/audio6.wav"/><Relationship Id="rId12" Type="http://schemas.openxmlformats.org/officeDocument/2006/relationships/slide" Target="slide12.xml"/><Relationship Id="rId2" Type="http://schemas.openxmlformats.org/officeDocument/2006/relationships/audio" Target="../media/audio4.wav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5.png"/><Relationship Id="rId5" Type="http://schemas.openxmlformats.org/officeDocument/2006/relationships/audio" Target="../media/audio5.wav"/><Relationship Id="rId15" Type="http://schemas.openxmlformats.org/officeDocument/2006/relationships/audio" Target="../media/audio9.wav"/><Relationship Id="rId10" Type="http://schemas.openxmlformats.org/officeDocument/2006/relationships/audio" Target="../media/audio7.wav"/><Relationship Id="rId4" Type="http://schemas.openxmlformats.org/officeDocument/2006/relationships/slide" Target="slide19.xml"/><Relationship Id="rId9" Type="http://schemas.openxmlformats.org/officeDocument/2006/relationships/slide" Target="slide11.xml"/><Relationship Id="rId1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9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7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audio" Target="../media/audio3.wav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22b"/>
          <p:cNvPicPr>
            <a:picLocks noChangeAspect="1" noChangeArrowheads="1"/>
          </p:cNvPicPr>
          <p:nvPr/>
        </p:nvPicPr>
        <p:blipFill>
          <a:blip r:embed="rId3">
            <a:lum contrast="36000"/>
          </a:blip>
          <a:srcRect l="28732" t="27940" r="38976" b="22708"/>
          <a:stretch>
            <a:fillRect/>
          </a:stretch>
        </p:blipFill>
        <p:spPr bwMode="auto">
          <a:xfrm>
            <a:off x="468313" y="1700213"/>
            <a:ext cx="29527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24300" y="1628775"/>
            <a:ext cx="5219700" cy="5832475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hlink"/>
                </a:solidFill>
              </a:rPr>
              <a:t>Информатика – название загадка!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hlink"/>
                </a:solidFill>
              </a:rPr>
              <a:t>Привлекает нас оно всегда,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hlink"/>
                </a:solidFill>
              </a:rPr>
              <a:t>Изучаем то, что интересно,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hlink"/>
                </a:solidFill>
              </a:rPr>
              <a:t>Без чего нам обойтись нельзя.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hlink"/>
                </a:solidFill>
              </a:rPr>
              <a:t>В этом мире скоротечном, быстром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hlink"/>
                </a:solidFill>
              </a:rPr>
              <a:t>Без компьютера мы никуда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hlink"/>
                </a:solidFill>
              </a:rPr>
              <a:t>И поэтому на информатике,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hlink"/>
                </a:solidFill>
              </a:rPr>
              <a:t>Все расскажут про него нам, да!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hlink"/>
                </a:solidFill>
              </a:rPr>
              <a:t>Это всё внимательно изучим,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hlink"/>
                </a:solidFill>
              </a:rPr>
              <a:t>Прочитаем несколько мы раз,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hlink"/>
                </a:solidFill>
              </a:rPr>
              <a:t>Информатика нас многому научит,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>
                <a:solidFill>
                  <a:schemeClr val="hlink"/>
                </a:solidFill>
              </a:rPr>
              <a:t>Информатику должны мы знать. </a:t>
            </a:r>
          </a:p>
        </p:txBody>
      </p:sp>
      <p:pic>
        <p:nvPicPr>
          <p:cNvPr id="14339" name="Picture 4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0"/>
            <a:ext cx="12588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>
            <a:hlinkClick r:id="rId5" action="ppaction://hlinksldjump">
              <a:snd r:embed="rId6" name="Кто ходит в гости по утрам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33078">
            <a:off x="900113" y="5300663"/>
            <a:ext cx="1901825" cy="1281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39750" y="260350"/>
            <a:ext cx="81359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FFFF00"/>
                </a:solidFill>
              </a:rPr>
              <a:t>ВИННИ-ПУХ В СТРАНЕ </a:t>
            </a:r>
          </a:p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FFFF00"/>
                </a:solidFill>
              </a:rPr>
              <a:t>ИНФОРМАТИКИ</a:t>
            </a:r>
            <a:r>
              <a:rPr lang="ru-RU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116013" y="6092825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вперед</a:t>
            </a:r>
          </a:p>
        </p:txBody>
      </p:sp>
    </p:spTree>
  </p:cSld>
  <p:clrMapOvr>
    <a:masterClrMapping/>
  </p:clrMapOvr>
  <p:transition spd="slow">
    <p:circle/>
    <p:sndAc>
      <p:stSnd>
        <p:snd r:embed="rId2" name="06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9" descr="9b"/>
          <p:cNvPicPr>
            <a:picLocks noChangeAspect="1" noChangeArrowheads="1"/>
          </p:cNvPicPr>
          <p:nvPr/>
        </p:nvPicPr>
        <p:blipFill>
          <a:blip r:embed="rId3">
            <a:lum bright="12000" contrast="48000"/>
          </a:blip>
          <a:srcRect l="10243" t="39406" r="50000" b="5911"/>
          <a:stretch>
            <a:fillRect/>
          </a:stretch>
        </p:blipFill>
        <p:spPr bwMode="auto">
          <a:xfrm>
            <a:off x="0" y="2276475"/>
            <a:ext cx="36353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20150" cy="7651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Станция «Сочиняй-ка»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124075" y="942975"/>
            <a:ext cx="65881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79413" algn="ctr"/>
            <a:r>
              <a:rPr lang="ru-RU" b="1">
                <a:solidFill>
                  <a:srgbClr val="800000"/>
                </a:solidFill>
              </a:rPr>
              <a:t>А теперь, друзья, загадка!     </a:t>
            </a:r>
          </a:p>
          <a:p>
            <a:pPr indent="379413" algn="ctr"/>
            <a:r>
              <a:rPr lang="ru-RU" b="1">
                <a:solidFill>
                  <a:srgbClr val="800000"/>
                </a:solidFill>
              </a:rPr>
              <a:t>Что такое: рукоятка,        </a:t>
            </a:r>
          </a:p>
          <a:p>
            <a:pPr indent="379413" algn="ctr"/>
            <a:r>
              <a:rPr lang="ru-RU" b="1">
                <a:solidFill>
                  <a:srgbClr val="800000"/>
                </a:solidFill>
              </a:rPr>
              <a:t>Кнопки две, курок и хвостик?    </a:t>
            </a:r>
          </a:p>
          <a:p>
            <a:pPr indent="379413" algn="ctr"/>
            <a:r>
              <a:rPr lang="ru-RU" b="1">
                <a:solidFill>
                  <a:srgbClr val="800000"/>
                </a:solidFill>
              </a:rPr>
              <a:t>Ну конечно, это ... </a:t>
            </a:r>
            <a:endParaRPr lang="ru-RU" b="1">
              <a:solidFill>
                <a:srgbClr val="800000"/>
              </a:solidFill>
              <a:latin typeface="Arial" charset="0"/>
            </a:endParaRPr>
          </a:p>
          <a:p>
            <a:pPr indent="379413" algn="ctr"/>
            <a:r>
              <a:rPr lang="ru-RU" b="1">
                <a:solidFill>
                  <a:srgbClr val="6600CC"/>
                </a:solidFill>
              </a:rPr>
              <a:t>Д Ж О Й С Т И К </a:t>
            </a:r>
          </a:p>
        </p:txBody>
      </p:sp>
      <p:pic>
        <p:nvPicPr>
          <p:cNvPr id="2355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13100"/>
            <a:ext cx="2965450" cy="2224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8136" name="Cloud">
            <a:hlinkClick r:id="rId5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6877050" y="5876925"/>
            <a:ext cx="2014538" cy="720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800" b="1">
                <a:hlinkClick r:id="rId6" action="ppaction://hlinksldjump"/>
              </a:rPr>
              <a:t>Назад</a:t>
            </a:r>
            <a:endParaRPr lang="ru-RU" sz="1800" b="1"/>
          </a:p>
        </p:txBody>
      </p:sp>
    </p:spTree>
  </p:cSld>
  <p:clrMapOvr>
    <a:masterClrMapping/>
  </p:clrMapOvr>
  <p:transition>
    <p:circle/>
    <p:sndAc>
      <p:stSnd>
        <p:snd r:embed="rId2" name="Это подойдет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15b"/>
          <p:cNvPicPr>
            <a:picLocks noChangeAspect="1" noChangeArrowheads="1"/>
          </p:cNvPicPr>
          <p:nvPr/>
        </p:nvPicPr>
        <p:blipFill>
          <a:blip r:embed="rId3">
            <a:lum bright="48000" contrast="-2000"/>
          </a:blip>
          <a:srcRect/>
          <a:stretch>
            <a:fillRect/>
          </a:stretch>
        </p:blipFill>
        <p:spPr bwMode="auto">
          <a:xfrm>
            <a:off x="0" y="0"/>
            <a:ext cx="91440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800"/>
              <a:t>       </a:t>
            </a:r>
            <a:r>
              <a:rPr lang="ru-RU" sz="3600" b="1">
                <a:solidFill>
                  <a:schemeClr val="tx2"/>
                </a:solidFill>
              </a:rPr>
              <a:t>Станция «Мир </a:t>
            </a:r>
            <a:r>
              <a:rPr lang="en-US" sz="3600" b="1">
                <a:solidFill>
                  <a:schemeClr val="tx2"/>
                </a:solidFill>
              </a:rPr>
              <a:t>Windows</a:t>
            </a:r>
            <a:r>
              <a:rPr lang="ru-RU" sz="3600" b="1">
                <a:solidFill>
                  <a:schemeClr val="tx2"/>
                </a:solidFill>
              </a:rPr>
              <a:t>»</a:t>
            </a:r>
            <a:r>
              <a:rPr lang="ru-RU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3276600" y="692150"/>
            <a:ext cx="2319338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38088" anchor="ctr">
            <a:spAutoFit/>
          </a:bodyPr>
          <a:lstStyle/>
          <a:p>
            <a:r>
              <a:rPr lang="ru-RU" b="1" i="1"/>
              <a:t>Окно Windows</a:t>
            </a:r>
          </a:p>
          <a:p>
            <a:pPr eaLnBrk="0" hangingPunct="0"/>
            <a:endParaRPr lang="ru-RU"/>
          </a:p>
        </p:txBody>
      </p:sp>
      <p:graphicFrame>
        <p:nvGraphicFramePr>
          <p:cNvPr id="28240" name="Group 592"/>
          <p:cNvGraphicFramePr>
            <a:graphicFrameLocks noGrp="1"/>
          </p:cNvGraphicFramePr>
          <p:nvPr/>
        </p:nvGraphicFramePr>
        <p:xfrm>
          <a:off x="0" y="1125538"/>
          <a:ext cx="9144000" cy="5729924"/>
        </p:xfrm>
        <a:graphic>
          <a:graphicData uri="http://schemas.openxmlformats.org/drawingml/2006/table">
            <a:tbl>
              <a:tblPr/>
              <a:tblGrid>
                <a:gridCol w="785813"/>
                <a:gridCol w="558800"/>
                <a:gridCol w="557212"/>
                <a:gridCol w="555625"/>
                <a:gridCol w="558800"/>
                <a:gridCol w="555625"/>
                <a:gridCol w="557213"/>
                <a:gridCol w="557212"/>
                <a:gridCol w="557213"/>
                <a:gridCol w="558800"/>
                <a:gridCol w="555625"/>
                <a:gridCol w="557212"/>
                <a:gridCol w="557213"/>
                <a:gridCol w="557212"/>
                <a:gridCol w="557213"/>
                <a:gridCol w="557212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200" b="1" i="1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36" name="Cloud">
            <a:hlinkClick r:id="rId4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6877050" y="5876925"/>
            <a:ext cx="2014538" cy="720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800" b="1"/>
              <a:t>Назад</a:t>
            </a:r>
          </a:p>
        </p:txBody>
      </p:sp>
    </p:spTree>
  </p:cSld>
  <p:clrMapOvr>
    <a:masterClrMapping/>
  </p:clrMapOvr>
  <p:transition>
    <p:sndAc>
      <p:stSnd>
        <p:snd r:embed="rId2" name="Так... если я что-нибудь в чем-нибудь понимаю, то дыра - это нора, а нора - это Кролик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6" descr="Безымянный"/>
          <p:cNvPicPr>
            <a:picLocks noChangeAspect="1" noChangeArrowheads="1"/>
          </p:cNvPicPr>
          <p:nvPr/>
        </p:nvPicPr>
        <p:blipFill>
          <a:blip r:embed="rId2">
            <a:lum bright="6000" contrast="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AutoShape 9">
            <a:hlinkClick r:id="rId3" action="ppaction://hlinksldjump">
              <a:snd r:embed="rId4" name="drumroll.wav"/>
            </a:hlinkClick>
          </p:cNvPr>
          <p:cNvSpPr>
            <a:spLocks noChangeArrowheads="1"/>
          </p:cNvSpPr>
          <p:nvPr/>
        </p:nvSpPr>
        <p:spPr bwMode="auto">
          <a:xfrm>
            <a:off x="539750" y="3573463"/>
            <a:ext cx="1943100" cy="7921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u="sng">
                <a:solidFill>
                  <a:srgbClr val="A603AB"/>
                </a:solidFill>
              </a:rPr>
              <a:t>Мячик</a:t>
            </a:r>
          </a:p>
        </p:txBody>
      </p:sp>
      <p:sp>
        <p:nvSpPr>
          <p:cNvPr id="47114" name="AutoShape 10">
            <a:hlinkClick r:id="rId5" action="ppaction://hlinksldjump" highlightClick="1">
              <a:snd r:embed="rId4" name="drumroll.wav"/>
            </a:hlinkClick>
          </p:cNvPr>
          <p:cNvSpPr>
            <a:spLocks noChangeArrowheads="1"/>
          </p:cNvSpPr>
          <p:nvPr/>
        </p:nvSpPr>
        <p:spPr bwMode="auto">
          <a:xfrm>
            <a:off x="539750" y="981075"/>
            <a:ext cx="2305050" cy="71913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u="sng">
                <a:solidFill>
                  <a:srgbClr val="A603AB"/>
                </a:solidFill>
              </a:rPr>
              <a:t>Зайка</a:t>
            </a:r>
          </a:p>
        </p:txBody>
      </p:sp>
      <p:sp>
        <p:nvSpPr>
          <p:cNvPr id="47115" name="AutoShape 11">
            <a:hlinkClick r:id="rId6" action="ppaction://hlinksldjump" highlightClick="1">
              <a:snd r:embed="rId4" name="drumroll.wav"/>
            </a:hlinkClick>
          </p:cNvPr>
          <p:cNvSpPr>
            <a:spLocks noChangeArrowheads="1"/>
          </p:cNvSpPr>
          <p:nvPr/>
        </p:nvSpPr>
        <p:spPr bwMode="auto">
          <a:xfrm>
            <a:off x="6588125" y="908050"/>
            <a:ext cx="1873250" cy="5746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u="sng">
                <a:solidFill>
                  <a:srgbClr val="A603AB"/>
                </a:solidFill>
              </a:rPr>
              <a:t>Бычок</a:t>
            </a:r>
          </a:p>
        </p:txBody>
      </p:sp>
      <p:sp>
        <p:nvSpPr>
          <p:cNvPr id="47117" name="AutoShape 13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59563" y="2133600"/>
            <a:ext cx="1800225" cy="5048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u="sng">
                <a:solidFill>
                  <a:schemeClr val="hlink"/>
                </a:solidFill>
                <a:hlinkClick r:id="rId7" action="ppaction://hlinksldjump">
                  <a:snd r:embed="rId4" name="drumroll.wav"/>
                </a:hlinkClick>
              </a:rPr>
              <a:t>Мишка</a:t>
            </a:r>
            <a:endParaRPr lang="ru-RU" b="1" u="sng">
              <a:solidFill>
                <a:schemeClr val="hlink"/>
              </a:solidFill>
            </a:endParaRPr>
          </a:p>
        </p:txBody>
      </p:sp>
      <p:sp>
        <p:nvSpPr>
          <p:cNvPr id="47121" name="AutoShape 1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16688" y="3429000"/>
            <a:ext cx="2089150" cy="71913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u="sng">
                <a:solidFill>
                  <a:schemeClr val="hlink"/>
                </a:solidFill>
                <a:hlinkClick r:id="rId8" action="ppaction://hlinksldjump">
                  <a:snd r:embed="rId4" name="drumroll.wav"/>
                </a:hlinkClick>
              </a:rPr>
              <a:t>Грузовик</a:t>
            </a:r>
            <a:endParaRPr lang="ru-RU" b="1" u="sng">
              <a:solidFill>
                <a:schemeClr val="hlink"/>
              </a:solidFill>
            </a:endParaRPr>
          </a:p>
        </p:txBody>
      </p:sp>
      <p:sp>
        <p:nvSpPr>
          <p:cNvPr id="47122" name="AutoShape 1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1188" y="2133600"/>
            <a:ext cx="20891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hlink"/>
                </a:solidFill>
                <a:hlinkClick r:id="rId9" action="ppaction://hlinksldjump">
                  <a:snd r:embed="rId4" name="drumroll.wav"/>
                </a:hlinkClick>
              </a:rPr>
              <a:t>Флажок</a:t>
            </a:r>
            <a:endParaRPr lang="ru-RU" b="1">
              <a:solidFill>
                <a:schemeClr val="hlink"/>
              </a:solidFill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539750" y="0"/>
            <a:ext cx="76962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600" b="1">
                <a:solidFill>
                  <a:schemeClr val="tx2"/>
                </a:solidFill>
              </a:rPr>
              <a:t>Станция «Блокнот»</a:t>
            </a:r>
            <a:r>
              <a:rPr lang="ru-RU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5609" name="Picture 3">
            <a:hlinkClick r:id="rId10" action="ppaction://hlinksldjump">
              <a:snd r:embed="rId11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33078">
            <a:off x="3059113" y="3716338"/>
            <a:ext cx="3095625" cy="208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995738" y="5229225"/>
            <a:ext cx="1296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0000FF"/>
                </a:solidFill>
                <a:latin typeface="Arial" charset="0"/>
              </a:rPr>
              <a:t>назад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15b"/>
          <p:cNvPicPr>
            <a:picLocks noChangeAspect="1" noChangeArrowheads="1"/>
          </p:cNvPicPr>
          <p:nvPr/>
        </p:nvPicPr>
        <p:blipFill>
          <a:blip r:embed="rId3">
            <a:lum bright="42000" contrast="-2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8913"/>
            <a:ext cx="7696200" cy="736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chemeClr val="tx2"/>
                </a:solidFill>
              </a:rPr>
              <a:t>Станция «Блокнот»</a:t>
            </a:r>
            <a:r>
              <a:rPr lang="ru-RU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8136" name="Cloud">
            <a:hlinkClick r:id="rId4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6877050" y="5876925"/>
            <a:ext cx="2014538" cy="720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800" b="1"/>
              <a:t>Назад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84213" y="1052513"/>
            <a:ext cx="76962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4000" b="1">
                <a:solidFill>
                  <a:srgbClr val="6600CC"/>
                </a:solidFill>
              </a:rPr>
              <a:t>Зайка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4000" b="1">
                <a:solidFill>
                  <a:srgbClr val="0000CC"/>
                </a:solidFill>
              </a:rPr>
              <a:t>Зайку бросила хозяйка -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4000" b="1">
                <a:solidFill>
                  <a:srgbClr val="0000CC"/>
                </a:solidFill>
              </a:rPr>
              <a:t>Под дождём остался зайка.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4000" b="1">
                <a:solidFill>
                  <a:srgbClr val="0000CC"/>
                </a:solidFill>
              </a:rPr>
              <a:t>Со скамейки слезть не мог,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4000" b="1">
                <a:solidFill>
                  <a:srgbClr val="0000CC"/>
                </a:solidFill>
              </a:rPr>
              <a:t>Весь до ниточки промок.</a:t>
            </a:r>
          </a:p>
        </p:txBody>
      </p:sp>
    </p:spTree>
  </p:cSld>
  <p:clrMapOvr>
    <a:masterClrMapping/>
  </p:clrMapOvr>
  <p:transition spd="slow" advClick="0">
    <p:circle/>
    <p:sndAc>
      <p:stSnd>
        <p:snd r:embed="rId2" name="cartoon-16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15b"/>
          <p:cNvPicPr>
            <a:picLocks noChangeAspect="1" noChangeArrowheads="1"/>
          </p:cNvPicPr>
          <p:nvPr/>
        </p:nvPicPr>
        <p:blipFill>
          <a:blip r:embed="rId3">
            <a:lum bright="42000" contrast="-2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88913"/>
            <a:ext cx="7696200" cy="736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chemeClr val="tx2"/>
                </a:solidFill>
              </a:rPr>
              <a:t>Станция «Блокнот»</a:t>
            </a:r>
            <a:r>
              <a:rPr lang="ru-RU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8136" name="Cloud">
            <a:hlinkClick r:id="rId4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6877050" y="5876925"/>
            <a:ext cx="2014538" cy="720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800" b="1"/>
              <a:t>Назад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1187450" y="1104900"/>
            <a:ext cx="64801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831850" algn="ctr"/>
            <a:r>
              <a:rPr lang="ru-RU" sz="4000" b="1">
                <a:solidFill>
                  <a:srgbClr val="6600CC"/>
                </a:solidFill>
              </a:rPr>
              <a:t>Бычок</a:t>
            </a:r>
          </a:p>
          <a:p>
            <a:pPr indent="831850" algn="ctr"/>
            <a:r>
              <a:rPr lang="ru-RU" sz="4000" b="1">
                <a:solidFill>
                  <a:srgbClr val="0000CC"/>
                </a:solidFill>
              </a:rPr>
              <a:t> Идёт бычок, качается,</a:t>
            </a:r>
          </a:p>
          <a:p>
            <a:pPr indent="831850" algn="ctr"/>
            <a:r>
              <a:rPr lang="ru-RU" sz="4000" b="1">
                <a:solidFill>
                  <a:srgbClr val="0000CC"/>
                </a:solidFill>
              </a:rPr>
              <a:t> Вздыхает на ходу:</a:t>
            </a:r>
          </a:p>
          <a:p>
            <a:pPr indent="831850" algn="ctr"/>
            <a:r>
              <a:rPr lang="ru-RU" sz="4000" b="1">
                <a:solidFill>
                  <a:srgbClr val="0000CC"/>
                </a:solidFill>
              </a:rPr>
              <a:t> - Ох, доска кончается,</a:t>
            </a:r>
          </a:p>
          <a:p>
            <a:pPr indent="831850" algn="ctr"/>
            <a:r>
              <a:rPr lang="ru-RU" sz="4000" b="1">
                <a:solidFill>
                  <a:srgbClr val="0000CC"/>
                </a:solidFill>
              </a:rPr>
              <a:t> Сейчас я упаду!</a:t>
            </a:r>
          </a:p>
        </p:txBody>
      </p:sp>
    </p:spTree>
  </p:cSld>
  <p:clrMapOvr>
    <a:masterClrMapping/>
  </p:clrMapOvr>
  <p:transition spd="slow" advClick="0">
    <p:circle/>
    <p:sndAc>
      <p:stSnd>
        <p:snd r:embed="rId2" name="cartoon-16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15b"/>
          <p:cNvPicPr>
            <a:picLocks noChangeAspect="1" noChangeArrowheads="1"/>
          </p:cNvPicPr>
          <p:nvPr/>
        </p:nvPicPr>
        <p:blipFill>
          <a:blip r:embed="rId3">
            <a:lum bright="42000" contrast="-2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88913"/>
            <a:ext cx="7696200" cy="736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chemeClr val="tx2"/>
                </a:solidFill>
              </a:rPr>
              <a:t>Станция «Блокнот»</a:t>
            </a:r>
            <a:r>
              <a:rPr lang="ru-RU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8136" name="Cloud">
            <a:hlinkClick r:id="rId4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6877050" y="5876925"/>
            <a:ext cx="2014538" cy="720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800" b="1"/>
              <a:t>Назад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1619250" y="1330325"/>
            <a:ext cx="55451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>
                <a:solidFill>
                  <a:srgbClr val="6600CC"/>
                </a:solidFill>
              </a:rPr>
              <a:t>Флажок</a:t>
            </a:r>
            <a:endParaRPr lang="ru-RU" sz="4000">
              <a:solidFill>
                <a:srgbClr val="6600CC"/>
              </a:solidFill>
            </a:endParaRPr>
          </a:p>
          <a:p>
            <a:pPr algn="ctr"/>
            <a:r>
              <a:rPr lang="ru-RU" sz="4000">
                <a:solidFill>
                  <a:srgbClr val="0000CC"/>
                </a:solidFill>
              </a:rPr>
              <a:t>Горит на солнышке</a:t>
            </a:r>
          </a:p>
          <a:p>
            <a:pPr algn="ctr"/>
            <a:r>
              <a:rPr lang="ru-RU" sz="4000">
                <a:solidFill>
                  <a:srgbClr val="0000CC"/>
                </a:solidFill>
              </a:rPr>
              <a:t> Флажок,</a:t>
            </a:r>
          </a:p>
          <a:p>
            <a:pPr algn="ctr"/>
            <a:r>
              <a:rPr lang="ru-RU" sz="4000">
                <a:solidFill>
                  <a:srgbClr val="0000CC"/>
                </a:solidFill>
              </a:rPr>
              <a:t> Как будто я</a:t>
            </a:r>
          </a:p>
          <a:p>
            <a:pPr algn="ctr"/>
            <a:r>
              <a:rPr lang="ru-RU" sz="4000">
                <a:solidFill>
                  <a:srgbClr val="0000CC"/>
                </a:solidFill>
              </a:rPr>
              <a:t> Огонь зажёг.</a:t>
            </a:r>
          </a:p>
        </p:txBody>
      </p:sp>
    </p:spTree>
  </p:cSld>
  <p:clrMapOvr>
    <a:masterClrMapping/>
  </p:clrMapOvr>
  <p:transition spd="slow" advClick="0">
    <p:circle/>
    <p:sndAc>
      <p:stSnd>
        <p:snd r:embed="rId2" name="cartoon-16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15b"/>
          <p:cNvPicPr>
            <a:picLocks noChangeAspect="1" noChangeArrowheads="1"/>
          </p:cNvPicPr>
          <p:nvPr/>
        </p:nvPicPr>
        <p:blipFill>
          <a:blip r:embed="rId3">
            <a:lum bright="42000" contrast="-2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88913"/>
            <a:ext cx="7696200" cy="736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chemeClr val="tx2"/>
                </a:solidFill>
              </a:rPr>
              <a:t>Станция «Блокнот»</a:t>
            </a:r>
            <a:r>
              <a:rPr lang="ru-RU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8136" name="Cloud">
            <a:hlinkClick r:id="rId4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6877050" y="5876925"/>
            <a:ext cx="2014538" cy="720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800" b="1"/>
              <a:t>Назад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558800" y="1858963"/>
            <a:ext cx="8026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831850" algn="ctr"/>
            <a:r>
              <a:rPr lang="ru-RU" sz="4000" b="1">
                <a:solidFill>
                  <a:srgbClr val="6600CC"/>
                </a:solidFill>
              </a:rPr>
              <a:t>Грузовик</a:t>
            </a:r>
          </a:p>
          <a:p>
            <a:pPr indent="831850" algn="ctr"/>
            <a:r>
              <a:rPr lang="ru-RU" sz="4000" b="1">
                <a:solidFill>
                  <a:srgbClr val="0000CC"/>
                </a:solidFill>
              </a:rPr>
              <a:t> Нет, напрасно мы решили</a:t>
            </a:r>
          </a:p>
          <a:p>
            <a:pPr indent="831850" algn="ctr"/>
            <a:r>
              <a:rPr lang="ru-RU" sz="4000" b="1">
                <a:solidFill>
                  <a:srgbClr val="0000CC"/>
                </a:solidFill>
              </a:rPr>
              <a:t> Прокатить кота в машине:</a:t>
            </a:r>
          </a:p>
          <a:p>
            <a:pPr indent="831850" algn="ctr"/>
            <a:r>
              <a:rPr lang="ru-RU" sz="4000" b="1">
                <a:solidFill>
                  <a:srgbClr val="0000CC"/>
                </a:solidFill>
              </a:rPr>
              <a:t> Кот кататься не привык -</a:t>
            </a:r>
          </a:p>
          <a:p>
            <a:pPr indent="831850" algn="ctr"/>
            <a:r>
              <a:rPr lang="ru-RU" sz="4000" b="1">
                <a:solidFill>
                  <a:srgbClr val="0000CC"/>
                </a:solidFill>
              </a:rPr>
              <a:t> Опрокинул грузовик.</a:t>
            </a:r>
          </a:p>
        </p:txBody>
      </p:sp>
    </p:spTree>
  </p:cSld>
  <p:clrMapOvr>
    <a:masterClrMapping/>
  </p:clrMapOvr>
  <p:transition spd="slow" advClick="0">
    <p:circle/>
    <p:sndAc>
      <p:stSnd>
        <p:snd r:embed="rId2" name="cartoon-16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15b"/>
          <p:cNvPicPr>
            <a:picLocks noChangeAspect="1" noChangeArrowheads="1"/>
          </p:cNvPicPr>
          <p:nvPr/>
        </p:nvPicPr>
        <p:blipFill>
          <a:blip r:embed="rId3">
            <a:lum bright="42000" contrast="-2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88913"/>
            <a:ext cx="7696200" cy="736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chemeClr val="tx2"/>
                </a:solidFill>
              </a:rPr>
              <a:t>Станция «Блокнот»</a:t>
            </a:r>
            <a:r>
              <a:rPr lang="ru-RU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8136" name="Cloud">
            <a:hlinkClick r:id="rId4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6877050" y="5876925"/>
            <a:ext cx="2014538" cy="720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800" b="1"/>
              <a:t>Назад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668338" y="1858963"/>
            <a:ext cx="78105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831850" algn="ctr"/>
            <a:r>
              <a:rPr lang="ru-RU" sz="4000" b="1">
                <a:solidFill>
                  <a:srgbClr val="6600CC"/>
                </a:solidFill>
              </a:rPr>
              <a:t>Мишка</a:t>
            </a:r>
          </a:p>
          <a:p>
            <a:pPr indent="831850" algn="ctr"/>
            <a:r>
              <a:rPr lang="ru-RU" sz="4000" b="1">
                <a:solidFill>
                  <a:srgbClr val="0000CC"/>
                </a:solidFill>
              </a:rPr>
              <a:t> Уронили мишку на пол,</a:t>
            </a:r>
          </a:p>
          <a:p>
            <a:pPr indent="831850" algn="ctr"/>
            <a:r>
              <a:rPr lang="ru-RU" sz="4000" b="1">
                <a:solidFill>
                  <a:srgbClr val="0000CC"/>
                </a:solidFill>
              </a:rPr>
              <a:t> Оторвали мишке лапу.</a:t>
            </a:r>
          </a:p>
          <a:p>
            <a:pPr indent="831850" algn="ctr"/>
            <a:r>
              <a:rPr lang="ru-RU" sz="4000" b="1">
                <a:solidFill>
                  <a:srgbClr val="0000CC"/>
                </a:solidFill>
              </a:rPr>
              <a:t> Всё равно его не брошу -</a:t>
            </a:r>
          </a:p>
          <a:p>
            <a:pPr indent="831850" algn="ctr"/>
            <a:r>
              <a:rPr lang="ru-RU" sz="4000" b="1">
                <a:solidFill>
                  <a:srgbClr val="0000CC"/>
                </a:solidFill>
              </a:rPr>
              <a:t> Потому что он хороший.</a:t>
            </a:r>
          </a:p>
        </p:txBody>
      </p:sp>
    </p:spTree>
  </p:cSld>
  <p:clrMapOvr>
    <a:masterClrMapping/>
  </p:clrMapOvr>
  <p:transition spd="slow" advClick="0">
    <p:circle/>
    <p:sndAc>
      <p:stSnd>
        <p:snd r:embed="rId2" name="cartoon-16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15b"/>
          <p:cNvPicPr>
            <a:picLocks noChangeAspect="1" noChangeArrowheads="1"/>
          </p:cNvPicPr>
          <p:nvPr/>
        </p:nvPicPr>
        <p:blipFill>
          <a:blip r:embed="rId3">
            <a:lum bright="42000" contrast="-2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88913"/>
            <a:ext cx="7696200" cy="736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smtClean="0">
                <a:solidFill>
                  <a:schemeClr val="tx2"/>
                </a:solidFill>
              </a:rPr>
              <a:t>Станция «Блокнот»</a:t>
            </a:r>
            <a:r>
              <a:rPr lang="ru-RU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8136" name="Cloud">
            <a:hlinkClick r:id="rId4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6877050" y="5876925"/>
            <a:ext cx="2014538" cy="720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800" b="1"/>
              <a:t>Назад</a:t>
            </a: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746125" y="1858963"/>
            <a:ext cx="76517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000" b="1">
                <a:solidFill>
                  <a:srgbClr val="6600CC"/>
                </a:solidFill>
              </a:rPr>
              <a:t>Мячик</a:t>
            </a:r>
          </a:p>
          <a:p>
            <a:pPr algn="ctr"/>
            <a:r>
              <a:rPr lang="ru-RU" sz="4000" b="1">
                <a:solidFill>
                  <a:srgbClr val="0000CC"/>
                </a:solidFill>
              </a:rPr>
              <a:t>Наша Таня громко плачет:</a:t>
            </a:r>
          </a:p>
          <a:p>
            <a:pPr algn="ctr"/>
            <a:r>
              <a:rPr lang="ru-RU" sz="4000" b="1">
                <a:solidFill>
                  <a:srgbClr val="0000CC"/>
                </a:solidFill>
              </a:rPr>
              <a:t> Уронила в речку мячик.</a:t>
            </a:r>
          </a:p>
          <a:p>
            <a:pPr algn="ctr"/>
            <a:r>
              <a:rPr lang="ru-RU" sz="4000" b="1">
                <a:solidFill>
                  <a:srgbClr val="0000CC"/>
                </a:solidFill>
              </a:rPr>
              <a:t> - Тише, Танечка, не плачь:</a:t>
            </a:r>
          </a:p>
          <a:p>
            <a:pPr algn="ctr"/>
            <a:r>
              <a:rPr lang="ru-RU" sz="4000" b="1">
                <a:solidFill>
                  <a:srgbClr val="0000CC"/>
                </a:solidFill>
              </a:rPr>
              <a:t> Не утонет в речке мяч.</a:t>
            </a:r>
          </a:p>
        </p:txBody>
      </p:sp>
    </p:spTree>
  </p:cSld>
  <p:clrMapOvr>
    <a:masterClrMapping/>
  </p:clrMapOvr>
  <p:transition spd="slow" advClick="0">
    <p:circle/>
    <p:sndAc>
      <p:stSnd>
        <p:snd r:embed="rId2" name="cartoon-16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10b"/>
          <p:cNvPicPr>
            <a:picLocks noChangeAspect="1" noChangeArrowheads="1"/>
          </p:cNvPicPr>
          <p:nvPr/>
        </p:nvPicPr>
        <p:blipFill>
          <a:blip r:embed="rId3">
            <a:lum bright="24000" contrast="-24000"/>
          </a:blip>
          <a:srcRect l="43698" t="22530" r="27170" b="42737"/>
          <a:stretch>
            <a:fillRect/>
          </a:stretch>
        </p:blipFill>
        <p:spPr bwMode="auto">
          <a:xfrm>
            <a:off x="5724525" y="3419475"/>
            <a:ext cx="3240088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AutoShape 11"/>
          <p:cNvSpPr>
            <a:spLocks noChangeArrowheads="1"/>
          </p:cNvSpPr>
          <p:nvPr/>
        </p:nvSpPr>
        <p:spPr bwMode="auto">
          <a:xfrm rot="-4779989">
            <a:off x="502444" y="-423069"/>
            <a:ext cx="4968875" cy="6335713"/>
          </a:xfrm>
          <a:prstGeom prst="wedgeEllipseCallout">
            <a:avLst>
              <a:gd name="adj1" fmla="val -40093"/>
              <a:gd name="adj2" fmla="val 63505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204788"/>
            <a:ext cx="6154738" cy="703262"/>
          </a:xfrm>
        </p:spPr>
        <p:txBody>
          <a:bodyPr lIns="90000" tIns="46800" rIns="90000" bIns="46800" anchor="ctr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Станция «Нарисуй-ка»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050"/>
            <a:ext cx="5761038" cy="3529013"/>
          </a:xfrm>
        </p:spPr>
        <p:txBody>
          <a:bodyPr lIns="90000" tIns="46800" rIns="90000" bIns="46800"/>
          <a:lstStyle/>
          <a:p>
            <a:pPr marL="609600" indent="-609600" defTabSz="449263" eaLnBrk="1" hangingPunct="1">
              <a:lnSpc>
                <a:spcPct val="80000"/>
              </a:lnSpc>
              <a:buClr>
                <a:srgbClr val="800000"/>
              </a:buClr>
              <a:buSzPct val="120000"/>
              <a:buFont typeface="Times New Roman" pitchFamily="18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ru-RU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Вам нужно показать свои умения рисовать с помощью компьютера в графическом редакторе Paint. </a:t>
            </a:r>
          </a:p>
          <a:p>
            <a:pPr marL="609600" indent="-609600" defTabSz="449263" eaLnBrk="1" hangingPunct="1">
              <a:lnSpc>
                <a:spcPct val="80000"/>
              </a:lnSpc>
              <a:buClr>
                <a:srgbClr val="800000"/>
              </a:buClr>
              <a:buSzPct val="120000"/>
              <a:buFont typeface="Times New Roman" pitchFamily="18" charset="0"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ru-RU" sz="2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Вы, конечно, знаете, как нарисовать круг, квадрат, прямую горизонтальную и вертикальную линии, написать текст, скопировать и повернуть рисунок. Предлагаем вам нарисовать рисунки.</a:t>
            </a:r>
            <a:r>
              <a:rPr lang="ru-RU" sz="240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323850" y="1341438"/>
            <a:ext cx="882015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600"/>
              <a:t>      </a:t>
            </a:r>
            <a:r>
              <a:rPr lang="ru-RU" sz="3200"/>
              <a:t>         </a:t>
            </a:r>
          </a:p>
          <a:p>
            <a:pPr marL="342900" indent="-342900">
              <a:spcBef>
                <a:spcPct val="20000"/>
              </a:spcBef>
            </a:pPr>
            <a:r>
              <a:rPr lang="ru-RU" sz="4400"/>
              <a:t>           </a:t>
            </a:r>
          </a:p>
        </p:txBody>
      </p:sp>
      <p:sp>
        <p:nvSpPr>
          <p:cNvPr id="32774" name="Rectangle 3"/>
          <p:cNvSpPr>
            <a:spLocks noChangeArrowheads="1"/>
          </p:cNvSpPr>
          <p:nvPr/>
        </p:nvSpPr>
        <p:spPr bwMode="auto">
          <a:xfrm>
            <a:off x="0" y="404813"/>
            <a:ext cx="882015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3600"/>
              <a:t>      </a:t>
            </a:r>
            <a:r>
              <a:rPr lang="ru-RU" sz="3200"/>
              <a:t>         </a:t>
            </a:r>
          </a:p>
          <a:p>
            <a:pPr marL="342900" indent="-342900">
              <a:spcBef>
                <a:spcPct val="20000"/>
              </a:spcBef>
            </a:pPr>
            <a:r>
              <a:rPr lang="ru-RU" sz="4400"/>
              <a:t>           </a:t>
            </a:r>
          </a:p>
        </p:txBody>
      </p:sp>
      <p:sp>
        <p:nvSpPr>
          <p:cNvPr id="48136" name="Cloud">
            <a:hlinkClick r:id="rId4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2268538" y="5949950"/>
            <a:ext cx="2014537" cy="720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800" b="1"/>
              <a:t>Назад</a:t>
            </a:r>
            <a:endParaRPr lang="ru-RU" sz="1800" b="1">
              <a:hlinkClick r:id="rId4" action="ppaction://hlinksldjump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9b"/>
          <p:cNvPicPr>
            <a:picLocks noChangeAspect="1" noChangeArrowheads="1"/>
          </p:cNvPicPr>
          <p:nvPr/>
        </p:nvPicPr>
        <p:blipFill>
          <a:blip r:embed="rId3">
            <a:lum bright="6000" contrast="36000"/>
          </a:blip>
          <a:srcRect l="12987" t="42560" r="54721" b="10106"/>
          <a:stretch>
            <a:fillRect/>
          </a:stretch>
        </p:blipFill>
        <p:spPr bwMode="auto">
          <a:xfrm>
            <a:off x="3132138" y="0"/>
            <a:ext cx="29527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AutoShape 7">
            <a:hlinkClick r:id="rId4" action="ppaction://hlinksldjump">
              <a:snd r:embed="rId5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0" y="5516563"/>
            <a:ext cx="2987675" cy="865187"/>
          </a:xfrm>
          <a:prstGeom prst="cloudCallout">
            <a:avLst>
              <a:gd name="adj1" fmla="val 6005"/>
              <a:gd name="adj2" fmla="val -26247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/>
              <a:t>Нарисуй-ка</a:t>
            </a:r>
            <a:r>
              <a:rPr lang="ru-RU"/>
              <a:t> </a:t>
            </a:r>
          </a:p>
        </p:txBody>
      </p:sp>
      <p:sp>
        <p:nvSpPr>
          <p:cNvPr id="15363" name="AutoShape 8">
            <a:hlinkClick r:id="rId6" action="ppaction://hlinksldjump">
              <a:snd r:embed="rId7" name="02.wav"/>
            </a:hlinkClick>
          </p:cNvPr>
          <p:cNvSpPr>
            <a:spLocks noChangeArrowheads="1"/>
          </p:cNvSpPr>
          <p:nvPr/>
        </p:nvSpPr>
        <p:spPr bwMode="auto">
          <a:xfrm>
            <a:off x="0" y="260350"/>
            <a:ext cx="3708400" cy="936625"/>
          </a:xfrm>
          <a:prstGeom prst="cloudCallout">
            <a:avLst>
              <a:gd name="adj1" fmla="val 13486"/>
              <a:gd name="adj2" fmla="val 11949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/>
              <a:t>Сочиняй-ка</a:t>
            </a:r>
          </a:p>
        </p:txBody>
      </p:sp>
      <p:sp>
        <p:nvSpPr>
          <p:cNvPr id="15364" name="AutoShape 10">
            <a:hlinkClick r:id="rId8" action="ppaction://hlinksldjump">
              <a:snd r:embed="rId5" name="Это подойдет.wav"/>
            </a:hlinkClick>
          </p:cNvPr>
          <p:cNvSpPr>
            <a:spLocks noChangeArrowheads="1"/>
          </p:cNvSpPr>
          <p:nvPr/>
        </p:nvSpPr>
        <p:spPr bwMode="auto">
          <a:xfrm>
            <a:off x="5759450" y="476250"/>
            <a:ext cx="3384550" cy="1079500"/>
          </a:xfrm>
          <a:prstGeom prst="cloudCallout">
            <a:avLst>
              <a:gd name="adj1" fmla="val -91181"/>
              <a:gd name="adj2" fmla="val 17411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/>
              <a:t>Расшифруй-ка</a:t>
            </a:r>
            <a:r>
              <a:rPr lang="ru-RU"/>
              <a:t> </a:t>
            </a:r>
          </a:p>
        </p:txBody>
      </p:sp>
      <p:sp>
        <p:nvSpPr>
          <p:cNvPr id="15365" name="AutoShape 11">
            <a:hlinkClick r:id="rId9" action="ppaction://hlinksldjump">
              <a:snd r:embed="rId10" name="click.wav"/>
            </a:hlinkClick>
          </p:cNvPr>
          <p:cNvSpPr>
            <a:spLocks noChangeArrowheads="1"/>
          </p:cNvSpPr>
          <p:nvPr/>
        </p:nvSpPr>
        <p:spPr bwMode="auto">
          <a:xfrm>
            <a:off x="6478588" y="3284538"/>
            <a:ext cx="2665412" cy="936625"/>
          </a:xfrm>
          <a:prstGeom prst="cloudCallout">
            <a:avLst>
              <a:gd name="adj1" fmla="val -60898"/>
              <a:gd name="adj2" fmla="val 1047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/>
              <a:t>Мир </a:t>
            </a:r>
            <a:r>
              <a:rPr lang="en-US" b="1"/>
              <a:t>Windows</a:t>
            </a:r>
            <a:r>
              <a:rPr lang="ru-RU"/>
              <a:t> </a:t>
            </a:r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16238" y="2897188"/>
            <a:ext cx="3554412" cy="396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67" name="Text Box 12"/>
          <p:cNvSpPr txBox="1">
            <a:spLocks noChangeArrowheads="1"/>
          </p:cNvSpPr>
          <p:nvPr/>
        </p:nvSpPr>
        <p:spPr bwMode="auto">
          <a:xfrm>
            <a:off x="3563938" y="4005263"/>
            <a:ext cx="2305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accent1"/>
                </a:solidFill>
              </a:rPr>
              <a:t>СТАНЦИИ</a:t>
            </a:r>
          </a:p>
        </p:txBody>
      </p:sp>
      <p:sp>
        <p:nvSpPr>
          <p:cNvPr id="15368" name="AutoShape 7">
            <a:hlinkClick r:id="rId12" action="ppaction://hlinksldjump">
              <a:snd r:embed="rId13" name="И я, и я того же мнения .wav"/>
            </a:hlinkClick>
          </p:cNvPr>
          <p:cNvSpPr>
            <a:spLocks noChangeArrowheads="1"/>
          </p:cNvSpPr>
          <p:nvPr/>
        </p:nvSpPr>
        <p:spPr bwMode="auto">
          <a:xfrm rot="-915307">
            <a:off x="0" y="2924175"/>
            <a:ext cx="2987675" cy="865188"/>
          </a:xfrm>
          <a:prstGeom prst="cloudCallout">
            <a:avLst>
              <a:gd name="adj1" fmla="val 13231"/>
              <a:gd name="adj2" fmla="val 621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/>
              <a:t>Блокнот</a:t>
            </a:r>
            <a:r>
              <a:rPr lang="ru-RU"/>
              <a:t>  </a:t>
            </a:r>
          </a:p>
        </p:txBody>
      </p:sp>
      <p:pic>
        <p:nvPicPr>
          <p:cNvPr id="15370" name="Picture 3">
            <a:hlinkClick r:id="rId14" action="ppaction://hlinksldjump">
              <a:snd r:embed="rId1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233078">
            <a:off x="6588125" y="5157788"/>
            <a:ext cx="1901825" cy="1281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948488" y="59499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00FF"/>
                </a:solidFill>
                <a:latin typeface="Arial" charset="0"/>
              </a:rPr>
              <a:t>вперед</a:t>
            </a:r>
          </a:p>
        </p:txBody>
      </p:sp>
    </p:spTree>
  </p:cSld>
  <p:clrMapOvr>
    <a:masterClrMapping/>
  </p:clrMapOvr>
  <p:transition advClick="0">
    <p:sndAc>
      <p:stSnd>
        <p:snd r:embed="rId2" name="Ты не забывай, что у меня в голове опилки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10b"/>
          <p:cNvPicPr>
            <a:picLocks noChangeAspect="1" noChangeArrowheads="1"/>
          </p:cNvPicPr>
          <p:nvPr/>
        </p:nvPicPr>
        <p:blipFill>
          <a:blip r:embed="rId3">
            <a:lum bright="24000" contrast="-24000"/>
          </a:blip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820150" cy="55165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/>
              <a:t>      </a:t>
            </a:r>
            <a:r>
              <a:rPr lang="ru-RU" smtClean="0"/>
              <a:t>         </a:t>
            </a:r>
          </a:p>
          <a:p>
            <a:pPr eaLnBrk="1" hangingPunct="1">
              <a:buFontTx/>
              <a:buNone/>
            </a:pPr>
            <a:r>
              <a:rPr lang="ru-RU" sz="4400" smtClean="0"/>
              <a:t>           </a:t>
            </a:r>
          </a:p>
        </p:txBody>
      </p:sp>
      <p:sp>
        <p:nvSpPr>
          <p:cNvPr id="67589" name="Cloud">
            <a:hlinkClick r:id="" action="ppaction://hlinkshowjump?jump=endshow">
              <a:snd r:embed="rId4" name="applause.wav"/>
            </a:hlinkClick>
          </p:cNvPr>
          <p:cNvSpPr>
            <a:spLocks noChangeAspect="1" noEditPoints="1" noChangeArrowheads="1"/>
          </p:cNvSpPr>
          <p:nvPr/>
        </p:nvSpPr>
        <p:spPr bwMode="auto">
          <a:xfrm>
            <a:off x="1692275" y="6021388"/>
            <a:ext cx="4824413" cy="57626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1800" b="1"/>
              <a:t>Закончить</a:t>
            </a: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468313" y="549275"/>
            <a:ext cx="8496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>
                <a:solidFill>
                  <a:srgbClr val="0000CC"/>
                </a:solidFill>
              </a:rPr>
              <a:t>Вот и закончилось наше путешествие, надеюсь, вам было весело с Винни-Пухом.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>
                <a:solidFill>
                  <a:srgbClr val="0000CC"/>
                </a:solidFill>
              </a:rPr>
              <a:t> Но  на этом мы не прощаемся, ждите новых приключений!</a:t>
            </a:r>
            <a:r>
              <a:rPr lang="ru-RU"/>
              <a:t>        </a:t>
            </a:r>
          </a:p>
        </p:txBody>
      </p:sp>
    </p:spTree>
  </p:cSld>
  <p:clrMapOvr>
    <a:masterClrMapping/>
  </p:clrMapOvr>
  <p:transition>
    <p:circle/>
    <p:sndAc>
      <p:stSnd>
        <p:snd r:embed="rId2" name="Кто ходит в гости по утрам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7343775" cy="863600"/>
          </a:xfrm>
        </p:spPr>
        <p:txBody>
          <a:bodyPr anchor="b"/>
          <a:lstStyle/>
          <a:p>
            <a:r>
              <a:rPr lang="ru-RU" b="1"/>
              <a:t>«Расшифруйка уй-ка»</a:t>
            </a:r>
            <a:r>
              <a:rPr lang="ru-RU"/>
              <a:t> </a:t>
            </a:r>
          </a:p>
        </p:txBody>
      </p:sp>
      <p:graphicFrame>
        <p:nvGraphicFramePr>
          <p:cNvPr id="16482" name="Group 98"/>
          <p:cNvGraphicFramePr>
            <a:graphicFrameLocks noGrp="1"/>
          </p:cNvGraphicFramePr>
          <p:nvPr/>
        </p:nvGraphicFramePr>
        <p:xfrm>
          <a:off x="0" y="836613"/>
          <a:ext cx="8964613" cy="6092826"/>
        </p:xfrm>
        <a:graphic>
          <a:graphicData uri="http://schemas.openxmlformats.org/drawingml/2006/table">
            <a:tbl>
              <a:tblPr/>
              <a:tblGrid>
                <a:gridCol w="1493838"/>
                <a:gridCol w="1493837"/>
                <a:gridCol w="1495425"/>
                <a:gridCol w="1493838"/>
                <a:gridCol w="1493837"/>
                <a:gridCol w="1493838"/>
              </a:tblGrid>
              <a:tr h="966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Символ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Символ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Символ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Ъ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133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146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479" name="Picture 3">
            <a:hlinkClick r:id="" action="ppaction://hlinkshowjump?jump=nextslide">
              <a:snd r:embed="rId3" name="И я, и я того же мнения 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5718175"/>
            <a:ext cx="169227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481" name="Text Box 9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948488" y="6400800"/>
            <a:ext cx="1268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latin typeface="Arial" charset="0"/>
              </a:rPr>
              <a:t>вперед</a:t>
            </a:r>
          </a:p>
        </p:txBody>
      </p:sp>
    </p:spTree>
  </p:cSld>
  <p:clrMapOvr>
    <a:masterClrMapping/>
  </p:clrMapOvr>
  <p:transition advClick="0">
    <p:circle/>
    <p:sndAc>
      <p:stSnd>
        <p:snd r:embed="rId2" name="Это подойдет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 noChangeArrowheads="1"/>
          </p:cNvPicPr>
          <p:nvPr/>
        </p:nvPicPr>
        <p:blipFill>
          <a:blip r:embed="rId3"/>
          <a:srcRect l="28239" t="28665" r="28377" b="27365"/>
          <a:stretch>
            <a:fillRect/>
          </a:stretch>
        </p:blipFill>
        <p:spPr bwMode="auto">
          <a:xfrm>
            <a:off x="0" y="620713"/>
            <a:ext cx="9144000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>
            <a:hlinkClick r:id="rId4" action="ppaction://hlinksldjump">
              <a:snd r:embed="rId5" name="Кто ходит в гости по утрам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33078">
            <a:off x="6659563" y="5300663"/>
            <a:ext cx="1901825" cy="1281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948488" y="6092825"/>
            <a:ext cx="1268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FFFF00"/>
                </a:solidFill>
                <a:latin typeface="Arial" charset="0"/>
              </a:rPr>
              <a:t>вперед</a:t>
            </a:r>
          </a:p>
        </p:txBody>
      </p:sp>
    </p:spTree>
  </p:cSld>
  <p:clrMapOvr>
    <a:masterClrMapping/>
  </p:clrMapOvr>
  <p:transition advClick="0">
    <p:circle/>
    <p:sndAc>
      <p:stSnd>
        <p:snd r:embed="rId2" name="Это подойдет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771775" y="0"/>
            <a:ext cx="3741738" cy="792163"/>
          </a:xfrm>
        </p:spPr>
        <p:txBody>
          <a:bodyPr anchor="b"/>
          <a:lstStyle/>
          <a:p>
            <a:r>
              <a:rPr lang="ru-RU" b="1" i="1"/>
              <a:t>Расшифруй</a:t>
            </a:r>
          </a:p>
        </p:txBody>
      </p:sp>
      <p:graphicFrame>
        <p:nvGraphicFramePr>
          <p:cNvPr id="19700" name="Group 244"/>
          <p:cNvGraphicFramePr>
            <a:graphicFrameLocks noGrp="1"/>
          </p:cNvGraphicFramePr>
          <p:nvPr/>
        </p:nvGraphicFramePr>
        <p:xfrm>
          <a:off x="0" y="1557338"/>
          <a:ext cx="9144000" cy="4249738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36" name="Cloud">
            <a:hlinkClick r:id="rId3" action="ppaction://hlinksldjump"/>
          </p:cNvPr>
          <p:cNvSpPr>
            <a:spLocks noChangeAspect="1" noEditPoints="1" noChangeArrowheads="1"/>
          </p:cNvSpPr>
          <p:nvPr/>
        </p:nvSpPr>
        <p:spPr bwMode="auto">
          <a:xfrm>
            <a:off x="6877050" y="5876925"/>
            <a:ext cx="2014538" cy="720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1800" b="1">
                <a:solidFill>
                  <a:srgbClr val="0000FF"/>
                </a:solidFill>
              </a:rPr>
              <a:t>Назад</a:t>
            </a:r>
          </a:p>
        </p:txBody>
      </p:sp>
    </p:spTree>
  </p:cSld>
  <p:clrMapOvr>
    <a:masterClrMapping/>
  </p:clrMapOvr>
  <p:transition advClick="0">
    <p:circle/>
    <p:sndAc>
      <p:stSnd>
        <p:snd r:embed="rId2" name="Это подойдет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9" descr="9b"/>
          <p:cNvPicPr>
            <a:picLocks noChangeAspect="1" noChangeArrowheads="1"/>
          </p:cNvPicPr>
          <p:nvPr/>
        </p:nvPicPr>
        <p:blipFill>
          <a:blip r:embed="rId3">
            <a:lum bright="12000" contrast="48000"/>
          </a:blip>
          <a:srcRect l="10243" t="39406" r="50000" b="5911"/>
          <a:stretch>
            <a:fillRect/>
          </a:stretch>
        </p:blipFill>
        <p:spPr bwMode="auto">
          <a:xfrm>
            <a:off x="0" y="2276475"/>
            <a:ext cx="36353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20150" cy="7651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Станция «Сочиняй-ка»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27313" y="896938"/>
            <a:ext cx="608488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79413" algn="ctr"/>
            <a:r>
              <a:rPr lang="ru-RU" b="1">
                <a:solidFill>
                  <a:srgbClr val="800000"/>
                </a:solidFill>
              </a:rPr>
              <a:t>Скромный серый колобок,     </a:t>
            </a:r>
          </a:p>
          <a:p>
            <a:pPr indent="379413" algn="ctr"/>
            <a:r>
              <a:rPr lang="ru-RU" b="1">
                <a:solidFill>
                  <a:srgbClr val="800000"/>
                </a:solidFill>
              </a:rPr>
              <a:t>Длинный тонкий проводок,     </a:t>
            </a:r>
          </a:p>
          <a:p>
            <a:pPr indent="379413" algn="ctr"/>
            <a:r>
              <a:rPr lang="ru-RU" b="1">
                <a:solidFill>
                  <a:srgbClr val="800000"/>
                </a:solidFill>
              </a:rPr>
              <a:t>Ну а на коробке -         </a:t>
            </a:r>
          </a:p>
          <a:p>
            <a:pPr indent="379413" algn="ctr"/>
            <a:r>
              <a:rPr lang="ru-RU" b="1">
                <a:solidFill>
                  <a:srgbClr val="800000"/>
                </a:solidFill>
              </a:rPr>
              <a:t>Две или три кнопки.        </a:t>
            </a:r>
          </a:p>
          <a:p>
            <a:pPr indent="379413" algn="ctr"/>
            <a:r>
              <a:rPr lang="ru-RU" b="1">
                <a:solidFill>
                  <a:srgbClr val="800000"/>
                </a:solidFill>
              </a:rPr>
              <a:t>В зоопарке есть зайчишка,     </a:t>
            </a:r>
          </a:p>
          <a:p>
            <a:pPr indent="379413" algn="ctr"/>
            <a:r>
              <a:rPr lang="ru-RU" b="1">
                <a:solidFill>
                  <a:srgbClr val="800000"/>
                </a:solidFill>
              </a:rPr>
              <a:t>У компьютера есть ... </a:t>
            </a:r>
            <a:endParaRPr lang="ru-RU" b="1">
              <a:solidFill>
                <a:srgbClr val="800000"/>
              </a:solidFill>
              <a:latin typeface="Arial" charset="0"/>
            </a:endParaRPr>
          </a:p>
          <a:p>
            <a:pPr indent="379413" algn="ctr"/>
            <a:r>
              <a:rPr lang="ru-RU" b="1">
                <a:solidFill>
                  <a:srgbClr val="6600CC"/>
                </a:solidFill>
              </a:rPr>
              <a:t>М Ы Ш К А.</a:t>
            </a:r>
            <a:r>
              <a:rPr lang="ru-RU">
                <a:solidFill>
                  <a:srgbClr val="6600CC"/>
                </a:solidFill>
              </a:rPr>
              <a:t> </a:t>
            </a:r>
          </a:p>
        </p:txBody>
      </p:sp>
      <p:pic>
        <p:nvPicPr>
          <p:cNvPr id="1946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716338"/>
            <a:ext cx="2808288" cy="2081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circle/>
    <p:sndAc>
      <p:stSnd>
        <p:snd r:embed="rId2" name="Это подойдет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9" descr="9b"/>
          <p:cNvPicPr>
            <a:picLocks noChangeAspect="1" noChangeArrowheads="1"/>
          </p:cNvPicPr>
          <p:nvPr/>
        </p:nvPicPr>
        <p:blipFill>
          <a:blip r:embed="rId3">
            <a:lum bright="12000" contrast="48000"/>
          </a:blip>
          <a:srcRect l="10243" t="39406" r="50000" b="5911"/>
          <a:stretch>
            <a:fillRect/>
          </a:stretch>
        </p:blipFill>
        <p:spPr bwMode="auto">
          <a:xfrm>
            <a:off x="0" y="2276475"/>
            <a:ext cx="36353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20150" cy="7651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Станция «Сочиняй-ка»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2916238" y="798513"/>
            <a:ext cx="57959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79413" algn="ctr"/>
            <a:r>
              <a:rPr lang="ru-RU" b="1">
                <a:solidFill>
                  <a:srgbClr val="800000"/>
                </a:solidFill>
              </a:rPr>
              <a:t>По клавишам прыг да скок - </a:t>
            </a:r>
          </a:p>
          <a:p>
            <a:pPr indent="379413" algn="ctr"/>
            <a:r>
              <a:rPr lang="ru-RU" b="1">
                <a:solidFill>
                  <a:srgbClr val="800000"/>
                </a:solidFill>
              </a:rPr>
              <a:t>Бе-ре-ги но-го-ток! </a:t>
            </a:r>
          </a:p>
          <a:p>
            <a:pPr indent="379413" algn="ctr"/>
            <a:r>
              <a:rPr lang="ru-RU" b="1">
                <a:solidFill>
                  <a:srgbClr val="800000"/>
                </a:solidFill>
              </a:rPr>
              <a:t>Раз-два и готово - </a:t>
            </a:r>
          </a:p>
          <a:p>
            <a:pPr indent="379413" algn="ctr"/>
            <a:r>
              <a:rPr lang="ru-RU" b="1">
                <a:solidFill>
                  <a:srgbClr val="800000"/>
                </a:solidFill>
              </a:rPr>
              <a:t>Отстукали слово! </a:t>
            </a:r>
          </a:p>
          <a:p>
            <a:pPr indent="379413" algn="ctr"/>
            <a:r>
              <a:rPr lang="ru-RU" b="1">
                <a:solidFill>
                  <a:srgbClr val="800000"/>
                </a:solidFill>
              </a:rPr>
              <a:t>Вот где пальцам физкультура </a:t>
            </a:r>
          </a:p>
          <a:p>
            <a:pPr indent="379413" algn="ctr"/>
            <a:r>
              <a:rPr lang="ru-RU" b="1">
                <a:solidFill>
                  <a:srgbClr val="800000"/>
                </a:solidFill>
              </a:rPr>
              <a:t>Это вот - ... </a:t>
            </a:r>
            <a:endParaRPr lang="ru-RU" b="1">
              <a:solidFill>
                <a:srgbClr val="800000"/>
              </a:solidFill>
              <a:latin typeface="Arial" charset="0"/>
            </a:endParaRPr>
          </a:p>
          <a:p>
            <a:pPr indent="379413" algn="ctr"/>
            <a:r>
              <a:rPr lang="ru-RU" b="1">
                <a:solidFill>
                  <a:srgbClr val="6600CC"/>
                </a:solidFill>
              </a:rPr>
              <a:t>К Л А В И А Т У Р А.</a:t>
            </a:r>
            <a:r>
              <a:rPr lang="ru-RU"/>
              <a:t>  </a:t>
            </a:r>
          </a:p>
        </p:txBody>
      </p:sp>
      <p:pic>
        <p:nvPicPr>
          <p:cNvPr id="2048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644900"/>
            <a:ext cx="2808287" cy="177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circle/>
    <p:sndAc>
      <p:stSnd>
        <p:snd r:embed="rId2" name="Это подойдет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9" descr="9b"/>
          <p:cNvPicPr>
            <a:picLocks noChangeAspect="1" noChangeArrowheads="1"/>
          </p:cNvPicPr>
          <p:nvPr/>
        </p:nvPicPr>
        <p:blipFill>
          <a:blip r:embed="rId3">
            <a:lum bright="12000" contrast="48000"/>
          </a:blip>
          <a:srcRect l="10243" t="39406" r="50000" b="5911"/>
          <a:stretch>
            <a:fillRect/>
          </a:stretch>
        </p:blipFill>
        <p:spPr bwMode="auto">
          <a:xfrm>
            <a:off x="0" y="2276475"/>
            <a:ext cx="36353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20150" cy="7651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Станция «Сочиняй-ка»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2916238" y="615950"/>
            <a:ext cx="57959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79413" algn="ctr"/>
            <a:r>
              <a:rPr lang="ru-RU"/>
              <a:t> </a:t>
            </a:r>
            <a:r>
              <a:rPr lang="ru-RU" b="1">
                <a:solidFill>
                  <a:srgbClr val="800000"/>
                </a:solidFill>
              </a:rPr>
              <a:t>Для чего же этот ящик? </a:t>
            </a:r>
          </a:p>
          <a:p>
            <a:pPr indent="379413" algn="ctr"/>
            <a:r>
              <a:rPr lang="ru-RU" b="1">
                <a:solidFill>
                  <a:srgbClr val="800000"/>
                </a:solidFill>
              </a:rPr>
              <a:t>Он в себя бумагу тащит </a:t>
            </a:r>
          </a:p>
          <a:p>
            <a:pPr indent="379413" algn="ctr"/>
            <a:r>
              <a:rPr lang="ru-RU" b="1">
                <a:solidFill>
                  <a:srgbClr val="800000"/>
                </a:solidFill>
              </a:rPr>
              <a:t>И сейчас же буквы, точки, </a:t>
            </a:r>
          </a:p>
          <a:p>
            <a:pPr indent="379413" algn="ctr"/>
            <a:r>
              <a:rPr lang="ru-RU" b="1">
                <a:solidFill>
                  <a:srgbClr val="800000"/>
                </a:solidFill>
              </a:rPr>
              <a:t>Запятые - строчка к строчке - </a:t>
            </a:r>
          </a:p>
          <a:p>
            <a:pPr indent="379413" algn="ctr"/>
            <a:r>
              <a:rPr lang="ru-RU" b="1">
                <a:solidFill>
                  <a:srgbClr val="800000"/>
                </a:solidFill>
              </a:rPr>
              <a:t>Напечатает картинку </a:t>
            </a:r>
          </a:p>
          <a:p>
            <a:pPr indent="379413" algn="ctr"/>
            <a:r>
              <a:rPr lang="ru-RU" b="1">
                <a:solidFill>
                  <a:srgbClr val="800000"/>
                </a:solidFill>
              </a:rPr>
              <a:t>Ловкий мастер </a:t>
            </a:r>
          </a:p>
          <a:p>
            <a:pPr indent="379413" algn="ctr"/>
            <a:r>
              <a:rPr lang="ru-RU" b="1">
                <a:solidFill>
                  <a:srgbClr val="800000"/>
                </a:solidFill>
              </a:rPr>
              <a:t>Струйный ... </a:t>
            </a:r>
            <a:endParaRPr lang="ru-RU" b="1">
              <a:solidFill>
                <a:srgbClr val="800000"/>
              </a:solidFill>
              <a:latin typeface="Arial" charset="0"/>
            </a:endParaRPr>
          </a:p>
          <a:p>
            <a:pPr indent="379413" algn="ctr"/>
            <a:r>
              <a:rPr lang="ru-RU" b="1">
                <a:solidFill>
                  <a:srgbClr val="6600CC"/>
                </a:solidFill>
              </a:rPr>
              <a:t>П Р И Н Т Е Р.</a:t>
            </a:r>
            <a:r>
              <a:rPr lang="ru-RU">
                <a:solidFill>
                  <a:srgbClr val="6600CC"/>
                </a:solidFill>
              </a:rPr>
              <a:t> 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3463"/>
            <a:ext cx="2879725" cy="240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circle/>
    <p:sndAc>
      <p:stSnd>
        <p:snd r:embed="rId2" name="Это подойдет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9" descr="9b"/>
          <p:cNvPicPr>
            <a:picLocks noChangeAspect="1" noChangeArrowheads="1"/>
          </p:cNvPicPr>
          <p:nvPr/>
        </p:nvPicPr>
        <p:blipFill>
          <a:blip r:embed="rId3">
            <a:lum bright="12000" contrast="48000"/>
          </a:blip>
          <a:srcRect l="10243" t="39406" r="50000" b="5911"/>
          <a:stretch>
            <a:fillRect/>
          </a:stretch>
        </p:blipFill>
        <p:spPr bwMode="auto">
          <a:xfrm>
            <a:off x="0" y="2276475"/>
            <a:ext cx="36353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20150" cy="7651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</a:rPr>
              <a:t>Станция «Сочиняй-ка»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124075" y="942975"/>
            <a:ext cx="65881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79413" algn="ctr"/>
            <a:r>
              <a:rPr lang="ru-RU" b="1">
                <a:solidFill>
                  <a:srgbClr val="800000"/>
                </a:solidFill>
              </a:rPr>
              <a:t>Около дисплея - главный блок:   </a:t>
            </a:r>
          </a:p>
          <a:p>
            <a:pPr indent="379413" algn="ctr"/>
            <a:r>
              <a:rPr lang="ru-RU" b="1">
                <a:solidFill>
                  <a:srgbClr val="800000"/>
                </a:solidFill>
              </a:rPr>
              <a:t>Там бежит электроток       </a:t>
            </a:r>
          </a:p>
          <a:p>
            <a:pPr indent="379413" algn="ctr"/>
            <a:r>
              <a:rPr lang="ru-RU" b="1">
                <a:solidFill>
                  <a:srgbClr val="800000"/>
                </a:solidFill>
              </a:rPr>
              <a:t>К самым важным микросхемам.   </a:t>
            </a:r>
          </a:p>
          <a:p>
            <a:pPr indent="379413" algn="ctr"/>
            <a:r>
              <a:rPr lang="ru-RU" b="1">
                <a:solidFill>
                  <a:srgbClr val="800000"/>
                </a:solidFill>
              </a:rPr>
              <a:t>Этот блок зовут ... </a:t>
            </a:r>
            <a:endParaRPr lang="ru-RU" b="1">
              <a:solidFill>
                <a:srgbClr val="800000"/>
              </a:solidFill>
              <a:latin typeface="Arial" charset="0"/>
            </a:endParaRPr>
          </a:p>
          <a:p>
            <a:pPr indent="379413" algn="ctr"/>
            <a:r>
              <a:rPr lang="ru-RU" b="1">
                <a:solidFill>
                  <a:srgbClr val="6600CC"/>
                </a:solidFill>
              </a:rPr>
              <a:t>С И С Т Е М Н Ы М</a:t>
            </a:r>
            <a:r>
              <a:rPr lang="ru-RU">
                <a:solidFill>
                  <a:srgbClr val="6600CC"/>
                </a:solidFill>
              </a:rPr>
              <a:t>  </a:t>
            </a:r>
          </a:p>
        </p:txBody>
      </p:sp>
      <p:pic>
        <p:nvPicPr>
          <p:cNvPr id="22532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2852738"/>
            <a:ext cx="1982788" cy="3130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circle/>
    <p:sndAc>
      <p:stSnd>
        <p:snd r:embed="rId2" name="Это подойдет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1755</TotalTime>
  <Words>671</Words>
  <Application>Microsoft Office PowerPoint</Application>
  <PresentationFormat>Экран (4:3)</PresentationFormat>
  <Paragraphs>248</Paragraphs>
  <Slides>20</Slides>
  <Notes>1</Notes>
  <HiddenSlides>16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Пастель</vt:lpstr>
      <vt:lpstr>Разрез</vt:lpstr>
      <vt:lpstr>Презентация PowerPoint</vt:lpstr>
      <vt:lpstr>Презентация PowerPoint</vt:lpstr>
      <vt:lpstr>«Расшифруйка уй-ка» </vt:lpstr>
      <vt:lpstr>Презентация PowerPoint</vt:lpstr>
      <vt:lpstr>Расшифруй</vt:lpstr>
      <vt:lpstr>Станция «Сочиняй-ка»</vt:lpstr>
      <vt:lpstr>Станция «Сочиняй-ка»</vt:lpstr>
      <vt:lpstr>Станция «Сочиняй-ка»</vt:lpstr>
      <vt:lpstr>Станция «Сочиняй-ка»</vt:lpstr>
      <vt:lpstr>Станция «Сочиняй-ка»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Станция «Нарисуй-ка»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Вини-пух в стране Орфографии</dc:title>
  <dc:creator>Anton</dc:creator>
  <cp:lastModifiedBy>user</cp:lastModifiedBy>
  <cp:revision>36</cp:revision>
  <dcterms:created xsi:type="dcterms:W3CDTF">2005-11-25T15:41:38Z</dcterms:created>
  <dcterms:modified xsi:type="dcterms:W3CDTF">2013-01-28T04:25:46Z</dcterms:modified>
</cp:coreProperties>
</file>