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3A0B-7BDC-4907-BEC6-B172434C63E1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8E42-2F54-484F-B756-A3F01A073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564" y="829162"/>
            <a:ext cx="8064896" cy="1584176"/>
          </a:xfrm>
        </p:spPr>
        <p:txBody>
          <a:bodyPr>
            <a:prstTxWarp prst="textInflateBottom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«Наши </a:t>
            </a:r>
            <a:r>
              <a:rPr lang="ru-RU" sz="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доблестные</a:t>
            </a:r>
            <a:r>
              <a:rPr lang="ru-RU" sz="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победы»</a:t>
            </a:r>
            <a:endParaRPr lang="ru-RU" sz="7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13338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(</a:t>
            </a:r>
            <a:r>
              <a:rPr lang="ru-RU" sz="3200" b="1" dirty="0">
                <a:solidFill>
                  <a:srgbClr val="0000FF"/>
                </a:solidFill>
              </a:rPr>
              <a:t>спортивное мероприятие)</a:t>
            </a:r>
            <a:endParaRPr lang="ru-RU" sz="3200" dirty="0">
              <a:solidFill>
                <a:srgbClr val="0000FF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          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dirty="0">
                <a:solidFill>
                  <a:srgbClr val="C00000"/>
                </a:solidFill>
              </a:rPr>
              <a:t>Место проведения: спортивный зал.</a:t>
            </a: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pPr algn="r"/>
            <a:r>
              <a:rPr lang="ru-RU" b="1" dirty="0" smtClean="0">
                <a:solidFill>
                  <a:srgbClr val="0000FF"/>
                </a:solidFill>
              </a:rPr>
              <a:t>Автор</a:t>
            </a:r>
            <a:r>
              <a:rPr lang="ru-RU" b="1" dirty="0">
                <a:solidFill>
                  <a:srgbClr val="0000FF"/>
                </a:solidFill>
              </a:rPr>
              <a:t>: Сеньков Андрей Ростиславович, учитель физической культуры, МКУОШИ </a:t>
            </a:r>
            <a:r>
              <a:rPr lang="ru-RU" b="1" dirty="0" smtClean="0">
                <a:solidFill>
                  <a:srgbClr val="0000FF"/>
                </a:solidFill>
              </a:rPr>
              <a:t>« </a:t>
            </a:r>
            <a:r>
              <a:rPr lang="ru-RU" b="1" dirty="0" err="1">
                <a:solidFill>
                  <a:srgbClr val="0000FF"/>
                </a:solidFill>
              </a:rPr>
              <a:t>Салемальская</a:t>
            </a:r>
            <a:r>
              <a:rPr lang="ru-RU" b="1" dirty="0">
                <a:solidFill>
                  <a:srgbClr val="0000FF"/>
                </a:solidFill>
              </a:rPr>
              <a:t> школа-интернат среднего/полного/общего образования»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40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u="sng" dirty="0">
                <a:solidFill>
                  <a:srgbClr val="0000FF"/>
                </a:solidFill>
              </a:rPr>
              <a:t>7. Седьмой конкурс «Медсанбат».</a:t>
            </a:r>
            <a:endParaRPr lang="ru-RU" sz="30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dirty="0"/>
              <a:t>   </a:t>
            </a:r>
            <a:r>
              <a:rPr lang="ru-RU" sz="2400" dirty="0">
                <a:latin typeface="CentSchbkCyrill BT" panose="02040603050705020303" pitchFamily="18" charset="-52"/>
              </a:rPr>
              <a:t>По сигналу «медсестра» должна забинтовать ногу «раненому», сидящему на стуле, от голеностопа до колена без пропусков, сразу после </a:t>
            </a:r>
            <a:r>
              <a:rPr lang="ru-RU" sz="2400" dirty="0" err="1">
                <a:latin typeface="CentSchbkCyrill BT" panose="02040603050705020303" pitchFamily="18" charset="-52"/>
              </a:rPr>
              <a:t>бинтования</a:t>
            </a:r>
            <a:r>
              <a:rPr lang="ru-RU" sz="2400" dirty="0">
                <a:latin typeface="CentSchbkCyrill BT" panose="02040603050705020303" pitchFamily="18" charset="-52"/>
              </a:rPr>
              <a:t> «раненый» садится к двум партнёрам на руки (в замке). Задача всем четверым участникам добежать до поворотной кегли и вернуться назад. </a:t>
            </a:r>
          </a:p>
        </p:txBody>
      </p:sp>
      <p:pic>
        <p:nvPicPr>
          <p:cNvPr id="10242" name="Picture 2" descr="D:\фотоархив0-0\соревнования 25.04 12\DSC_290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20576" y="3140968"/>
            <a:ext cx="3481333" cy="23999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фотоархив0-0\соревнования 25.04 12\DSC_289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15993"/>
            <a:ext cx="3392680" cy="2255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095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u="sng" dirty="0"/>
              <a:t> </a:t>
            </a:r>
            <a:r>
              <a:rPr lang="ru-RU" sz="2400" b="1" u="sng" dirty="0">
                <a:solidFill>
                  <a:srgbClr val="0000FF"/>
                </a:solidFill>
              </a:rPr>
              <a:t>8. Восьмой конкурс  «Саперы»</a:t>
            </a:r>
            <a:r>
              <a:rPr lang="ru-RU" sz="2400" dirty="0">
                <a:solidFill>
                  <a:srgbClr val="0000FF"/>
                </a:solidFill>
              </a:rPr>
              <a:t> 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sz="2000" dirty="0">
                <a:latin typeface="CentSchbkCyrill BT" panose="02040603050705020303" pitchFamily="18" charset="-52"/>
              </a:rPr>
              <a:t>Вытащить «запал» (хвост за спиной).  В ограниченной конусами зоне находятся 6 «мин» ( одна из команд ), у каждого участника за спиной  «запал» (хвост из веревки), в руках баскетбольные мячи, вторая команда «саперы» в руках у них «миноискатели» (баскетбольные мячи). Задача «саперов»: разминировать «мины» (вытащить «запал» у соперника), при этом обе команды перемещаются по «минному полю» с ведением мяча. Если «мина» выбьет мяч у «сапера», «сапер» считается подорвавшимся на «мине», если «сапер» вытащил «запал» у «мины», «мина» считается разминированной.</a:t>
            </a:r>
          </a:p>
        </p:txBody>
      </p:sp>
      <p:pic>
        <p:nvPicPr>
          <p:cNvPr id="11266" name="Picture 2" descr="D:\фотоархив0-0\соревнования 25.04 12\DSC_29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786190"/>
            <a:ext cx="3288556" cy="2186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D:\фотоархив0-0\соревнования 25.04 12\DSC_292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77072"/>
            <a:ext cx="3288556" cy="2186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221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dirty="0">
                <a:solidFill>
                  <a:srgbClr val="0000FF"/>
                </a:solidFill>
              </a:rPr>
              <a:t>9. Девятый конкурс «Перетягивание каната.</a:t>
            </a:r>
            <a:endParaRPr lang="ru-RU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CentSchbkCyrill BT" panose="02040603050705020303" pitchFamily="18" charset="-52"/>
              </a:rPr>
              <a:t>Один </a:t>
            </a:r>
            <a:r>
              <a:rPr lang="ru-RU" dirty="0">
                <a:latin typeface="CentSchbkCyrill BT" panose="02040603050705020303" pitchFamily="18" charset="-52"/>
              </a:rPr>
              <a:t>за всех и все за одного.</a:t>
            </a:r>
          </a:p>
          <a:p>
            <a:pPr marL="0" indent="0">
              <a:buNone/>
            </a:pPr>
            <a:endParaRPr lang="ru-RU" dirty="0">
              <a:latin typeface="CentSchbkCyrill BT" panose="02040603050705020303" pitchFamily="18" charset="-52"/>
            </a:endParaRPr>
          </a:p>
        </p:txBody>
      </p:sp>
      <p:pic>
        <p:nvPicPr>
          <p:cNvPr id="12290" name="Picture 2" descr="D:\фотоархив0-0\соревнования 25.04 12\DSC_29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63841"/>
            <a:ext cx="3504580" cy="23303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D:\фотоархив0-0\соревнования 25.04 12\DSC_29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3284984"/>
            <a:ext cx="3609267" cy="23999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60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u="sng" dirty="0"/>
              <a:t> </a:t>
            </a:r>
            <a:r>
              <a:rPr lang="ru-RU" b="1" u="sng" dirty="0">
                <a:solidFill>
                  <a:srgbClr val="0000FF"/>
                </a:solidFill>
              </a:rPr>
              <a:t>10.  Десятый конкурс «Эстафета.</a:t>
            </a:r>
            <a:endParaRPr lang="ru-RU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latin typeface="CentSchbkCyrill BT" panose="02040603050705020303" pitchFamily="18" charset="-52"/>
              </a:rPr>
              <a:t>В </a:t>
            </a:r>
            <a:r>
              <a:rPr lang="ru-RU" dirty="0">
                <a:latin typeface="CentSchbkCyrill BT" panose="02040603050705020303" pitchFamily="18" charset="-52"/>
              </a:rPr>
              <a:t>противогазах по кругу, старт с разных позиций.</a:t>
            </a:r>
          </a:p>
          <a:p>
            <a:pPr algn="ctr"/>
            <a:endParaRPr lang="ru-RU" dirty="0">
              <a:latin typeface="CentSchbkCyrill BT" panose="02040603050705020303" pitchFamily="18" charset="-52"/>
            </a:endParaRPr>
          </a:p>
        </p:txBody>
      </p:sp>
      <p:pic>
        <p:nvPicPr>
          <p:cNvPr id="13315" name="Picture 3" descr="D:\фотоархив0-0\соревнования 25.04 12\DSC_29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609267" cy="23999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D:\фотоархив0-0\соревнования 25.04 12\DSC_29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573678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122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926" y="764704"/>
            <a:ext cx="4824536" cy="5822107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3400" b="1" u="sng" dirty="0">
                <a:solidFill>
                  <a:srgbClr val="0000FF"/>
                </a:solidFill>
              </a:rPr>
              <a:t>11.  Одиннадцатый конкурс «ВИКТОРИНА»</a:t>
            </a:r>
            <a:r>
              <a:rPr lang="ru-RU" sz="3400" dirty="0">
                <a:solidFill>
                  <a:srgbClr val="0000FF"/>
                </a:solidFill>
              </a:rPr>
              <a:t>.</a:t>
            </a:r>
          </a:p>
          <a:p>
            <a:r>
              <a:rPr lang="ru-RU" sz="3700" b="1" dirty="0"/>
              <a:t>1 команда</a:t>
            </a:r>
            <a:endParaRPr lang="ru-RU" sz="3700" dirty="0"/>
          </a:p>
          <a:p>
            <a:pPr lvl="0"/>
            <a:r>
              <a:rPr lang="ru-RU" sz="3400" dirty="0"/>
              <a:t>Когда родился </a:t>
            </a:r>
            <a:r>
              <a:rPr lang="ru-RU" sz="3400" dirty="0" err="1"/>
              <a:t>М.И.Кутузов</a:t>
            </a:r>
            <a:r>
              <a:rPr lang="ru-RU" sz="3400" dirty="0"/>
              <a:t>? (5 сентября 1745 года). </a:t>
            </a:r>
          </a:p>
          <a:p>
            <a:pPr lvl="0"/>
            <a:r>
              <a:rPr lang="ru-RU" sz="3400" dirty="0"/>
              <a:t>Где похоронен </a:t>
            </a:r>
            <a:r>
              <a:rPr lang="ru-RU" sz="3400" dirty="0" err="1"/>
              <a:t>М.И.Кутузов</a:t>
            </a:r>
            <a:r>
              <a:rPr lang="ru-RU" sz="3400" dirty="0"/>
              <a:t>? (в Казанском соборе в Петербурге)</a:t>
            </a:r>
          </a:p>
          <a:p>
            <a:pPr lvl="0"/>
            <a:r>
              <a:rPr lang="ru-RU" sz="3400" dirty="0"/>
              <a:t>Какую школу закончил </a:t>
            </a:r>
            <a:r>
              <a:rPr lang="ru-RU" sz="3400" dirty="0" err="1"/>
              <a:t>М.И.Кутузов</a:t>
            </a:r>
            <a:r>
              <a:rPr lang="ru-RU" sz="3400" dirty="0"/>
              <a:t>? (дворянскую артиллерийскую школу)</a:t>
            </a:r>
          </a:p>
          <a:p>
            <a:pPr lvl="0"/>
            <a:r>
              <a:rPr lang="ru-RU" sz="3400" dirty="0"/>
              <a:t>Из чего выполнен орден Кутузова 1 степени? ( из золота и серебра)</a:t>
            </a:r>
          </a:p>
          <a:p>
            <a:pPr lvl="0"/>
            <a:r>
              <a:rPr lang="ru-RU" sz="3400" dirty="0"/>
              <a:t>Главный удар Наполеон направил на…? (Москву).                                                            </a:t>
            </a:r>
          </a:p>
          <a:p>
            <a:pPr lvl="0"/>
            <a:r>
              <a:rPr lang="ru-RU" sz="3400" dirty="0"/>
              <a:t>Самым известным руководителем партизанской борьбы был…? (</a:t>
            </a:r>
            <a:r>
              <a:rPr lang="ru-RU" sz="3400" dirty="0" err="1"/>
              <a:t>Д.И.Давыдов</a:t>
            </a:r>
            <a:r>
              <a:rPr lang="ru-RU" sz="3400" dirty="0"/>
              <a:t>)</a:t>
            </a:r>
          </a:p>
          <a:p>
            <a:pPr lvl="0"/>
            <a:r>
              <a:rPr lang="ru-RU" sz="3400" dirty="0"/>
              <a:t>В начале Отечественной войны 1812 года главнокомандующим Российской армии был? (Александр 1)</a:t>
            </a:r>
          </a:p>
          <a:p>
            <a:pPr lvl="0"/>
            <a:r>
              <a:rPr lang="ru-RU" sz="3400" dirty="0"/>
              <a:t>Когда закончилась ВОВ? (8мая 1945 года0</a:t>
            </a:r>
          </a:p>
          <a:p>
            <a:pPr lvl="0"/>
            <a:r>
              <a:rPr lang="ru-RU" sz="3400" dirty="0"/>
              <a:t>Каких знаменитых отечественных  полководцев Вы знаете?</a:t>
            </a:r>
          </a:p>
          <a:p>
            <a:pPr lvl="0"/>
            <a:r>
              <a:rPr lang="ru-RU" sz="3400" dirty="0"/>
              <a:t>Сколько лет служат в современной Российской армии.(1год)</a:t>
            </a:r>
          </a:p>
          <a:p>
            <a:pPr lvl="0"/>
            <a:r>
              <a:rPr lang="ru-RU" sz="3400" dirty="0"/>
              <a:t>Что такое войска ПВО? (противовоздушной обороны).</a:t>
            </a:r>
          </a:p>
          <a:p>
            <a:r>
              <a:rPr lang="ru-RU" sz="3400" b="1" dirty="0"/>
              <a:t> </a:t>
            </a:r>
            <a:endParaRPr lang="ru-RU" sz="3400" dirty="0"/>
          </a:p>
          <a:p>
            <a:r>
              <a:rPr lang="ru-RU" sz="3700" b="1" dirty="0">
                <a:solidFill>
                  <a:srgbClr val="0000FF"/>
                </a:solidFill>
              </a:rPr>
              <a:t>2 команда</a:t>
            </a:r>
            <a:endParaRPr lang="ru-RU" sz="3700" dirty="0">
              <a:solidFill>
                <a:srgbClr val="0000FF"/>
              </a:solidFill>
            </a:endParaRPr>
          </a:p>
          <a:p>
            <a:pPr lvl="0"/>
            <a:r>
              <a:rPr lang="ru-RU" sz="3700" dirty="0"/>
              <a:t>Когда умер  </a:t>
            </a:r>
            <a:r>
              <a:rPr lang="ru-RU" sz="3700" dirty="0" err="1"/>
              <a:t>М.И.Кутузов</a:t>
            </a:r>
            <a:r>
              <a:rPr lang="ru-RU" sz="3700" dirty="0"/>
              <a:t>? (16 апреля 1813 года)</a:t>
            </a:r>
          </a:p>
          <a:p>
            <a:pPr lvl="0"/>
            <a:r>
              <a:rPr lang="ru-RU" sz="3700" dirty="0"/>
              <a:t>Где родился </a:t>
            </a:r>
            <a:r>
              <a:rPr lang="ru-RU" sz="3700" dirty="0" err="1"/>
              <a:t>М.И.Кутузов</a:t>
            </a:r>
            <a:r>
              <a:rPr lang="ru-RU" sz="3700" dirty="0"/>
              <a:t>?  ( Санкт-Петербург)</a:t>
            </a:r>
          </a:p>
          <a:p>
            <a:pPr lvl="0"/>
            <a:r>
              <a:rPr lang="ru-RU" sz="3700" dirty="0"/>
              <a:t>Кем работал после окончания школы </a:t>
            </a:r>
            <a:r>
              <a:rPr lang="ru-RU" sz="3700" dirty="0" err="1"/>
              <a:t>М.И.Кутузов</a:t>
            </a:r>
            <a:r>
              <a:rPr lang="ru-RU" sz="3700" dirty="0"/>
              <a:t>? (учителем математики)</a:t>
            </a:r>
          </a:p>
          <a:p>
            <a:pPr lvl="0"/>
            <a:r>
              <a:rPr lang="ru-RU" sz="3700" dirty="0"/>
              <a:t>Из чего выполнены ордена Кутузова 2 и 3 степени? ( из серебра)</a:t>
            </a:r>
          </a:p>
          <a:p>
            <a:pPr lvl="0"/>
            <a:r>
              <a:rPr lang="ru-RU" sz="3700" dirty="0"/>
              <a:t> В начале Отечественной войны 1812г. командующим 1-й армией был … (М.Б. Барклай-де-Толли).</a:t>
            </a:r>
          </a:p>
          <a:p>
            <a:pPr lvl="0"/>
            <a:r>
              <a:rPr lang="ru-RU" sz="3700" dirty="0"/>
              <a:t>Когда Русские войска вступили в Париж? (в марте 1814г).</a:t>
            </a:r>
          </a:p>
          <a:p>
            <a:pPr lvl="0"/>
            <a:r>
              <a:rPr lang="ru-RU" sz="3700" dirty="0"/>
              <a:t>После какого сражения французской армии пришлось  отступать из Москвы по старой Смоленской дороге? (Малоярославец)</a:t>
            </a:r>
          </a:p>
          <a:p>
            <a:pPr lvl="0"/>
            <a:r>
              <a:rPr lang="ru-RU" sz="3700" dirty="0"/>
              <a:t>Сколько дней длилась ВОВ?(1418)</a:t>
            </a:r>
          </a:p>
          <a:p>
            <a:pPr lvl="0"/>
            <a:r>
              <a:rPr lang="ru-RU" sz="3700" dirty="0"/>
              <a:t> Какие города-герои Вам известны?</a:t>
            </a:r>
          </a:p>
          <a:p>
            <a:pPr lvl="0"/>
            <a:r>
              <a:rPr lang="ru-RU" sz="3700" dirty="0"/>
              <a:t> Сколько лет служили  в Российской армии 19века? (25лет)</a:t>
            </a:r>
          </a:p>
          <a:p>
            <a:pPr lvl="0"/>
            <a:r>
              <a:rPr lang="ru-RU" sz="3700" dirty="0"/>
              <a:t>  Что такое  ВДВ?  (воздушно-десантные войска).</a:t>
            </a:r>
          </a:p>
        </p:txBody>
      </p:sp>
      <p:pic>
        <p:nvPicPr>
          <p:cNvPr id="14338" name="Picture 2" descr="D:\фотоархив0-0\соревнования 25.04 12\DSC_29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4738">
            <a:off x="107504" y="1555834"/>
            <a:ext cx="3922199" cy="26078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16632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00FF"/>
                </a:solidFill>
              </a:rPr>
              <a:t>11.  Одиннадцатый конкурс «ВИКТОРИНА»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7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FF"/>
                </a:solidFill>
              </a:rPr>
              <a:t>12. </a:t>
            </a:r>
            <a:r>
              <a:rPr lang="ru-RU" sz="2800" b="1" u="sng" dirty="0">
                <a:solidFill>
                  <a:srgbClr val="0000FF"/>
                </a:solidFill>
              </a:rPr>
              <a:t>Двенадцатый  конкурс «Знамя победы»</a:t>
            </a:r>
            <a:r>
              <a:rPr lang="ru-RU" sz="2800" dirty="0">
                <a:solidFill>
                  <a:srgbClr val="0000FF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2800" dirty="0">
                <a:latin typeface="CentSchbkCyrill BT" panose="02040603050705020303" pitchFamily="18" charset="-52"/>
              </a:rPr>
              <a:t>Эстафета с лазанием по канату. Участвуют три человека, последний стартует с флажком на поясе (ремне), он должен водрузить флаг на вершину (в отверстие на креплении каната).</a:t>
            </a:r>
          </a:p>
          <a:p>
            <a:pPr algn="ctr"/>
            <a:endParaRPr lang="ru-RU" sz="2800" dirty="0">
              <a:latin typeface="CentSchbkCyrill BT" panose="02040603050705020303" pitchFamily="18" charset="-52"/>
            </a:endParaRPr>
          </a:p>
        </p:txBody>
      </p:sp>
      <p:pic>
        <p:nvPicPr>
          <p:cNvPr id="15362" name="Picture 2" descr="D:\фотоархив0-0\соревнования 25.04 12\DSC_29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4008636" cy="26654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D:\фотоархив0-0\соревнования 25.04 12\DSC_29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6992"/>
            <a:ext cx="3392680" cy="2255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6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D:\фотоархив0-0\соревнования 25.04 12\DSC_30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791"/>
            <a:ext cx="9433042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83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Цель: </a:t>
            </a:r>
            <a:r>
              <a:rPr lang="ru-RU" sz="2700" dirty="0" smtClean="0"/>
              <a:t>Патриотическое воспитание обучающихся, пропаганда здорового образа жизни.</a:t>
            </a:r>
            <a:br>
              <a:rPr lang="ru-RU" sz="2700" dirty="0" smtClean="0"/>
            </a:br>
            <a:r>
              <a:rPr lang="ru-RU" sz="2700" b="1" dirty="0" smtClean="0"/>
              <a:t>Задачи:</a:t>
            </a:r>
            <a:br>
              <a:rPr lang="ru-RU" sz="2700" b="1" dirty="0" smtClean="0"/>
            </a:br>
            <a:r>
              <a:rPr lang="ru-RU" sz="2700" dirty="0" smtClean="0"/>
              <a:t>Комплексное развитие двигательных умений и навыков</a:t>
            </a:r>
            <a:br>
              <a:rPr lang="ru-RU" sz="2700" dirty="0" smtClean="0"/>
            </a:br>
            <a:r>
              <a:rPr lang="ru-RU" sz="2700" dirty="0" smtClean="0"/>
              <a:t>Укрепление здоровье школьников, содействие их физическому развитию;</a:t>
            </a:r>
            <a:br>
              <a:rPr lang="ru-RU" sz="2700" dirty="0" smtClean="0"/>
            </a:br>
            <a:r>
              <a:rPr lang="ru-RU" sz="2700" dirty="0" smtClean="0"/>
              <a:t>Развитие быстроты, силы, ловкости и выносливости;</a:t>
            </a:r>
            <a:br>
              <a:rPr lang="ru-RU" sz="2700" dirty="0" smtClean="0"/>
            </a:br>
            <a:r>
              <a:rPr lang="ru-RU" sz="2700" dirty="0" smtClean="0"/>
              <a:t> Воспитание волевых качеств, чувства коллективизма, товарищества.</a:t>
            </a:r>
            <a:br>
              <a:rPr lang="ru-RU" sz="2700" dirty="0" smtClean="0"/>
            </a:br>
            <a:r>
              <a:rPr lang="ru-RU" sz="2700" dirty="0" smtClean="0"/>
              <a:t> 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6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661648" cy="5400600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На страже Родины любимой</a:t>
            </a:r>
          </a:p>
          <a:p>
            <a:pPr marL="0" indent="0" algn="r">
              <a:buNone/>
            </a:pPr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Родная Армия стоит.</a:t>
            </a:r>
          </a:p>
          <a:p>
            <a:pPr marL="0" indent="0" algn="r">
              <a:buNone/>
            </a:pPr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В бою за счастье человека</a:t>
            </a:r>
          </a:p>
          <a:p>
            <a:pPr marL="0" indent="0" algn="r">
              <a:buNone/>
            </a:pPr>
            <a:r>
              <a:rPr lang="ru-RU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Она надёжный меч и </a:t>
            </a:r>
            <a:r>
              <a:rPr lang="ru-RU" sz="2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щит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Сегодня </a:t>
            </a:r>
            <a:r>
              <a:rPr lang="ru-RU" sz="2400" b="1" dirty="0">
                <a:solidFill>
                  <a:srgbClr val="0000FF"/>
                </a:solidFill>
              </a:rPr>
              <a:t>мы проводим спортивные состязания, посвящённые  Победе 1812 года и Великой Победе 1945 года.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00FF"/>
                </a:solidFill>
              </a:rPr>
              <a:t>Глубоко символично, что кодовые названия военных операций в 1943-1945 гг. носили имена выдающихся русских полководцев - операции "Багратион", "Суворов", "Кутузов", "Румянцев". 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А </a:t>
            </a:r>
            <a:r>
              <a:rPr lang="ru-RU" sz="2400" b="1" dirty="0">
                <a:solidFill>
                  <a:srgbClr val="0000FF"/>
                </a:solidFill>
              </a:rPr>
              <a:t>сейчас я представлю наши </a:t>
            </a:r>
            <a:r>
              <a:rPr lang="ru-RU" sz="2400" b="1" dirty="0" smtClean="0">
                <a:solidFill>
                  <a:srgbClr val="0000FF"/>
                </a:solidFill>
              </a:rPr>
              <a:t>команды которые названы в честь великих полководцев:  «</a:t>
            </a:r>
            <a:r>
              <a:rPr lang="ru-RU" sz="2400" b="1" dirty="0" err="1" smtClean="0">
                <a:solidFill>
                  <a:srgbClr val="0000FF"/>
                </a:solidFill>
              </a:rPr>
              <a:t>Рокосовцы</a:t>
            </a:r>
            <a:r>
              <a:rPr lang="ru-RU" sz="2400" b="1" dirty="0" smtClean="0">
                <a:solidFill>
                  <a:srgbClr val="0000FF"/>
                </a:solidFill>
              </a:rPr>
              <a:t>» и </a:t>
            </a:r>
            <a:r>
              <a:rPr lang="ru-RU" sz="2400" b="1" dirty="0">
                <a:solidFill>
                  <a:srgbClr val="0000FF"/>
                </a:solidFill>
              </a:rPr>
              <a:t>«Барклай» </a:t>
            </a:r>
            <a:endParaRPr lang="ru-RU" sz="2400" b="1" dirty="0" smtClean="0">
              <a:solidFill>
                <a:srgbClr val="0000FF"/>
              </a:solidFill>
            </a:endParaRPr>
          </a:p>
          <a:p>
            <a:pPr marL="0" indent="0" algn="r">
              <a:buNone/>
            </a:pPr>
            <a:endParaRPr lang="ru-RU" sz="2400" b="1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6" name="Picture 4" descr="D:\фотоархив0-0\соревнования 25.04 12\DSC_27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3032401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86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 </a:t>
            </a:r>
          </a:p>
        </p:txBody>
      </p:sp>
      <p:pic>
        <p:nvPicPr>
          <p:cNvPr id="4098" name="Picture 2" descr="D:\фотоархив0-0\соревнования 25.04 12\DSC_279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71947"/>
            <a:ext cx="4189832" cy="2785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фотоархив0-0\соревнования 25.04 12\DSC_277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3235959"/>
            <a:ext cx="3281147" cy="3057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23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</a:t>
            </a:r>
            <a:r>
              <a:rPr lang="ru-RU" u="sng" dirty="0" smtClean="0">
                <a:solidFill>
                  <a:srgbClr val="0000FF"/>
                </a:solidFill>
              </a:rPr>
              <a:t>.</a:t>
            </a:r>
            <a:r>
              <a:rPr lang="ru-RU" b="1" u="sng" dirty="0" smtClean="0">
                <a:solidFill>
                  <a:srgbClr val="0000FF"/>
                </a:solidFill>
              </a:rPr>
              <a:t>Второй  </a:t>
            </a:r>
            <a:r>
              <a:rPr lang="ru-RU" b="1" u="sng" dirty="0">
                <a:solidFill>
                  <a:srgbClr val="0000FF"/>
                </a:solidFill>
              </a:rPr>
              <a:t>конкурс</a:t>
            </a:r>
            <a:r>
              <a:rPr lang="ru-RU" u="sng" dirty="0">
                <a:solidFill>
                  <a:srgbClr val="0000FF"/>
                </a:solidFill>
              </a:rPr>
              <a:t>  </a:t>
            </a:r>
            <a:r>
              <a:rPr lang="ru-RU" b="1" u="sng" dirty="0">
                <a:solidFill>
                  <a:srgbClr val="0000FF"/>
                </a:solidFill>
              </a:rPr>
              <a:t>«Артиллеристы».</a:t>
            </a:r>
            <a:endParaRPr lang="ru-RU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2400" dirty="0">
                <a:latin typeface="CentSchbkCyrill BT" panose="02040603050705020303" pitchFamily="18" charset="-52"/>
              </a:rPr>
              <a:t>Н</a:t>
            </a:r>
            <a:r>
              <a:rPr lang="ru-RU" sz="2400" dirty="0" smtClean="0">
                <a:latin typeface="CentSchbkCyrill BT" panose="02040603050705020303" pitchFamily="18" charset="-52"/>
              </a:rPr>
              <a:t>а </a:t>
            </a:r>
            <a:r>
              <a:rPr lang="ru-RU" sz="2400" dirty="0">
                <a:latin typeface="CentSchbkCyrill BT" panose="02040603050705020303" pitchFamily="18" charset="-52"/>
              </a:rPr>
              <a:t>противоположной стороне стоят «пушки» (капитаны команд), по одному из участников из обеих команд бегут со «снарядом» (набивной мяч) к  своей «пушке», «заряжают» (отдают капитану), «стреляют» (капитан бросает снаряд на дальность и точность в разложенные на полу  3 обруча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5122" name="Picture 2" descr="D:\фотоархив0-0\соревнования 25.04 12\DSC_280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3415464"/>
            <a:ext cx="3315855" cy="25683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фотоархив0-0\соревнования 25.04 12\DSC_28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82176"/>
            <a:ext cx="3825854" cy="25439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92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smtClean="0">
                <a:solidFill>
                  <a:srgbClr val="0000FF"/>
                </a:solidFill>
              </a:rPr>
              <a:t>3 </a:t>
            </a:r>
            <a:r>
              <a:rPr lang="ru-RU" b="1" u="sng" dirty="0">
                <a:solidFill>
                  <a:srgbClr val="0000FF"/>
                </a:solidFill>
              </a:rPr>
              <a:t>Третий конкурс</a:t>
            </a:r>
            <a:r>
              <a:rPr lang="ru-RU" u="sng" dirty="0">
                <a:solidFill>
                  <a:srgbClr val="0000FF"/>
                </a:solidFill>
              </a:rPr>
              <a:t>  </a:t>
            </a:r>
            <a:r>
              <a:rPr lang="ru-RU" b="1" u="sng" dirty="0">
                <a:solidFill>
                  <a:srgbClr val="0000FF"/>
                </a:solidFill>
              </a:rPr>
              <a:t>«Разведчики».</a:t>
            </a:r>
            <a:endParaRPr lang="ru-RU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SchbkCyrill BT" panose="02040603050705020303" pitchFamily="18" charset="-52"/>
              </a:rPr>
              <a:t>Вокруг </a:t>
            </a:r>
            <a:r>
              <a:rPr lang="ru-RU" sz="2200" dirty="0">
                <a:latin typeface="CentSchbkCyrill BT" panose="02040603050705020303" pitchFamily="18" charset="-52"/>
              </a:rPr>
              <a:t>центрального круга расставлены «языки» (конусы), которые охраняет первая команда. Задача второй команды - взять «языка» (конус) и доставить в свой штаб (корзину для мячей), которая находится на безопасной территории за волейбольной площадкой, команда охраняющая «языки» (конусы) должна не только их охранять, но еще и уничтожить  всех вражеских лазутчиков (затащить их в центральный круг). </a:t>
            </a:r>
          </a:p>
        </p:txBody>
      </p:sp>
      <p:pic>
        <p:nvPicPr>
          <p:cNvPr id="6146" name="Picture 2" descr="D:\фотоархив0-0\соревнования 25.04 12\DSC_28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77522"/>
            <a:ext cx="3500974" cy="23279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фотоархив0-0\соревнования 25.04 12\DSC_28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573678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0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00FF"/>
                </a:solidFill>
              </a:rPr>
              <a:t>4</a:t>
            </a:r>
            <a:r>
              <a:rPr lang="ru-RU" sz="2400" b="1" u="sng" dirty="0">
                <a:solidFill>
                  <a:srgbClr val="0000FF"/>
                </a:solidFill>
              </a:rPr>
              <a:t>. Четвёртый конкурс эстафета «Лазание по- </a:t>
            </a:r>
            <a:r>
              <a:rPr lang="ru-RU" sz="2400" b="1" u="sng" dirty="0" err="1">
                <a:solidFill>
                  <a:srgbClr val="0000FF"/>
                </a:solidFill>
              </a:rPr>
              <a:t>пластунски</a:t>
            </a:r>
            <a:r>
              <a:rPr lang="ru-RU" sz="2400" b="1" u="sng" dirty="0">
                <a:solidFill>
                  <a:srgbClr val="0000FF"/>
                </a:solidFill>
              </a:rPr>
              <a:t>».</a:t>
            </a:r>
            <a:endParaRPr lang="ru-RU" sz="24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2400" dirty="0"/>
              <a:t> </a:t>
            </a:r>
            <a:r>
              <a:rPr lang="ru-RU" sz="2400" dirty="0">
                <a:latin typeface="CentSchbkCyrill BT" panose="02040603050705020303" pitchFamily="18" charset="-52"/>
              </a:rPr>
              <a:t>Все участники команд поочередно бегут к мату, ложатся на него поперек, после того как прибежал последний участник, вся команда выполняет  </a:t>
            </a:r>
            <a:r>
              <a:rPr lang="ru-RU" sz="2400" dirty="0" err="1">
                <a:latin typeface="CentSchbkCyrill BT" panose="02040603050705020303" pitchFamily="18" charset="-52"/>
              </a:rPr>
              <a:t>и.п</a:t>
            </a:r>
            <a:r>
              <a:rPr lang="ru-RU" sz="2400" dirty="0">
                <a:latin typeface="CentSchbkCyrill BT" panose="02040603050705020303" pitchFamily="18" charset="-52"/>
              </a:rPr>
              <a:t>. - упор лежа, и все начинают по очереди  проползать в образовавшийся «тоннель»  и убегать за финишную черту. Зачет по последнему участнику.</a:t>
            </a:r>
          </a:p>
          <a:p>
            <a:endParaRPr lang="ru-RU" dirty="0">
              <a:latin typeface="CentSchbkCyrill BT" panose="02040603050705020303" pitchFamily="18" charset="-52"/>
            </a:endParaRPr>
          </a:p>
        </p:txBody>
      </p:sp>
      <p:pic>
        <p:nvPicPr>
          <p:cNvPr id="7170" name="Picture 2" descr="D:\фотоархив0-0\соревнования 25.04 12\DSC_286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3356992"/>
            <a:ext cx="3515847" cy="25922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фотоархив0-0\соревнования 25.04 12\DSC_286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88024" y="2870337"/>
            <a:ext cx="3312368" cy="24201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09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endParaRPr lang="ru-RU" sz="1600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00FF"/>
                </a:solidFill>
              </a:rPr>
              <a:t>5</a:t>
            </a:r>
            <a:r>
              <a:rPr lang="ru-RU" sz="2800" b="1" u="sng" dirty="0">
                <a:solidFill>
                  <a:srgbClr val="0000FF"/>
                </a:solidFill>
              </a:rPr>
              <a:t>. Пятый конкурс «Подрывники»</a:t>
            </a:r>
            <a:r>
              <a:rPr lang="ru-RU" sz="2800" u="sng" dirty="0">
                <a:solidFill>
                  <a:srgbClr val="0000FF"/>
                </a:solidFill>
              </a:rPr>
              <a:t>.</a:t>
            </a:r>
            <a:endParaRPr lang="ru-RU" sz="28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2500" dirty="0"/>
              <a:t> </a:t>
            </a:r>
            <a:r>
              <a:rPr lang="ru-RU" sz="2500" dirty="0">
                <a:latin typeface="CentSchbkCyrill BT" panose="02040603050705020303" pitchFamily="18" charset="-52"/>
              </a:rPr>
              <a:t>Эстафета  проползти под гимнастической  скамейкой , проскочить в « круг», добежать до гимнастического мата и из положения лёжа бросить «гранату» (кеглю) в корзину, прибежать к месту старта и передать эстафету </a:t>
            </a:r>
            <a:r>
              <a:rPr lang="ru-RU" sz="2500" dirty="0"/>
              <a:t>.</a:t>
            </a:r>
          </a:p>
          <a:p>
            <a:endParaRPr lang="ru-RU" sz="2500" dirty="0"/>
          </a:p>
        </p:txBody>
      </p:sp>
      <p:pic>
        <p:nvPicPr>
          <p:cNvPr id="8194" name="Picture 2" descr="D:\фотоархив0-0\соревнования 25.04 12\DSC_287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2655582"/>
            <a:ext cx="2986689" cy="1853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фотоархив0-0\соревнования 25.04 12\DSC_287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41056"/>
            <a:ext cx="2959507" cy="1967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:\фотоархив0-0\соревнования 25.04 12\DSC_287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23462"/>
            <a:ext cx="3000524" cy="19951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019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PinnacleStudio\Desktop\рамки\фон\фоны\7б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FF"/>
                </a:solidFill>
              </a:rPr>
              <a:t>6.  </a:t>
            </a:r>
            <a:r>
              <a:rPr lang="ru-RU" sz="2800" b="1" u="sng" dirty="0">
                <a:solidFill>
                  <a:srgbClr val="0000FF"/>
                </a:solidFill>
              </a:rPr>
              <a:t>Шестой конкурс «Гранатомётчики».</a:t>
            </a:r>
            <a:endParaRPr lang="ru-RU" sz="28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dirty="0"/>
              <a:t>  </a:t>
            </a:r>
            <a:r>
              <a:rPr lang="ru-RU" sz="2400" dirty="0">
                <a:latin typeface="CentSchbkCyrill BT" panose="02040603050705020303" pitchFamily="18" charset="-52"/>
              </a:rPr>
              <a:t>Участвуют по шесть человек от команды. Задача участников- с расстояния  попасть теннисным мячом, с одной попытки, в корзину для мячей. Побеждает команда, у которой в корзине будет больше мячей. Сколько мячей будет в корзине столько баллов и заработает </a:t>
            </a:r>
            <a:r>
              <a:rPr lang="ru-RU" sz="2400" dirty="0" smtClean="0">
                <a:latin typeface="CentSchbkCyrill BT" panose="02040603050705020303" pitchFamily="18" charset="-52"/>
              </a:rPr>
              <a:t>команда            </a:t>
            </a:r>
            <a:r>
              <a:rPr lang="ru-RU" sz="2400" dirty="0">
                <a:latin typeface="CentSchbkCyrill BT" panose="02040603050705020303" pitchFamily="18" charset="-52"/>
              </a:rPr>
              <a:t>( каждая команда бросает по очереди).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 descr="D:\фотоархив0-0\соревнования 25.04 12\DSC_28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3528392" cy="2346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фотоархив0-0\соревнования 25.04 12\DSC_289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63166"/>
            <a:ext cx="3495008" cy="23239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61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719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Цель: Патриотическое воспитание обучающихся, пропаганда здорового образа жизни. Задачи: Комплексное развитие двигательных умений и навыков Укрепление здоровье школьников, содействие их физическому развитию; Развитие быстроты, силы, ловкости и выносливости;  Воспитание волевых качеств, чувства коллективизма, товарищества.  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PinnacleStudio</dc:creator>
  <cp:lastModifiedBy>мой</cp:lastModifiedBy>
  <cp:revision>16</cp:revision>
  <dcterms:created xsi:type="dcterms:W3CDTF">2013-10-25T06:12:04Z</dcterms:created>
  <dcterms:modified xsi:type="dcterms:W3CDTF">2015-03-14T15:47:17Z</dcterms:modified>
</cp:coreProperties>
</file>