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3A0B-7BDC-4907-BEC6-B172434C63E1}" type="datetimeFigureOut">
              <a:rPr lang="ru-RU" smtClean="0"/>
              <a:pPr/>
              <a:t>12.03.2015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E42-2F54-484F-B756-A3F01A0731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32761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3A0B-7BDC-4907-BEC6-B172434C63E1}" type="datetimeFigureOut">
              <a:rPr lang="ru-RU" smtClean="0"/>
              <a:pPr/>
              <a:t>12.03.2015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E42-2F54-484F-B756-A3F01A0731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467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3A0B-7BDC-4907-BEC6-B172434C63E1}" type="datetimeFigureOut">
              <a:rPr lang="ru-RU" smtClean="0"/>
              <a:pPr/>
              <a:t>12.03.2015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E42-2F54-484F-B756-A3F01A0731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5971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3A0B-7BDC-4907-BEC6-B172434C63E1}" type="datetimeFigureOut">
              <a:rPr lang="ru-RU" smtClean="0"/>
              <a:pPr/>
              <a:t>12.03.2015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E42-2F54-484F-B756-A3F01A0731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9295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3A0B-7BDC-4907-BEC6-B172434C63E1}" type="datetimeFigureOut">
              <a:rPr lang="ru-RU" smtClean="0"/>
              <a:pPr/>
              <a:t>12.03.2015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E42-2F54-484F-B756-A3F01A0731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916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3A0B-7BDC-4907-BEC6-B172434C63E1}" type="datetimeFigureOut">
              <a:rPr lang="ru-RU" smtClean="0"/>
              <a:pPr/>
              <a:t>12.03.2015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E42-2F54-484F-B756-A3F01A0731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066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3A0B-7BDC-4907-BEC6-B172434C63E1}" type="datetimeFigureOut">
              <a:rPr lang="ru-RU" smtClean="0"/>
              <a:pPr/>
              <a:t>12.03.2015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E42-2F54-484F-B756-A3F01A0731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4711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3A0B-7BDC-4907-BEC6-B172434C63E1}" type="datetimeFigureOut">
              <a:rPr lang="ru-RU" smtClean="0"/>
              <a:pPr/>
              <a:t>12.03.2015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E42-2F54-484F-B756-A3F01A0731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1559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3A0B-7BDC-4907-BEC6-B172434C63E1}" type="datetimeFigureOut">
              <a:rPr lang="ru-RU" smtClean="0"/>
              <a:pPr/>
              <a:t>12.03.2015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E42-2F54-484F-B756-A3F01A0731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62665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3A0B-7BDC-4907-BEC6-B172434C63E1}" type="datetimeFigureOut">
              <a:rPr lang="ru-RU" smtClean="0"/>
              <a:pPr/>
              <a:t>12.03.2015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E42-2F54-484F-B756-A3F01A0731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5944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3A0B-7BDC-4907-BEC6-B172434C63E1}" type="datetimeFigureOut">
              <a:rPr lang="ru-RU" smtClean="0"/>
              <a:pPr/>
              <a:t>12.03.2015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E42-2F54-484F-B756-A3F01A0731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4250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53A0B-7BDC-4907-BEC6-B172434C63E1}" type="datetimeFigureOut">
              <a:rPr lang="ru-RU" smtClean="0"/>
              <a:pPr/>
              <a:t>12.03.2015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8E42-2F54-484F-B756-A3F01A0731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6510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chool-salemal@rambler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salemalmoshi.edusite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innacleStudio\Desktop\рамки\фон\фоны\7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357430"/>
            <a:ext cx="8064896" cy="1071570"/>
          </a:xfrm>
        </p:spPr>
        <p:txBody>
          <a:bodyPr>
            <a:prstTxWarp prst="textInflateBottom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800" b="1" dirty="0" smtClean="0">
                <a:solidFill>
                  <a:srgbClr val="FF0000"/>
                </a:solidFill>
              </a:rPr>
              <a:t>Быстрее. Выше. Сильнее</a:t>
            </a:r>
            <a:r>
              <a:rPr lang="ru-RU" sz="7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7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413339"/>
            <a:ext cx="803297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0000FF"/>
              </a:solidFill>
            </a:endParaRPr>
          </a:p>
          <a:p>
            <a:endParaRPr lang="ru-RU" sz="3200" dirty="0" smtClean="0"/>
          </a:p>
          <a:p>
            <a:r>
              <a:rPr lang="ru-RU" sz="1400" b="1" dirty="0" smtClean="0"/>
              <a:t> </a:t>
            </a:r>
            <a:endParaRPr lang="ru-RU" sz="1400" dirty="0" smtClean="0">
              <a:solidFill>
                <a:srgbClr val="0000FF"/>
              </a:solidFill>
            </a:endParaRP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      Дополнительная образовательная программа по физической подготовке                                                                                                                           </a:t>
            </a:r>
            <a:endParaRPr lang="ru-RU" dirty="0" smtClean="0">
              <a:solidFill>
                <a:srgbClr val="0000FF"/>
              </a:solidFill>
            </a:endParaRP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    для обучающихся 14-17 лет.</a:t>
            </a:r>
            <a:endParaRPr lang="ru-RU" dirty="0" smtClean="0">
              <a:solidFill>
                <a:srgbClr val="0000FF"/>
              </a:solidFill>
            </a:endParaRPr>
          </a:p>
          <a:p>
            <a:pPr algn="ctr"/>
            <a:endParaRPr lang="ru-RU" sz="3200" dirty="0">
              <a:solidFill>
                <a:srgbClr val="0000FF"/>
              </a:solidFill>
            </a:endParaRPr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pPr algn="r"/>
            <a:r>
              <a:rPr lang="ru-RU" sz="1600" b="1" dirty="0" smtClean="0">
                <a:solidFill>
                  <a:srgbClr val="0000FF"/>
                </a:solidFill>
              </a:rPr>
              <a:t>Автор составитель: </a:t>
            </a:r>
            <a:r>
              <a:rPr lang="ru-RU" sz="1600" b="1" dirty="0">
                <a:solidFill>
                  <a:srgbClr val="0000FF"/>
                </a:solidFill>
              </a:rPr>
              <a:t>Сеньков Андрей Ростиславович, учитель физической культуры, МКУОШИ </a:t>
            </a:r>
            <a:r>
              <a:rPr lang="ru-RU" sz="1600" b="1" dirty="0" smtClean="0">
                <a:solidFill>
                  <a:srgbClr val="0000FF"/>
                </a:solidFill>
              </a:rPr>
              <a:t>« </a:t>
            </a:r>
            <a:r>
              <a:rPr lang="ru-RU" sz="1600" b="1" dirty="0">
                <a:solidFill>
                  <a:srgbClr val="0000FF"/>
                </a:solidFill>
              </a:rPr>
              <a:t>Салемальская школа-интернат среднего/полного/общего образования»</a:t>
            </a:r>
            <a:endParaRPr lang="ru-RU" sz="16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142852"/>
            <a:ext cx="78581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Ямало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– Ненецкий автономный округ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Муниципальное образование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Ямальский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Муниципальное казённое учреждение общеобразовательная школа-интернат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«Салемальская школа – интернат среднего (полного) общего образования»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ул. Новая 12 , с. Салемал,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Ямальский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район, ЯНАО, 629709, тел. (34996) 2-30-10, факс (34996) 2-31-00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cap="all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/с 40204810900000000013, БИК 047182000,   </a:t>
            </a:r>
            <a:r>
              <a:rPr lang="ru-RU" sz="1200" cap="all" dirty="0" err="1" smtClean="0">
                <a:latin typeface="Times New Roman" pitchFamily="18" charset="0"/>
                <a:cs typeface="Times New Roman" pitchFamily="18" charset="0"/>
              </a:rPr>
              <a:t>ркц</a:t>
            </a: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Салехард </a:t>
            </a: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г. Салехард</a:t>
            </a: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ИНН:/КПП 8909000965 / 890901001  ОКПО 43131735 </a:t>
            </a:r>
            <a:r>
              <a:rPr lang="ru-RU" sz="1200" cap="all" dirty="0" err="1" smtClean="0">
                <a:latin typeface="Times New Roman" pitchFamily="18" charset="0"/>
                <a:cs typeface="Times New Roman" pitchFamily="18" charset="0"/>
              </a:rPr>
              <a:t>огРН</a:t>
            </a: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   1028900508757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электронный адрес: </a:t>
            </a:r>
            <a:r>
              <a:rPr lang="en-US" sz="12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school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en-US" sz="12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salemal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@</a:t>
            </a:r>
            <a:r>
              <a:rPr lang="en-US" sz="12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rambler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2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web: </a:t>
            </a:r>
            <a:r>
              <a:rPr lang="en-US" sz="12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http://salemalmoshi.edusite.ru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403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PinnacleStudio\Desktop\рамки\фон\фоны\7б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3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501122" cy="364333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Актуальность: </a:t>
            </a:r>
            <a:r>
              <a:rPr lang="ru-RU" sz="2400" b="1" dirty="0" smtClean="0">
                <a:solidFill>
                  <a:srgbClr val="0000FF"/>
                </a:solidFill>
              </a:rPr>
              <a:t>В </a:t>
            </a:r>
            <a:r>
              <a:rPr lang="ru-RU" sz="2400" b="1" dirty="0">
                <a:solidFill>
                  <a:srgbClr val="0000FF"/>
                </a:solidFill>
              </a:rPr>
              <a:t>современных условиях развития общества проблема здоровья детей является как никогда ранее актуальной. Достичь необходимого уровня интеллектуально-познавательного развития может только здоровый ребенок и формирования у него мотивации к занятиям физическими упражнениями, в том числе к занятиям физической культуры. Одним из таких путей  является реализуемая дополнительная программа «Быстрее, выше, сильнее».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321691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PinnacleStudio\Desktop\рамки\фон\фоны\7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8661648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/>
          </a:p>
          <a:p>
            <a:pPr marL="0" indent="0" algn="r">
              <a:buNone/>
            </a:pPr>
            <a:endParaRPr lang="ru-RU" sz="2400" b="1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357290" y="285728"/>
            <a:ext cx="628654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Новизна  программы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заключается в комплексном развитии основных физических качеств и углубленном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 изучении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 базовых видов спорта: лёгкая атлетика, спортивные игры ( баскетбол и волейбол ), спортивная гимнастика и лыжная подготовка.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</p:txBody>
      </p:sp>
      <p:pic>
        <p:nvPicPr>
          <p:cNvPr id="8" name="Picture 3" descr="D:\фотоархив0-0\соревнования 25.04 12\DSC_28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785926"/>
            <a:ext cx="3330518" cy="221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фотоархив0-0\соревнования 25.04 12\DSC_29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1690552"/>
            <a:ext cx="3217118" cy="213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E:\Новая папка\IMG_09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4214818"/>
            <a:ext cx="3751839" cy="2258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0862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PinnacleStudio\Desktop\рамки\фон\фоны\7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11663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 </a:t>
            </a:r>
          </a:p>
        </p:txBody>
      </p:sp>
      <p:pic>
        <p:nvPicPr>
          <p:cNvPr id="4098" name="Picture 2" descr="D:\фотоархив0-0\соревнования 25.04 12\DSC_27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14422"/>
            <a:ext cx="4189832" cy="278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фотоархив0-0\соревнования 25.04 12\DSC_277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111" t="24810" r="16460" b="12917"/>
          <a:stretch/>
        </p:blipFill>
        <p:spPr bwMode="auto">
          <a:xfrm>
            <a:off x="5000628" y="1214422"/>
            <a:ext cx="2821232" cy="262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1472" y="357166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Цель способствовать </a:t>
            </a:r>
            <a:r>
              <a:rPr lang="ru-RU" sz="2400" b="1" dirty="0" smtClean="0">
                <a:solidFill>
                  <a:srgbClr val="0000FF"/>
                </a:solidFill>
                <a:cs typeface="Times New Roman" pitchFamily="18" charset="0"/>
              </a:rPr>
              <a:t>развитию физических, волевых интеллектуальных и нравственных качеств личности</a:t>
            </a:r>
            <a:endParaRPr lang="ru-RU" sz="24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11265" name="Picture 1" descr="E:\Новая папка\_DSC80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000504"/>
            <a:ext cx="3643338" cy="2572414"/>
          </a:xfrm>
          <a:prstGeom prst="rect">
            <a:avLst/>
          </a:prstGeom>
          <a:noFill/>
        </p:spPr>
      </p:pic>
      <p:pic>
        <p:nvPicPr>
          <p:cNvPr id="9" name="Picture 3" descr="D:\фотоархив0-0\соревнования 25.04 12\DSC_298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4071942"/>
            <a:ext cx="3821308" cy="254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38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PinnacleStudio\Desktop\рамки\фон\фоны\7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11663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7413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000" b="1" dirty="0" smtClean="0">
                <a:solidFill>
                  <a:srgbClr val="C00000"/>
                </a:solidFill>
                <a:cs typeface="Times New Roman" pitchFamily="18" charset="0"/>
              </a:rPr>
              <a:t>Основные задачи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cs typeface="Times New Roman" pitchFamily="18" charset="0"/>
              </a:rPr>
              <a:t>первый и второй год обучения:</a:t>
            </a:r>
            <a:endParaRPr lang="ru-RU" sz="1800" b="1" i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00FF"/>
                </a:solidFill>
                <a:cs typeface="Times New Roman" pitchFamily="18" charset="0"/>
              </a:rPr>
              <a:t>-обеспечение прочного и сознательного овладения учащимися системой специальных физкультурно-спортивных знаний и умений;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FF"/>
                </a:solidFill>
                <a:cs typeface="Times New Roman" pitchFamily="18" charset="0"/>
              </a:rPr>
              <a:t>-содействие гармоничному физическому развитию, закрепление навыков правильной осанки, развитие устойчивости организма к неблагоприятным условиям внешней среды, воспитание ценностных ориентаций на здоровый образ жизни и привычки соблюдения личной гигиены;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FF"/>
                </a:solidFill>
                <a:cs typeface="Times New Roman" pitchFamily="18" charset="0"/>
              </a:rPr>
              <a:t>-обучение основам базовых видов деятельности.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C00000"/>
                </a:solidFill>
              </a:rPr>
              <a:t>третий и четвертый год обучения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-закрепление потребности к регулярным занятиям физическими упражнениями и избранным видом спорта;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-формирование адекватной самооценки личности, нравственного самосознания, мировоззрения, коллективизма, развитие целеустремлённости, уверенности, выдержки, самообладания ;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-дальнейшее развитие психических процессов и обучение основам психической регуляции.</a:t>
            </a:r>
          </a:p>
          <a:p>
            <a:pPr marL="0" indent="0" algn="ctr">
              <a:buNone/>
            </a:pPr>
            <a:endParaRPr lang="ru-RU" sz="2000" b="1" dirty="0" smtClean="0">
              <a:latin typeface="CentSchbkCyrill BT" panose="02040603050705020303" pitchFamily="18" charset="-52"/>
            </a:endParaRPr>
          </a:p>
          <a:p>
            <a:pPr marL="0" indent="0" algn="ctr">
              <a:buNone/>
            </a:pPr>
            <a:endParaRPr lang="ru-RU" sz="2000" b="1" i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923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PinnacleStudio\Desktop\рамки\фон\фоны\7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11663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903649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00FF"/>
                </a:solidFill>
              </a:rPr>
              <a:t>     </a:t>
            </a:r>
            <a:r>
              <a:rPr lang="ru-RU" sz="2800" b="1" dirty="0" smtClean="0">
                <a:solidFill>
                  <a:srgbClr val="C00000"/>
                </a:solidFill>
              </a:rPr>
              <a:t>Отличительные особенности </a:t>
            </a:r>
            <a:r>
              <a:rPr lang="ru-RU" sz="2800" b="1" dirty="0" smtClean="0">
                <a:solidFill>
                  <a:srgbClr val="0000FF"/>
                </a:solidFill>
              </a:rPr>
              <a:t>программы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</a:rPr>
              <a:t>«Быстрее. </a:t>
            </a:r>
            <a:r>
              <a:rPr lang="ru-RU" sz="2800" b="1" dirty="0" err="1" smtClean="0">
                <a:solidFill>
                  <a:srgbClr val="0000FF"/>
                </a:solidFill>
              </a:rPr>
              <a:t>Выше.Сильнее</a:t>
            </a:r>
            <a:r>
              <a:rPr lang="ru-RU" sz="2800" b="1" dirty="0" smtClean="0">
                <a:solidFill>
                  <a:srgbClr val="0000FF"/>
                </a:solidFill>
              </a:rPr>
              <a:t>.» в том, что занятия проходят по нескольким видам спорта (лёгкая атлетика, спортивные игры ( баскетбол и волейбол ), спортивная гимнастика и лыжная подготовка) комплексно и более углубленно.</a:t>
            </a:r>
            <a:endParaRPr lang="ru-RU" b="1" dirty="0" smtClean="0">
              <a:solidFill>
                <a:srgbClr val="0000FF"/>
              </a:solidFill>
            </a:endParaRPr>
          </a:p>
          <a:p>
            <a:endParaRPr lang="ru-RU" dirty="0">
              <a:latin typeface="CentSchbkCyrill BT" panose="02040603050705020303" pitchFamily="18" charset="-52"/>
            </a:endParaRPr>
          </a:p>
        </p:txBody>
      </p:sp>
      <p:pic>
        <p:nvPicPr>
          <p:cNvPr id="7170" name="Picture 2" descr="D:\фотоархив0-0\соревнования 25.04 12\DSC_286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85" r="7672" b="21556"/>
          <a:stretch/>
        </p:blipFill>
        <p:spPr bwMode="auto">
          <a:xfrm>
            <a:off x="611560" y="3356992"/>
            <a:ext cx="351584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фотоархив0-0\соревнования 25.04 12\DSC_286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13" t="12287" r="12783" b="15079"/>
          <a:stretch/>
        </p:blipFill>
        <p:spPr bwMode="auto">
          <a:xfrm>
            <a:off x="4788024" y="2870337"/>
            <a:ext cx="3312368" cy="242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092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PinnacleStudio\Desktop\рамки\фон\фоны\7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11663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12968" cy="566982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ru-RU" sz="1600" b="1" dirty="0" smtClean="0">
              <a:solidFill>
                <a:srgbClr val="0000FF"/>
              </a:solidFill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Направленность программы: </a:t>
            </a:r>
            <a:r>
              <a:rPr lang="ru-RU" sz="2800" b="1" dirty="0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физкультурно-оздоровительная</a:t>
            </a:r>
            <a:endParaRPr lang="ru-RU" sz="800" b="1" dirty="0" smtClean="0">
              <a:solidFill>
                <a:srgbClr val="0000FF"/>
              </a:solidFill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800" b="1" dirty="0" smtClean="0">
              <a:solidFill>
                <a:srgbClr val="0000FF"/>
              </a:solidFill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Возраст: </a:t>
            </a:r>
            <a:r>
              <a:rPr lang="ru-RU" sz="2800" b="1" dirty="0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14-17 лет</a:t>
            </a:r>
            <a:endParaRPr lang="ru-RU" sz="800" b="1" dirty="0" smtClean="0">
              <a:solidFill>
                <a:srgbClr val="0000FF"/>
              </a:solidFill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800" b="1" dirty="0" smtClean="0">
              <a:solidFill>
                <a:srgbClr val="C00000"/>
              </a:solidFill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Срок реализации</a:t>
            </a:r>
            <a:r>
              <a:rPr lang="ru-RU" sz="2800" b="1" dirty="0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: 4 года</a:t>
            </a:r>
            <a:endParaRPr lang="ru-RU" sz="800" b="1" dirty="0" smtClean="0">
              <a:solidFill>
                <a:srgbClr val="0000FF"/>
              </a:solidFill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800" b="1" dirty="0" smtClean="0">
              <a:solidFill>
                <a:srgbClr val="C00000"/>
              </a:solidFill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Формы и режим занятий: </a:t>
            </a:r>
            <a:r>
              <a:rPr lang="ru-RU" sz="2800" b="1" dirty="0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внеклассные учебно-тренировочные занятия в секции ОФП с недельной нагрузкой- 2 часа..</a:t>
            </a:r>
            <a:endParaRPr lang="ru-RU" sz="800" b="1" dirty="0" smtClean="0">
              <a:solidFill>
                <a:srgbClr val="0000FF"/>
              </a:solidFill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800" b="1" dirty="0" smtClean="0">
              <a:solidFill>
                <a:srgbClr val="C00000"/>
              </a:solidFill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Ожидаемые результаты и способы их проверки</a:t>
            </a:r>
            <a:r>
              <a:rPr lang="ru-RU" sz="2800" b="1" dirty="0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: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-подготовка победителей и призёров </a:t>
            </a:r>
            <a:r>
              <a:rPr lang="ru-RU" sz="2800" b="1" dirty="0" err="1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ВсОШ</a:t>
            </a:r>
            <a:r>
              <a:rPr lang="ru-RU" sz="2800" b="1" dirty="0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 по физической культуре;</a:t>
            </a:r>
            <a:endParaRPr lang="ru-RU" sz="800" b="1" dirty="0" smtClean="0">
              <a:solidFill>
                <a:srgbClr val="0000FF"/>
              </a:solidFill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- подготовка победителей и призёров общешкольных соревнований для участия в районной спартакиаде.   </a:t>
            </a:r>
            <a:endParaRPr lang="ru-RU" sz="800" b="1" dirty="0" smtClean="0">
              <a:solidFill>
                <a:srgbClr val="0000FF"/>
              </a:solidFill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800" b="1" dirty="0" smtClean="0">
              <a:solidFill>
                <a:srgbClr val="C00000"/>
              </a:solidFill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Формы подведения итогов реализации дополнительной  образовательной программы: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-физкультурно-массовые и спортивные мероприятия;</a:t>
            </a:r>
            <a:endParaRPr lang="ru-RU" sz="800" b="1" dirty="0" smtClean="0">
              <a:solidFill>
                <a:srgbClr val="0000FF"/>
              </a:solidFill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- сдача контрольных нормативов по физической подготовке.</a:t>
            </a:r>
            <a:endParaRPr lang="ru-RU" sz="800" b="1" dirty="0" smtClean="0">
              <a:solidFill>
                <a:srgbClr val="0000FF"/>
              </a:solidFill>
              <a:cs typeface="Arial" pitchFamily="34" charset="0"/>
            </a:endParaRPr>
          </a:p>
          <a:p>
            <a:endParaRPr lang="ru-RU" sz="2500" b="1" dirty="0"/>
          </a:p>
        </p:txBody>
      </p:sp>
    </p:spTree>
    <p:extLst>
      <p:ext uri="{BB962C8B-B14F-4D97-AF65-F5344CB8AC3E}">
        <p14:creationId xmlns:p14="http://schemas.microsoft.com/office/powerpoint/2010/main" xmlns="" val="420191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PinnacleStudio\Desktop\рамки\фон\фоны\7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11663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4525963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1400" b="1" dirty="0" smtClean="0"/>
              <a:t>      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	</a:t>
            </a:r>
            <a:r>
              <a:rPr lang="ru-RU" sz="1800" b="1" dirty="0" smtClean="0">
                <a:solidFill>
                  <a:srgbClr val="0000FF"/>
                </a:solidFill>
              </a:rPr>
              <a:t>Применяя данную программу, осуществляю целенаправленную работу по выявлению и развитию способных и одаренных детей, результаты работы подтверждаются стабильными результатами участия в ВсОШ по физической культуре:</a:t>
            </a:r>
            <a:endParaRPr lang="ru-RU" sz="1400" b="1" dirty="0" smtClean="0">
              <a:solidFill>
                <a:srgbClr val="0000FF"/>
              </a:solidFill>
            </a:endParaRPr>
          </a:p>
          <a:p>
            <a:r>
              <a:rPr lang="ru-RU" sz="1400" b="1" i="1" u="sng" dirty="0" smtClean="0">
                <a:solidFill>
                  <a:srgbClr val="C00000"/>
                </a:solidFill>
              </a:rPr>
              <a:t>региональный этап</a:t>
            </a:r>
            <a:endParaRPr lang="ru-RU" sz="1400" dirty="0" smtClean="0">
              <a:solidFill>
                <a:srgbClr val="C00000"/>
              </a:solidFill>
            </a:endParaRPr>
          </a:p>
          <a:p>
            <a:r>
              <a:rPr lang="ru-RU" sz="1400" b="1" i="1" dirty="0" smtClean="0">
                <a:solidFill>
                  <a:srgbClr val="0000FF"/>
                </a:solidFill>
              </a:rPr>
              <a:t> 2012-2013учебный год</a:t>
            </a:r>
            <a:endParaRPr lang="ru-RU" sz="1400" b="1" dirty="0" smtClean="0">
              <a:solidFill>
                <a:srgbClr val="0000FF"/>
              </a:solidFill>
            </a:endParaRPr>
          </a:p>
          <a:p>
            <a:r>
              <a:rPr lang="ru-RU" sz="1400" b="1" i="1" dirty="0" smtClean="0">
                <a:solidFill>
                  <a:srgbClr val="0000FF"/>
                </a:solidFill>
              </a:rPr>
              <a:t> Сеньков И. – победитель</a:t>
            </a:r>
            <a:endParaRPr lang="ru-RU" sz="1400" b="1" dirty="0" smtClean="0">
              <a:solidFill>
                <a:srgbClr val="0000FF"/>
              </a:solidFill>
            </a:endParaRPr>
          </a:p>
          <a:p>
            <a:r>
              <a:rPr lang="ru-RU" sz="1400" b="1" i="1" dirty="0" smtClean="0">
                <a:solidFill>
                  <a:srgbClr val="C00000"/>
                </a:solidFill>
              </a:rPr>
              <a:t>2014-2015учебный </a:t>
            </a:r>
            <a:r>
              <a:rPr lang="ru-RU" sz="1400" b="1" i="1" dirty="0" smtClean="0">
                <a:solidFill>
                  <a:srgbClr val="C00000"/>
                </a:solidFill>
              </a:rPr>
              <a:t>год (</a:t>
            </a:r>
            <a:r>
              <a:rPr lang="en-US" sz="1400" b="1" i="1" dirty="0" smtClean="0">
                <a:solidFill>
                  <a:srgbClr val="C00000"/>
                </a:solidFill>
              </a:rPr>
              <a:t>I</a:t>
            </a:r>
            <a:r>
              <a:rPr lang="ru-RU" sz="1400" b="1" i="1" dirty="0" smtClean="0">
                <a:solidFill>
                  <a:srgbClr val="C00000"/>
                </a:solidFill>
              </a:rPr>
              <a:t> полугодие)</a:t>
            </a:r>
            <a:endParaRPr lang="ru-RU" sz="1400" dirty="0" smtClean="0">
              <a:solidFill>
                <a:srgbClr val="C00000"/>
              </a:solidFill>
            </a:endParaRPr>
          </a:p>
          <a:p>
            <a:r>
              <a:rPr lang="ru-RU" sz="1400" b="1" i="1" dirty="0" smtClean="0">
                <a:solidFill>
                  <a:srgbClr val="0000FF"/>
                </a:solidFill>
              </a:rPr>
              <a:t>Сеньков И. </a:t>
            </a:r>
            <a:r>
              <a:rPr lang="ru-RU" sz="1400" b="1" i="1" smtClean="0">
                <a:solidFill>
                  <a:srgbClr val="0000FF"/>
                </a:solidFill>
              </a:rPr>
              <a:t>–</a:t>
            </a:r>
            <a:r>
              <a:rPr lang="ru-RU" sz="1400" b="1" i="1" smtClean="0">
                <a:solidFill>
                  <a:srgbClr val="0000FF"/>
                </a:solidFill>
              </a:rPr>
              <a:t>призер</a:t>
            </a:r>
            <a:endParaRPr lang="ru-RU" sz="1400" b="1" dirty="0" smtClean="0">
              <a:solidFill>
                <a:srgbClr val="0000FF"/>
              </a:solidFill>
            </a:endParaRPr>
          </a:p>
          <a:p>
            <a:r>
              <a:rPr lang="ru-RU" sz="1400" i="1" dirty="0" smtClean="0">
                <a:solidFill>
                  <a:srgbClr val="C00000"/>
                </a:solidFill>
              </a:rPr>
              <a:t> </a:t>
            </a:r>
            <a:r>
              <a:rPr lang="ru-RU" sz="1400" b="1" i="1" u="sng" dirty="0" smtClean="0">
                <a:solidFill>
                  <a:srgbClr val="C00000"/>
                </a:solidFill>
              </a:rPr>
              <a:t>муниципальный этап</a:t>
            </a:r>
            <a:endParaRPr lang="ru-RU" sz="1400" dirty="0" smtClean="0">
              <a:solidFill>
                <a:srgbClr val="C00000"/>
              </a:solidFill>
            </a:endParaRPr>
          </a:p>
          <a:p>
            <a:r>
              <a:rPr lang="ru-RU" sz="1400" b="1" i="1" dirty="0" smtClean="0">
                <a:solidFill>
                  <a:srgbClr val="C00000"/>
                </a:solidFill>
              </a:rPr>
              <a:t>2011-2012учебный год</a:t>
            </a:r>
            <a:endParaRPr lang="ru-RU" sz="1400" dirty="0" smtClean="0">
              <a:solidFill>
                <a:srgbClr val="C00000"/>
              </a:solidFill>
            </a:endParaRPr>
          </a:p>
          <a:p>
            <a:r>
              <a:rPr lang="ru-RU" sz="1400" b="1" dirty="0" smtClean="0">
                <a:solidFill>
                  <a:srgbClr val="0000FF"/>
                </a:solidFill>
              </a:rPr>
              <a:t>Сеньков И. – </a:t>
            </a:r>
            <a:r>
              <a:rPr lang="ru-RU" sz="1400" b="1" i="1" dirty="0" smtClean="0">
                <a:solidFill>
                  <a:srgbClr val="0000FF"/>
                </a:solidFill>
              </a:rPr>
              <a:t>призер</a:t>
            </a:r>
            <a:endParaRPr lang="ru-RU" sz="1400" b="1" dirty="0" smtClean="0">
              <a:solidFill>
                <a:srgbClr val="0000FF"/>
              </a:solidFill>
            </a:endParaRPr>
          </a:p>
          <a:p>
            <a:r>
              <a:rPr lang="ru-RU" sz="1400" b="1" dirty="0" smtClean="0">
                <a:solidFill>
                  <a:srgbClr val="0000FF"/>
                </a:solidFill>
              </a:rPr>
              <a:t>Веренич В. – </a:t>
            </a:r>
            <a:r>
              <a:rPr lang="ru-RU" sz="1400" b="1" i="1" dirty="0" smtClean="0">
                <a:solidFill>
                  <a:srgbClr val="0000FF"/>
                </a:solidFill>
              </a:rPr>
              <a:t>призер </a:t>
            </a:r>
            <a:endParaRPr lang="ru-RU" sz="1400" b="1" dirty="0" smtClean="0">
              <a:solidFill>
                <a:srgbClr val="0000FF"/>
              </a:solidFill>
            </a:endParaRPr>
          </a:p>
          <a:p>
            <a:r>
              <a:rPr lang="ru-RU" sz="1400" b="1" i="1" dirty="0" smtClean="0">
                <a:solidFill>
                  <a:srgbClr val="0000FF"/>
                </a:solidFill>
              </a:rPr>
              <a:t>Кузнецов Д. – призер</a:t>
            </a:r>
            <a:endParaRPr lang="ru-RU" sz="1400" b="1" dirty="0" smtClean="0">
              <a:solidFill>
                <a:srgbClr val="0000FF"/>
              </a:solidFill>
            </a:endParaRPr>
          </a:p>
          <a:p>
            <a:r>
              <a:rPr lang="ru-RU" sz="1400" b="1" i="1" dirty="0" smtClean="0">
                <a:solidFill>
                  <a:srgbClr val="C00000"/>
                </a:solidFill>
              </a:rPr>
              <a:t>2012-2013 учебный год</a:t>
            </a:r>
            <a:endParaRPr lang="ru-RU" sz="1400" dirty="0" smtClean="0">
              <a:solidFill>
                <a:srgbClr val="C00000"/>
              </a:solidFill>
            </a:endParaRPr>
          </a:p>
          <a:p>
            <a:r>
              <a:rPr lang="ru-RU" sz="1400" b="1" dirty="0" smtClean="0">
                <a:solidFill>
                  <a:srgbClr val="0000FF"/>
                </a:solidFill>
              </a:rPr>
              <a:t>Кондыгин А. – </a:t>
            </a:r>
            <a:r>
              <a:rPr lang="ru-RU" sz="1400" b="1" i="1" dirty="0" smtClean="0">
                <a:solidFill>
                  <a:srgbClr val="0000FF"/>
                </a:solidFill>
              </a:rPr>
              <a:t>призер</a:t>
            </a:r>
            <a:endParaRPr lang="ru-RU" sz="1400" b="1" dirty="0" smtClean="0">
              <a:solidFill>
                <a:srgbClr val="0000FF"/>
              </a:solidFill>
            </a:endParaRPr>
          </a:p>
          <a:p>
            <a:r>
              <a:rPr lang="ru-RU" sz="1400" b="1" dirty="0" smtClean="0">
                <a:solidFill>
                  <a:srgbClr val="0000FF"/>
                </a:solidFill>
              </a:rPr>
              <a:t>Казанцева Т. – </a:t>
            </a:r>
            <a:r>
              <a:rPr lang="ru-RU" sz="1400" b="1" i="1" dirty="0" smtClean="0">
                <a:solidFill>
                  <a:srgbClr val="0000FF"/>
                </a:solidFill>
              </a:rPr>
              <a:t>призер</a:t>
            </a:r>
            <a:r>
              <a:rPr lang="ru-RU" sz="1400" b="1" dirty="0" smtClean="0">
                <a:solidFill>
                  <a:srgbClr val="0000FF"/>
                </a:solidFill>
              </a:rPr>
              <a:t> </a:t>
            </a:r>
          </a:p>
          <a:p>
            <a:r>
              <a:rPr lang="ru-RU" sz="1400" b="1" dirty="0" smtClean="0">
                <a:solidFill>
                  <a:srgbClr val="0000FF"/>
                </a:solidFill>
              </a:rPr>
              <a:t>Сеньков И. – </a:t>
            </a:r>
            <a:r>
              <a:rPr lang="ru-RU" sz="1400" b="1" i="1" dirty="0" smtClean="0">
                <a:solidFill>
                  <a:srgbClr val="0000FF"/>
                </a:solidFill>
              </a:rPr>
              <a:t>призер</a:t>
            </a:r>
            <a:endParaRPr lang="ru-RU" sz="1400" b="1" dirty="0" smtClean="0">
              <a:solidFill>
                <a:srgbClr val="0000FF"/>
              </a:solidFill>
            </a:endParaRPr>
          </a:p>
          <a:p>
            <a:r>
              <a:rPr lang="ru-RU" sz="1400" b="1" i="1" dirty="0" smtClean="0">
                <a:solidFill>
                  <a:srgbClr val="C00000"/>
                </a:solidFill>
              </a:rPr>
              <a:t>2013-2014учебный год (</a:t>
            </a:r>
            <a:r>
              <a:rPr lang="en-US" sz="1400" b="1" i="1" dirty="0" smtClean="0">
                <a:solidFill>
                  <a:srgbClr val="C00000"/>
                </a:solidFill>
              </a:rPr>
              <a:t>I</a:t>
            </a:r>
            <a:r>
              <a:rPr lang="ru-RU" sz="1400" b="1" i="1" dirty="0" smtClean="0">
                <a:solidFill>
                  <a:srgbClr val="C00000"/>
                </a:solidFill>
              </a:rPr>
              <a:t> полугодие)</a:t>
            </a:r>
            <a:endParaRPr lang="ru-RU" sz="1400" dirty="0" smtClean="0">
              <a:solidFill>
                <a:srgbClr val="C00000"/>
              </a:solidFill>
            </a:endParaRPr>
          </a:p>
          <a:p>
            <a:r>
              <a:rPr lang="ru-RU" sz="1400" b="1" dirty="0" smtClean="0">
                <a:solidFill>
                  <a:srgbClr val="0000FF"/>
                </a:solidFill>
              </a:rPr>
              <a:t>Андрецова Е. – </a:t>
            </a:r>
            <a:r>
              <a:rPr lang="ru-RU" sz="1400" b="1" i="1" dirty="0" smtClean="0">
                <a:solidFill>
                  <a:srgbClr val="0000FF"/>
                </a:solidFill>
              </a:rPr>
              <a:t>победитель</a:t>
            </a:r>
            <a:endParaRPr lang="ru-RU" sz="1400" b="1" dirty="0" smtClean="0">
              <a:solidFill>
                <a:srgbClr val="0000FF"/>
              </a:solidFill>
            </a:endParaRPr>
          </a:p>
          <a:p>
            <a:r>
              <a:rPr lang="ru-RU" sz="1400" b="1" dirty="0" smtClean="0">
                <a:solidFill>
                  <a:srgbClr val="0000FF"/>
                </a:solidFill>
              </a:rPr>
              <a:t>Окотэтто Д. – </a:t>
            </a:r>
            <a:r>
              <a:rPr lang="ru-RU" sz="1400" b="1" i="1" dirty="0" smtClean="0">
                <a:solidFill>
                  <a:srgbClr val="0000FF"/>
                </a:solidFill>
              </a:rPr>
              <a:t>призер</a:t>
            </a:r>
            <a:endParaRPr lang="ru-RU" sz="1400" b="1" dirty="0" smtClean="0">
              <a:solidFill>
                <a:srgbClr val="0000FF"/>
              </a:solidFill>
            </a:endParaRPr>
          </a:p>
          <a:p>
            <a:r>
              <a:rPr lang="ru-RU" sz="1400" b="1" dirty="0" smtClean="0">
                <a:solidFill>
                  <a:srgbClr val="0000FF"/>
                </a:solidFill>
              </a:rPr>
              <a:t>Лар О. – </a:t>
            </a:r>
            <a:r>
              <a:rPr lang="ru-RU" sz="1400" b="1" i="1" dirty="0" smtClean="0">
                <a:solidFill>
                  <a:srgbClr val="0000FF"/>
                </a:solidFill>
              </a:rPr>
              <a:t>призер</a:t>
            </a:r>
            <a:endParaRPr lang="ru-RU" sz="1400" b="1" dirty="0">
              <a:solidFill>
                <a:srgbClr val="0000FF"/>
              </a:solidFill>
            </a:endParaRPr>
          </a:p>
        </p:txBody>
      </p:sp>
      <p:pic>
        <p:nvPicPr>
          <p:cNvPr id="5" name="Picture 2" descr="I:\доп.обр.пр. сеньков\илья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285860"/>
            <a:ext cx="2571768" cy="3171836"/>
          </a:xfrm>
          <a:prstGeom prst="rect">
            <a:avLst/>
          </a:prstGeom>
          <a:noFill/>
        </p:spPr>
      </p:pic>
      <p:pic>
        <p:nvPicPr>
          <p:cNvPr id="7" name="Picture 2" descr="I:\доп.обр.пр. сеньков\оля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357562"/>
            <a:ext cx="2612876" cy="30171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6122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PinnacleStudio\Desktop\рамки\фон\фоны\7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11663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188640"/>
            <a:ext cx="8572528" cy="53835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u="sng" dirty="0" smtClean="0">
                <a:solidFill>
                  <a:srgbClr val="C00000"/>
                </a:solidFill>
              </a:rPr>
              <a:t>Спартакиада учащихся районов ЯНАО</a:t>
            </a:r>
            <a:endParaRPr lang="ru-RU" sz="1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2011-2012 учебный год</a:t>
            </a:r>
            <a:endParaRPr lang="ru-RU" sz="1800" dirty="0" smtClean="0">
              <a:solidFill>
                <a:srgbClr val="C00000"/>
              </a:solidFill>
            </a:endParaRPr>
          </a:p>
          <a:p>
            <a:r>
              <a:rPr lang="ru-RU" sz="1800" b="1" dirty="0" smtClean="0">
                <a:solidFill>
                  <a:srgbClr val="0000FF"/>
                </a:solidFill>
              </a:rPr>
              <a:t>баскетбол : </a:t>
            </a:r>
            <a:r>
              <a:rPr lang="ru-RU" sz="1800" b="1" dirty="0" err="1" smtClean="0">
                <a:solidFill>
                  <a:srgbClr val="0000FF"/>
                </a:solidFill>
              </a:rPr>
              <a:t>Флеенко</a:t>
            </a:r>
            <a:r>
              <a:rPr lang="ru-RU" sz="1800" b="1" dirty="0" smtClean="0">
                <a:solidFill>
                  <a:srgbClr val="0000FF"/>
                </a:solidFill>
              </a:rPr>
              <a:t> О. -</a:t>
            </a:r>
            <a:r>
              <a:rPr lang="ru-RU" sz="1800" b="1" i="1" dirty="0" smtClean="0">
                <a:solidFill>
                  <a:srgbClr val="0000FF"/>
                </a:solidFill>
              </a:rPr>
              <a:t>победитель</a:t>
            </a:r>
            <a:endParaRPr lang="ru-RU" sz="1800" b="1" dirty="0" smtClean="0">
              <a:solidFill>
                <a:srgbClr val="0000FF"/>
              </a:solidFill>
            </a:endParaRPr>
          </a:p>
          <a:p>
            <a:r>
              <a:rPr lang="ru-RU" sz="1800" b="1" dirty="0" smtClean="0">
                <a:solidFill>
                  <a:srgbClr val="0000FF"/>
                </a:solidFill>
              </a:rPr>
              <a:t> Митрохина А.– </a:t>
            </a:r>
            <a:r>
              <a:rPr lang="ru-RU" sz="1800" b="1" i="1" dirty="0" smtClean="0">
                <a:solidFill>
                  <a:srgbClr val="0000FF"/>
                </a:solidFill>
              </a:rPr>
              <a:t>победитель</a:t>
            </a:r>
            <a:endParaRPr lang="ru-RU" sz="1800" b="1" dirty="0" smtClean="0">
              <a:solidFill>
                <a:srgbClr val="0000FF"/>
              </a:solidFill>
            </a:endParaRPr>
          </a:p>
          <a:p>
            <a:r>
              <a:rPr lang="ru-RU" sz="1800" b="1" dirty="0" smtClean="0">
                <a:solidFill>
                  <a:srgbClr val="0000FF"/>
                </a:solidFill>
              </a:rPr>
              <a:t>Волейбол: </a:t>
            </a:r>
            <a:r>
              <a:rPr lang="ru-RU" sz="1800" b="1" dirty="0" err="1" smtClean="0">
                <a:solidFill>
                  <a:srgbClr val="0000FF"/>
                </a:solidFill>
              </a:rPr>
              <a:t>Флеенко</a:t>
            </a:r>
            <a:r>
              <a:rPr lang="ru-RU" sz="1800" b="1" dirty="0" smtClean="0">
                <a:solidFill>
                  <a:srgbClr val="0000FF"/>
                </a:solidFill>
              </a:rPr>
              <a:t> О. – </a:t>
            </a:r>
            <a:r>
              <a:rPr lang="ru-RU" sz="1800" b="1" i="1" dirty="0" smtClean="0">
                <a:solidFill>
                  <a:srgbClr val="0000FF"/>
                </a:solidFill>
              </a:rPr>
              <a:t>призер</a:t>
            </a:r>
            <a:endParaRPr lang="ru-RU" sz="1800" b="1" dirty="0" smtClean="0">
              <a:solidFill>
                <a:srgbClr val="0000FF"/>
              </a:solidFill>
            </a:endParaRPr>
          </a:p>
          <a:p>
            <a:r>
              <a:rPr lang="ru-RU" sz="1800" b="1" dirty="0" smtClean="0">
                <a:solidFill>
                  <a:srgbClr val="0000FF"/>
                </a:solidFill>
              </a:rPr>
              <a:t> Митрохина А. -</a:t>
            </a:r>
            <a:r>
              <a:rPr lang="ru-RU" sz="1800" b="1" i="1" dirty="0" smtClean="0">
                <a:solidFill>
                  <a:srgbClr val="0000FF"/>
                </a:solidFill>
              </a:rPr>
              <a:t>призер</a:t>
            </a:r>
            <a:endParaRPr lang="ru-RU" sz="1800" b="1" dirty="0" smtClean="0">
              <a:solidFill>
                <a:srgbClr val="0000FF"/>
              </a:solidFill>
            </a:endParaRPr>
          </a:p>
          <a:p>
            <a:r>
              <a:rPr lang="ru-RU" sz="1800" b="1" dirty="0" err="1" smtClean="0">
                <a:solidFill>
                  <a:srgbClr val="0000FF"/>
                </a:solidFill>
              </a:rPr>
              <a:t>Сайбышева</a:t>
            </a:r>
            <a:r>
              <a:rPr lang="ru-RU" sz="1800" b="1" dirty="0" smtClean="0">
                <a:solidFill>
                  <a:srgbClr val="0000FF"/>
                </a:solidFill>
              </a:rPr>
              <a:t> М. – </a:t>
            </a:r>
            <a:r>
              <a:rPr lang="ru-RU" sz="1800" b="1" i="1" dirty="0" smtClean="0">
                <a:solidFill>
                  <a:srgbClr val="0000FF"/>
                </a:solidFill>
              </a:rPr>
              <a:t>призер</a:t>
            </a:r>
            <a:endParaRPr lang="ru-RU" sz="1800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2012-2013 учебный год</a:t>
            </a:r>
            <a:endParaRPr lang="ru-RU" sz="1800" dirty="0" smtClean="0">
              <a:solidFill>
                <a:srgbClr val="C00000"/>
              </a:solidFill>
            </a:endParaRPr>
          </a:p>
          <a:p>
            <a:r>
              <a:rPr lang="ru-RU" sz="1800" b="1" dirty="0" err="1" smtClean="0">
                <a:solidFill>
                  <a:srgbClr val="0000FF"/>
                </a:solidFill>
              </a:rPr>
              <a:t>Флеенко</a:t>
            </a:r>
            <a:r>
              <a:rPr lang="ru-RU" sz="1800" b="1" dirty="0" smtClean="0">
                <a:solidFill>
                  <a:srgbClr val="0000FF"/>
                </a:solidFill>
              </a:rPr>
              <a:t> О. – </a:t>
            </a:r>
            <a:r>
              <a:rPr lang="ru-RU" sz="1800" b="1" i="1" dirty="0" smtClean="0">
                <a:solidFill>
                  <a:srgbClr val="0000FF"/>
                </a:solidFill>
              </a:rPr>
              <a:t>призер;</a:t>
            </a:r>
            <a:endParaRPr lang="ru-RU" sz="1800" b="1" dirty="0" smtClean="0">
              <a:solidFill>
                <a:srgbClr val="0000FF"/>
              </a:solidFill>
            </a:endParaRPr>
          </a:p>
          <a:p>
            <a:r>
              <a:rPr lang="ru-RU" sz="1800" b="1" dirty="0" err="1" smtClean="0">
                <a:solidFill>
                  <a:srgbClr val="0000FF"/>
                </a:solidFill>
              </a:rPr>
              <a:t>Сайбышева</a:t>
            </a:r>
            <a:r>
              <a:rPr lang="ru-RU" sz="1800" b="1" dirty="0" smtClean="0">
                <a:solidFill>
                  <a:srgbClr val="0000FF"/>
                </a:solidFill>
              </a:rPr>
              <a:t> М. – </a:t>
            </a:r>
            <a:r>
              <a:rPr lang="ru-RU" sz="1800" b="1" i="1" dirty="0" smtClean="0">
                <a:solidFill>
                  <a:srgbClr val="0000FF"/>
                </a:solidFill>
              </a:rPr>
              <a:t>призер</a:t>
            </a:r>
            <a:r>
              <a:rPr lang="ru-RU" sz="1800" b="1" dirty="0" smtClean="0">
                <a:solidFill>
                  <a:srgbClr val="0000FF"/>
                </a:solidFill>
              </a:rPr>
              <a:t>;</a:t>
            </a:r>
          </a:p>
          <a:p>
            <a:r>
              <a:rPr lang="ru-RU" sz="1800" b="1" dirty="0" err="1" smtClean="0">
                <a:solidFill>
                  <a:srgbClr val="0000FF"/>
                </a:solidFill>
              </a:rPr>
              <a:t>Ставрова</a:t>
            </a:r>
            <a:r>
              <a:rPr lang="ru-RU" sz="1800" b="1" dirty="0" smtClean="0">
                <a:solidFill>
                  <a:srgbClr val="0000FF"/>
                </a:solidFill>
              </a:rPr>
              <a:t> О.– </a:t>
            </a:r>
            <a:r>
              <a:rPr lang="ru-RU" sz="1800" b="1" i="1" dirty="0" smtClean="0">
                <a:solidFill>
                  <a:srgbClr val="0000FF"/>
                </a:solidFill>
              </a:rPr>
              <a:t> призер</a:t>
            </a:r>
            <a:endParaRPr lang="ru-RU" sz="1800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sz="1800" b="1" u="sng" dirty="0" smtClean="0">
                <a:solidFill>
                  <a:srgbClr val="C00000"/>
                </a:solidFill>
              </a:rPr>
              <a:t>Спартакиада школьников </a:t>
            </a:r>
            <a:r>
              <a:rPr lang="ru-RU" sz="1800" b="1" u="sng" dirty="0" err="1" smtClean="0">
                <a:solidFill>
                  <a:srgbClr val="C00000"/>
                </a:solidFill>
              </a:rPr>
              <a:t>Ямальского</a:t>
            </a:r>
            <a:r>
              <a:rPr lang="ru-RU" sz="1800" b="1" u="sng" dirty="0" smtClean="0">
                <a:solidFill>
                  <a:srgbClr val="C00000"/>
                </a:solidFill>
              </a:rPr>
              <a:t> района</a:t>
            </a:r>
            <a:endParaRPr lang="ru-RU" sz="18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2012-2013 учебный год</a:t>
            </a:r>
          </a:p>
          <a:p>
            <a:r>
              <a:rPr lang="ru-RU" sz="1800" b="1" dirty="0" smtClean="0">
                <a:solidFill>
                  <a:srgbClr val="0000FF"/>
                </a:solidFill>
              </a:rPr>
              <a:t>Волейбол (девушки) -</a:t>
            </a:r>
            <a:r>
              <a:rPr lang="ru-RU" sz="1800" b="1" i="1" dirty="0" smtClean="0">
                <a:solidFill>
                  <a:srgbClr val="0000FF"/>
                </a:solidFill>
              </a:rPr>
              <a:t>1место</a:t>
            </a:r>
            <a:endParaRPr lang="ru-RU" sz="1800" b="1" dirty="0" smtClean="0">
              <a:solidFill>
                <a:srgbClr val="0000FF"/>
              </a:solidFill>
            </a:endParaRPr>
          </a:p>
          <a:p>
            <a:r>
              <a:rPr lang="ru-RU" sz="1800" b="1" dirty="0" smtClean="0">
                <a:solidFill>
                  <a:srgbClr val="0000FF"/>
                </a:solidFill>
              </a:rPr>
              <a:t>Баскетбол (девушки) -</a:t>
            </a:r>
            <a:r>
              <a:rPr lang="ru-RU" sz="1800" b="1" i="1" dirty="0" smtClean="0">
                <a:solidFill>
                  <a:srgbClr val="0000FF"/>
                </a:solidFill>
              </a:rPr>
              <a:t>3место</a:t>
            </a:r>
          </a:p>
          <a:p>
            <a:pPr>
              <a:buNone/>
            </a:pPr>
            <a:r>
              <a:rPr lang="ru-RU" sz="1800" b="1" u="sng" dirty="0" smtClean="0">
                <a:solidFill>
                  <a:srgbClr val="C00000"/>
                </a:solidFill>
              </a:rPr>
              <a:t>Спартакиада школьников </a:t>
            </a:r>
            <a:r>
              <a:rPr lang="ru-RU" sz="1800" b="1" u="sng" dirty="0" err="1" smtClean="0">
                <a:solidFill>
                  <a:srgbClr val="C00000"/>
                </a:solidFill>
              </a:rPr>
              <a:t>Ямальского</a:t>
            </a:r>
            <a:r>
              <a:rPr lang="ru-RU" sz="1800" b="1" u="sng" dirty="0" smtClean="0">
                <a:solidFill>
                  <a:srgbClr val="C00000"/>
                </a:solidFill>
              </a:rPr>
              <a:t> района</a:t>
            </a:r>
            <a:endParaRPr lang="ru-RU" sz="18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2013-2014 </a:t>
            </a:r>
            <a:r>
              <a:rPr lang="ru-RU" sz="1800" b="1" dirty="0" smtClean="0">
                <a:solidFill>
                  <a:srgbClr val="C00000"/>
                </a:solidFill>
              </a:rPr>
              <a:t>учебный год</a:t>
            </a:r>
          </a:p>
          <a:p>
            <a:r>
              <a:rPr lang="ru-RU" sz="1800" b="1" dirty="0" smtClean="0">
                <a:solidFill>
                  <a:srgbClr val="0000FF"/>
                </a:solidFill>
              </a:rPr>
              <a:t>Волейбол (девушки) -</a:t>
            </a:r>
            <a:r>
              <a:rPr lang="ru-RU" sz="1800" b="1" i="1" dirty="0" smtClean="0">
                <a:solidFill>
                  <a:srgbClr val="0000FF"/>
                </a:solidFill>
              </a:rPr>
              <a:t>1место</a:t>
            </a:r>
            <a:endParaRPr lang="ru-RU" sz="1800" b="1" dirty="0" smtClean="0">
              <a:solidFill>
                <a:srgbClr val="0000FF"/>
              </a:solidFill>
            </a:endParaRPr>
          </a:p>
          <a:p>
            <a:r>
              <a:rPr lang="ru-RU" sz="1800" b="1" dirty="0" smtClean="0">
                <a:solidFill>
                  <a:srgbClr val="0000FF"/>
                </a:solidFill>
              </a:rPr>
              <a:t>Лыжные гонки -</a:t>
            </a:r>
            <a:r>
              <a:rPr lang="ru-RU" sz="1800" b="1" i="1" dirty="0" smtClean="0">
                <a:solidFill>
                  <a:srgbClr val="0000FF"/>
                </a:solidFill>
              </a:rPr>
              <a:t>2место</a:t>
            </a:r>
            <a:endParaRPr lang="ru-RU" sz="1800" b="1" i="1" dirty="0" smtClean="0">
              <a:solidFill>
                <a:srgbClr val="0000FF"/>
              </a:solidFill>
            </a:endParaRPr>
          </a:p>
          <a:p>
            <a:endParaRPr lang="ru-RU" sz="1800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00FF"/>
                </a:solidFill>
              </a:rPr>
              <a:t> 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00FF"/>
                </a:solidFill>
              </a:rPr>
              <a:t> </a:t>
            </a:r>
          </a:p>
          <a:p>
            <a:pPr marL="0" indent="0" algn="ctr">
              <a:buNone/>
            </a:pPr>
            <a:endParaRPr lang="ru-RU" sz="1800" dirty="0">
              <a:latin typeface="CentSchbkCyrill BT" panose="02040603050705020303" pitchFamily="18" charset="-52"/>
            </a:endParaRPr>
          </a:p>
        </p:txBody>
      </p:sp>
      <p:pic>
        <p:nvPicPr>
          <p:cNvPr id="4" name="Picture 3" descr="I:\доп.обр.пр. сеньков\се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642918"/>
            <a:ext cx="3450734" cy="40719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0950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528</Words>
  <Application>Microsoft Office PowerPoint</Application>
  <PresentationFormat>Экран (4:3)</PresentationFormat>
  <Paragraphs>98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Актуальность: В современных условиях развития общества проблема здоровья детей является как никогда ранее актуальной. Достичь необходимого уровня интеллектуально-познавательного развития может только здоровый ребенок и формирования у него мотивации к занятиям физическими упражнениями, в том числе к занятиям физической культуры. Одним из таких путей  является реализуемая дополнительная программа «Быстрее, выше, сильнее».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PinnacleStudio</dc:creator>
  <cp:lastModifiedBy>User</cp:lastModifiedBy>
  <cp:revision>43</cp:revision>
  <dcterms:created xsi:type="dcterms:W3CDTF">2013-10-25T06:12:04Z</dcterms:created>
  <dcterms:modified xsi:type="dcterms:W3CDTF">2015-03-12T05:19:58Z</dcterms:modified>
</cp:coreProperties>
</file>