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4" r:id="rId3"/>
    <p:sldId id="256" r:id="rId4"/>
    <p:sldId id="271" r:id="rId5"/>
    <p:sldId id="257" r:id="rId6"/>
    <p:sldId id="260" r:id="rId7"/>
    <p:sldId id="261" r:id="rId8"/>
    <p:sldId id="258" r:id="rId9"/>
    <p:sldId id="265" r:id="rId10"/>
    <p:sldId id="266" r:id="rId11"/>
    <p:sldId id="270" r:id="rId12"/>
    <p:sldId id="262"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38A91CB-331B-4518-B6B1-196E75EBF955}" type="datetimeFigureOut">
              <a:rPr lang="ru-RU" smtClean="0"/>
              <a:pPr/>
              <a:t>23.11.2014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72D584-0701-475D-99F2-B759D842A8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8A91CB-331B-4518-B6B1-196E75EBF955}" type="datetimeFigureOut">
              <a:rPr lang="ru-RU" smtClean="0"/>
              <a:pPr/>
              <a:t>23.11.2014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72D584-0701-475D-99F2-B759D842A8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8A91CB-331B-4518-B6B1-196E75EBF955}" type="datetimeFigureOut">
              <a:rPr lang="ru-RU" smtClean="0"/>
              <a:pPr/>
              <a:t>23.11.2014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72D584-0701-475D-99F2-B759D842A8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8A91CB-331B-4518-B6B1-196E75EBF955}" type="datetimeFigureOut">
              <a:rPr lang="ru-RU" smtClean="0"/>
              <a:pPr/>
              <a:t>23.11.2014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72D584-0701-475D-99F2-B759D842A82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38A91CB-331B-4518-B6B1-196E75EBF955}" type="datetimeFigureOut">
              <a:rPr lang="ru-RU" smtClean="0"/>
              <a:pPr/>
              <a:t>23.11.2014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72D584-0701-475D-99F2-B759D842A82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38A91CB-331B-4518-B6B1-196E75EBF955}" type="datetimeFigureOut">
              <a:rPr lang="ru-RU" smtClean="0"/>
              <a:pPr/>
              <a:t>23.11.2014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72D584-0701-475D-99F2-B759D842A82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38A91CB-331B-4518-B6B1-196E75EBF955}" type="datetimeFigureOut">
              <a:rPr lang="ru-RU" smtClean="0"/>
              <a:pPr/>
              <a:t>23.11.2014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72D584-0701-475D-99F2-B759D842A82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38A91CB-331B-4518-B6B1-196E75EBF955}" type="datetimeFigureOut">
              <a:rPr lang="ru-RU" smtClean="0"/>
              <a:pPr/>
              <a:t>23.11.2014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72D584-0701-475D-99F2-B759D842A82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8A91CB-331B-4518-B6B1-196E75EBF955}" type="datetimeFigureOut">
              <a:rPr lang="ru-RU" smtClean="0"/>
              <a:pPr/>
              <a:t>23.11.2014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72D584-0701-475D-99F2-B759D842A8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38A91CB-331B-4518-B6B1-196E75EBF955}" type="datetimeFigureOut">
              <a:rPr lang="ru-RU" smtClean="0"/>
              <a:pPr/>
              <a:t>23.11.2014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72D584-0701-475D-99F2-B759D842A82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38A91CB-331B-4518-B6B1-196E75EBF955}" type="datetimeFigureOut">
              <a:rPr lang="ru-RU" smtClean="0"/>
              <a:pPr/>
              <a:t>23.11.2014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72D584-0701-475D-99F2-B759D842A82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A91CB-331B-4518-B6B1-196E75EBF955}" type="datetimeFigureOut">
              <a:rPr lang="ru-RU" smtClean="0"/>
              <a:pPr/>
              <a:t>23.11.2014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2D584-0701-475D-99F2-B759D842A82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195736" y="260648"/>
            <a:ext cx="4104456"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2800" b="1" dirty="0" smtClean="0">
                <a:solidFill>
                  <a:srgbClr val="FF0000"/>
                </a:solidFill>
              </a:rPr>
              <a:t>Природные зоны России</a:t>
            </a:r>
            <a:endParaRPr lang="ru-RU" sz="2800" b="1" dirty="0">
              <a:solidFill>
                <a:srgbClr val="FF0000"/>
              </a:solidFill>
            </a:endParaRPr>
          </a:p>
        </p:txBody>
      </p:sp>
      <p:sp>
        <p:nvSpPr>
          <p:cNvPr id="4" name="TextBox 3"/>
          <p:cNvSpPr txBox="1"/>
          <p:nvPr/>
        </p:nvSpPr>
        <p:spPr>
          <a:xfrm>
            <a:off x="467544" y="2132856"/>
            <a:ext cx="8208912"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6000" b="1" dirty="0" smtClean="0">
                <a:solidFill>
                  <a:srgbClr val="00B0F0"/>
                </a:solidFill>
              </a:rPr>
              <a:t>Животный мир Тундры</a:t>
            </a:r>
            <a:endParaRPr lang="ru-RU" sz="6000" b="1" dirty="0">
              <a:solidFill>
                <a:srgbClr val="00B0F0"/>
              </a:solidFill>
            </a:endParaRPr>
          </a:p>
        </p:txBody>
      </p:sp>
      <p:sp>
        <p:nvSpPr>
          <p:cNvPr id="5" name="TextBox 4"/>
          <p:cNvSpPr txBox="1"/>
          <p:nvPr/>
        </p:nvSpPr>
        <p:spPr>
          <a:xfrm>
            <a:off x="5220072" y="4869160"/>
            <a:ext cx="3600400" cy="707886"/>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2000" dirty="0" smtClean="0">
                <a:solidFill>
                  <a:srgbClr val="002060"/>
                </a:solidFill>
              </a:rPr>
              <a:t>Работу выполнила</a:t>
            </a:r>
            <a:r>
              <a:rPr lang="ru-RU" sz="2000" dirty="0" smtClean="0">
                <a:solidFill>
                  <a:srgbClr val="002060"/>
                </a:solidFill>
              </a:rPr>
              <a:t>:</a:t>
            </a:r>
            <a:r>
              <a:rPr lang="en-US" sz="2000" dirty="0" smtClean="0">
                <a:solidFill>
                  <a:srgbClr val="002060"/>
                </a:solidFill>
              </a:rPr>
              <a:t> </a:t>
            </a:r>
            <a:r>
              <a:rPr lang="ru-RU" sz="2000" dirty="0" err="1" smtClean="0">
                <a:solidFill>
                  <a:srgbClr val="002060"/>
                </a:solidFill>
              </a:rPr>
              <a:t>Лустина</a:t>
            </a:r>
            <a:r>
              <a:rPr lang="ru-RU" sz="2000" dirty="0" smtClean="0">
                <a:solidFill>
                  <a:srgbClr val="002060"/>
                </a:solidFill>
              </a:rPr>
              <a:t> О.А.</a:t>
            </a:r>
            <a:endParaRPr lang="ru-RU" sz="2000" dirty="0" smtClean="0">
              <a:solidFill>
                <a:srgbClr val="002060"/>
              </a:solidFill>
            </a:endParaRPr>
          </a:p>
        </p:txBody>
      </p:sp>
      <p:pic>
        <p:nvPicPr>
          <p:cNvPr id="2050" name="Picture 2" descr="C:\Users\Артем\Desktop\09321267057b4f548f92db861470b009.jpg"/>
          <p:cNvPicPr>
            <a:picLocks noChangeAspect="1" noChangeArrowheads="1"/>
          </p:cNvPicPr>
          <p:nvPr/>
        </p:nvPicPr>
        <p:blipFill>
          <a:blip r:embed="rId2" cstate="print"/>
          <a:srcRect/>
          <a:stretch>
            <a:fillRect/>
          </a:stretch>
        </p:blipFill>
        <p:spPr bwMode="auto">
          <a:xfrm>
            <a:off x="395536" y="3645024"/>
            <a:ext cx="3888432" cy="29163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grafru.ru/clip/image.php?nc=1&amp;cat=tex_led&amp;image=snow.jpg"/>
          <p:cNvPicPr>
            <a:picLocks noChangeAspect="1" noChangeArrowheads="1"/>
          </p:cNvPicPr>
          <p:nvPr/>
        </p:nvPicPr>
        <p:blipFill>
          <a:blip r:embed="rId2" cstate="print"/>
          <a:srcRect b="3527"/>
          <a:stretch>
            <a:fillRect/>
          </a:stretch>
        </p:blipFill>
        <p:spPr bwMode="auto">
          <a:xfrm>
            <a:off x="0" y="0"/>
            <a:ext cx="9144000" cy="6857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12" descr="C:\Users\Артем\Desktop\a_17122_9596.jpg"/>
          <p:cNvPicPr>
            <a:picLocks noChangeAspect="1" noChangeArrowheads="1"/>
          </p:cNvPicPr>
          <p:nvPr/>
        </p:nvPicPr>
        <p:blipFill>
          <a:blip r:embed="rId3" cstate="print"/>
          <a:srcRect/>
          <a:stretch>
            <a:fillRect/>
          </a:stretch>
        </p:blipFill>
        <p:spPr bwMode="auto">
          <a:xfrm>
            <a:off x="2879304" y="0"/>
            <a:ext cx="6264696" cy="421053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0" y="4221088"/>
            <a:ext cx="9144000" cy="2554545"/>
          </a:xfrm>
          <a:prstGeom prst="rect">
            <a:avLst/>
          </a:prstGeom>
          <a:noFill/>
        </p:spPr>
        <p:txBody>
          <a:bodyPr wrap="square" rtlCol="0">
            <a:spAutoFit/>
          </a:bodyPr>
          <a:lstStyle/>
          <a:p>
            <a:r>
              <a:rPr lang="ru-RU" sz="2000" dirty="0" smtClean="0">
                <a:solidFill>
                  <a:srgbClr val="002060"/>
                </a:solidFill>
              </a:rPr>
              <a:t>Зимой эта птица носит оперение под цвет снега. Даже лапы у нее покрыты перьями – словно в белых пуховых валеночках, - и не мерзнут, и в снег не проваливаются. Зимой на пальцах отрастают крепкие прочные когти, ими куропатка снег разгребает, ищет корм: почки карликовых берез и ив. Она и спит в снегу. Зарывается так, что только голова торчит. Когда корма недостает, куропатки собираются в огромные стаи и перебираются в лесотундру. А чтобы в полете они не потеряли друг друга, их подхвостья украшены угольно-черными перьями. Летит птица, в впереди – черный маячок. </a:t>
            </a:r>
            <a:endParaRPr lang="ru-RU" sz="2000" dirty="0">
              <a:solidFill>
                <a:srgbClr val="002060"/>
              </a:solidFill>
            </a:endParaRPr>
          </a:p>
        </p:txBody>
      </p:sp>
      <p:pic>
        <p:nvPicPr>
          <p:cNvPr id="3074" name="Picture 2" descr="C:\Users\Артем\Desktop\belay_kuropatka.jpg"/>
          <p:cNvPicPr>
            <a:picLocks noChangeAspect="1" noChangeArrowheads="1"/>
          </p:cNvPicPr>
          <p:nvPr/>
        </p:nvPicPr>
        <p:blipFill>
          <a:blip r:embed="rId4" cstate="print"/>
          <a:srcRect/>
          <a:stretch>
            <a:fillRect/>
          </a:stretch>
        </p:blipFill>
        <p:spPr bwMode="auto">
          <a:xfrm>
            <a:off x="0" y="1772816"/>
            <a:ext cx="2843808" cy="244734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4211960" y="188640"/>
            <a:ext cx="3168352" cy="58477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3200" b="1" dirty="0" smtClean="0">
                <a:solidFill>
                  <a:srgbClr val="003A1A"/>
                </a:solidFill>
              </a:rPr>
              <a:t>Белая куропатка</a:t>
            </a:r>
            <a:endParaRPr lang="ru-RU" sz="3200" b="1" dirty="0">
              <a:solidFill>
                <a:srgbClr val="003A1A"/>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ртем\Desktop\94501554_morda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7" descr="C:\Users\Артем\Desktop\110708060217136238441965.jpg"/>
          <p:cNvPicPr>
            <a:picLocks noChangeAspect="1" noChangeArrowheads="1"/>
          </p:cNvPicPr>
          <p:nvPr/>
        </p:nvPicPr>
        <p:blipFill>
          <a:blip r:embed="rId3" cstate="print"/>
          <a:srcRect/>
          <a:stretch>
            <a:fillRect/>
          </a:stretch>
        </p:blipFill>
        <p:spPr bwMode="auto">
          <a:xfrm>
            <a:off x="6148950" y="4941168"/>
            <a:ext cx="2995050" cy="1916832"/>
          </a:xfrm>
          <a:prstGeom prst="rect">
            <a:avLst/>
          </a:prstGeom>
          <a:noFill/>
        </p:spPr>
      </p:pic>
      <p:pic>
        <p:nvPicPr>
          <p:cNvPr id="2051" name="Picture 3" descr="C:\Users\Артем\Desktop\i.jpg"/>
          <p:cNvPicPr>
            <a:picLocks noChangeAspect="1" noChangeArrowheads="1"/>
          </p:cNvPicPr>
          <p:nvPr/>
        </p:nvPicPr>
        <p:blipFill>
          <a:blip r:embed="rId4" cstate="print"/>
          <a:srcRect/>
          <a:stretch>
            <a:fillRect/>
          </a:stretch>
        </p:blipFill>
        <p:spPr bwMode="auto">
          <a:xfrm>
            <a:off x="0" y="3761656"/>
            <a:ext cx="4355976" cy="3096344"/>
          </a:xfrm>
          <a:prstGeom prst="rect">
            <a:avLst/>
          </a:prstGeom>
          <a:noFill/>
        </p:spPr>
      </p:pic>
      <p:pic>
        <p:nvPicPr>
          <p:cNvPr id="6" name="Picture 5" descr="C:\Users\Артем\Desktop\0_81ac1_21c9819_XL.jpg"/>
          <p:cNvPicPr>
            <a:picLocks noChangeAspect="1" noChangeArrowheads="1"/>
          </p:cNvPicPr>
          <p:nvPr/>
        </p:nvPicPr>
        <p:blipFill>
          <a:blip r:embed="rId5" cstate="print"/>
          <a:srcRect/>
          <a:stretch>
            <a:fillRect/>
          </a:stretch>
        </p:blipFill>
        <p:spPr bwMode="auto">
          <a:xfrm>
            <a:off x="0" y="5427222"/>
            <a:ext cx="1907704" cy="1430778"/>
          </a:xfrm>
          <a:prstGeom prst="rect">
            <a:avLst/>
          </a:prstGeom>
          <a:noFill/>
        </p:spPr>
      </p:pic>
      <p:pic>
        <p:nvPicPr>
          <p:cNvPr id="2052" name="Picture 4" descr="C:\Users\Артем\Desktop\0_86248_688ca49d_XL.jpg"/>
          <p:cNvPicPr>
            <a:picLocks noChangeAspect="1" noChangeArrowheads="1"/>
          </p:cNvPicPr>
          <p:nvPr/>
        </p:nvPicPr>
        <p:blipFill>
          <a:blip r:embed="rId6" cstate="print"/>
          <a:srcRect/>
          <a:stretch>
            <a:fillRect/>
          </a:stretch>
        </p:blipFill>
        <p:spPr bwMode="auto">
          <a:xfrm>
            <a:off x="4355976" y="4941168"/>
            <a:ext cx="1754475" cy="1916832"/>
          </a:xfrm>
          <a:prstGeom prst="rect">
            <a:avLst/>
          </a:prstGeom>
          <a:noFill/>
        </p:spPr>
      </p:pic>
      <p:sp>
        <p:nvSpPr>
          <p:cNvPr id="8" name="TextBox 7"/>
          <p:cNvSpPr txBox="1"/>
          <p:nvPr/>
        </p:nvSpPr>
        <p:spPr>
          <a:xfrm>
            <a:off x="2267744" y="260648"/>
            <a:ext cx="3960440" cy="830997"/>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4800" b="1" dirty="0" smtClean="0">
                <a:solidFill>
                  <a:srgbClr val="7030A0"/>
                </a:solidFill>
              </a:rPr>
              <a:t>Тундра летом</a:t>
            </a:r>
            <a:endParaRPr lang="ru-RU" sz="4800" b="1" dirty="0">
              <a:solidFill>
                <a:srgbClr val="7030A0"/>
              </a:solidFill>
            </a:endParaRPr>
          </a:p>
        </p:txBody>
      </p:sp>
      <p:sp>
        <p:nvSpPr>
          <p:cNvPr id="9" name="TextBox 8"/>
          <p:cNvSpPr txBox="1"/>
          <p:nvPr/>
        </p:nvSpPr>
        <p:spPr>
          <a:xfrm>
            <a:off x="4355976" y="3212976"/>
            <a:ext cx="4788024" cy="1754326"/>
          </a:xfrm>
          <a:prstGeom prst="rect">
            <a:avLst/>
          </a:prstGeom>
          <a:noFill/>
        </p:spPr>
        <p:txBody>
          <a:bodyPr wrap="square" rtlCol="0">
            <a:spAutoFit/>
          </a:bodyPr>
          <a:lstStyle/>
          <a:p>
            <a:r>
              <a:rPr lang="ru-RU" dirty="0" smtClean="0">
                <a:solidFill>
                  <a:srgbClr val="FFC000"/>
                </a:solidFill>
              </a:rPr>
              <a:t>Летом жизнь в тундре на короткое время оживает. Прилетает много птиц, нарушая своим пением привычную тишину и спокойствие тундры. Стаями прилетают утки, гуси, кулички, парами пасутся журавли, подыскивая укромные места для гнездования.</a:t>
            </a:r>
            <a:endParaRPr lang="ru-RU"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grafru.ru/clip/image.php?nc=1&amp;cat=tex_led&amp;image=snow.jpg"/>
          <p:cNvPicPr>
            <a:picLocks noChangeAspect="1" noChangeArrowheads="1"/>
          </p:cNvPicPr>
          <p:nvPr/>
        </p:nvPicPr>
        <p:blipFill>
          <a:blip r:embed="rId2" cstate="print"/>
          <a:srcRect b="3527"/>
          <a:stretch>
            <a:fillRect/>
          </a:stretch>
        </p:blipFill>
        <p:spPr bwMode="auto">
          <a:xfrm>
            <a:off x="0" y="1"/>
            <a:ext cx="9144000" cy="6857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Прямоугольник 2"/>
          <p:cNvSpPr/>
          <p:nvPr/>
        </p:nvSpPr>
        <p:spPr>
          <a:xfrm>
            <a:off x="6444208" y="5229200"/>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203848" y="4581128"/>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444208" y="3933056"/>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444208" y="3284984"/>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444208" y="2636912"/>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444208" y="1988840"/>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444208" y="1340768"/>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444208" y="692696"/>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148064" y="3284984"/>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96136" y="3284984"/>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851920" y="1340768"/>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499992" y="1340768"/>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148064" y="1340768"/>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796136" y="1340768"/>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7740352" y="5229200"/>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092280" y="5229200"/>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5796136" y="5229200"/>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7092280" y="3933056"/>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7740352" y="3284984"/>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7092280" y="3284984"/>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7740352" y="2636912"/>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7092280" y="2636912"/>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7092280" y="1988840"/>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7740352" y="1340768"/>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7092280" y="1340768"/>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5796136" y="2636912"/>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5148064" y="1988840"/>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5796136" y="1988840"/>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5148064" y="3933056"/>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5796136" y="3933056"/>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555776" y="3284984"/>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3203848" y="3284984"/>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3851920" y="3284984"/>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4499992" y="3284984"/>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8388424" y="5229200"/>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0" y="1052736"/>
            <a:ext cx="3312368" cy="21602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4499992" y="3933056"/>
            <a:ext cx="648072" cy="64807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p:nvPr/>
        </p:nvSpPr>
        <p:spPr>
          <a:xfrm>
            <a:off x="3851920" y="4581128"/>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4499992" y="4581128"/>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5148064" y="4581128"/>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5796136" y="4581128"/>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6444208" y="4581128"/>
            <a:ext cx="648072" cy="648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p:cNvSpPr txBox="1"/>
          <p:nvPr/>
        </p:nvSpPr>
        <p:spPr>
          <a:xfrm>
            <a:off x="3851920" y="1340768"/>
            <a:ext cx="4536504" cy="584775"/>
          </a:xfrm>
          <a:prstGeom prst="rect">
            <a:avLst/>
          </a:prstGeom>
          <a:noFill/>
        </p:spPr>
        <p:txBody>
          <a:bodyPr wrap="square" rtlCol="0">
            <a:spAutoFit/>
          </a:bodyPr>
          <a:lstStyle/>
          <a:p>
            <a:r>
              <a:rPr lang="ru-RU" sz="3200" b="1" dirty="0" smtClean="0">
                <a:solidFill>
                  <a:srgbClr val="002060"/>
                </a:solidFill>
              </a:rPr>
              <a:t>Л     Е     М   М   И    Н     Г         </a:t>
            </a:r>
            <a:endParaRPr lang="ru-RU" sz="3200" b="1" dirty="0">
              <a:solidFill>
                <a:srgbClr val="002060"/>
              </a:solidFill>
            </a:endParaRPr>
          </a:p>
        </p:txBody>
      </p:sp>
      <p:sp>
        <p:nvSpPr>
          <p:cNvPr id="46" name="TextBox 45"/>
          <p:cNvSpPr txBox="1"/>
          <p:nvPr/>
        </p:nvSpPr>
        <p:spPr>
          <a:xfrm>
            <a:off x="5148064" y="1988840"/>
            <a:ext cx="2592288" cy="584775"/>
          </a:xfrm>
          <a:prstGeom prst="rect">
            <a:avLst/>
          </a:prstGeom>
          <a:noFill/>
        </p:spPr>
        <p:txBody>
          <a:bodyPr wrap="square" rtlCol="0">
            <a:spAutoFit/>
          </a:bodyPr>
          <a:lstStyle/>
          <a:p>
            <a:r>
              <a:rPr lang="ru-RU" sz="3200" b="1" dirty="0" smtClean="0">
                <a:solidFill>
                  <a:srgbClr val="002060"/>
                </a:solidFill>
              </a:rPr>
              <a:t> С     О   В     А</a:t>
            </a:r>
            <a:endParaRPr lang="ru-RU" sz="3200" b="1" dirty="0">
              <a:solidFill>
                <a:srgbClr val="002060"/>
              </a:solidFill>
            </a:endParaRPr>
          </a:p>
        </p:txBody>
      </p:sp>
      <p:sp>
        <p:nvSpPr>
          <p:cNvPr id="47" name="TextBox 46"/>
          <p:cNvSpPr txBox="1"/>
          <p:nvPr/>
        </p:nvSpPr>
        <p:spPr>
          <a:xfrm>
            <a:off x="5796136" y="2636912"/>
            <a:ext cx="2592288" cy="584775"/>
          </a:xfrm>
          <a:prstGeom prst="rect">
            <a:avLst/>
          </a:prstGeom>
          <a:noFill/>
        </p:spPr>
        <p:txBody>
          <a:bodyPr wrap="square" rtlCol="0">
            <a:spAutoFit/>
          </a:bodyPr>
          <a:lstStyle/>
          <a:p>
            <a:r>
              <a:rPr lang="ru-RU" sz="3200" b="1" dirty="0" smtClean="0">
                <a:solidFill>
                  <a:srgbClr val="002060"/>
                </a:solidFill>
              </a:rPr>
              <a:t> В    О    Л     К</a:t>
            </a:r>
            <a:endParaRPr lang="ru-RU" sz="3200" b="1" dirty="0">
              <a:solidFill>
                <a:srgbClr val="002060"/>
              </a:solidFill>
            </a:endParaRPr>
          </a:p>
        </p:txBody>
      </p:sp>
      <p:sp>
        <p:nvSpPr>
          <p:cNvPr id="48" name="TextBox 47"/>
          <p:cNvSpPr txBox="1"/>
          <p:nvPr/>
        </p:nvSpPr>
        <p:spPr>
          <a:xfrm>
            <a:off x="2555776" y="3284984"/>
            <a:ext cx="5832648" cy="584775"/>
          </a:xfrm>
          <a:prstGeom prst="rect">
            <a:avLst/>
          </a:prstGeom>
          <a:noFill/>
        </p:spPr>
        <p:txBody>
          <a:bodyPr wrap="square" rtlCol="0">
            <a:spAutoFit/>
          </a:bodyPr>
          <a:lstStyle/>
          <a:p>
            <a:r>
              <a:rPr lang="ru-RU" sz="3200" b="1" dirty="0" smtClean="0">
                <a:solidFill>
                  <a:srgbClr val="002060"/>
                </a:solidFill>
              </a:rPr>
              <a:t> К     У    Р    О     П     А    Т     К     А</a:t>
            </a:r>
            <a:endParaRPr lang="ru-RU" sz="3200" b="1" dirty="0">
              <a:solidFill>
                <a:srgbClr val="002060"/>
              </a:solidFill>
            </a:endParaRPr>
          </a:p>
        </p:txBody>
      </p:sp>
      <p:sp>
        <p:nvSpPr>
          <p:cNvPr id="49" name="TextBox 48"/>
          <p:cNvSpPr txBox="1"/>
          <p:nvPr/>
        </p:nvSpPr>
        <p:spPr>
          <a:xfrm>
            <a:off x="4499992" y="4005064"/>
            <a:ext cx="3240360" cy="584775"/>
          </a:xfrm>
          <a:prstGeom prst="rect">
            <a:avLst/>
          </a:prstGeom>
          <a:noFill/>
        </p:spPr>
        <p:txBody>
          <a:bodyPr wrap="square" rtlCol="0">
            <a:spAutoFit/>
          </a:bodyPr>
          <a:lstStyle/>
          <a:p>
            <a:r>
              <a:rPr lang="ru-RU" sz="3200" b="1" dirty="0" smtClean="0">
                <a:solidFill>
                  <a:srgbClr val="002060"/>
                </a:solidFill>
              </a:rPr>
              <a:t>О     Л     Е    Н     Ь</a:t>
            </a:r>
            <a:endParaRPr lang="ru-RU" sz="3200" b="1" dirty="0">
              <a:solidFill>
                <a:srgbClr val="002060"/>
              </a:solidFill>
            </a:endParaRPr>
          </a:p>
        </p:txBody>
      </p:sp>
      <p:sp>
        <p:nvSpPr>
          <p:cNvPr id="50" name="TextBox 49"/>
          <p:cNvSpPr txBox="1"/>
          <p:nvPr/>
        </p:nvSpPr>
        <p:spPr>
          <a:xfrm>
            <a:off x="3203848" y="4581128"/>
            <a:ext cx="3888432" cy="584775"/>
          </a:xfrm>
          <a:prstGeom prst="rect">
            <a:avLst/>
          </a:prstGeom>
          <a:noFill/>
        </p:spPr>
        <p:txBody>
          <a:bodyPr wrap="square" rtlCol="0">
            <a:spAutoFit/>
          </a:bodyPr>
          <a:lstStyle/>
          <a:p>
            <a:r>
              <a:rPr lang="ru-RU" sz="3200" b="1" dirty="0" smtClean="0">
                <a:solidFill>
                  <a:srgbClr val="002060"/>
                </a:solidFill>
              </a:rPr>
              <a:t>Т     У    Н     Д     Р    Ы</a:t>
            </a:r>
            <a:endParaRPr lang="ru-RU" sz="3200" b="1" dirty="0">
              <a:solidFill>
                <a:srgbClr val="002060"/>
              </a:solidFill>
            </a:endParaRPr>
          </a:p>
        </p:txBody>
      </p:sp>
      <p:sp>
        <p:nvSpPr>
          <p:cNvPr id="51" name="TextBox 50"/>
          <p:cNvSpPr txBox="1"/>
          <p:nvPr/>
        </p:nvSpPr>
        <p:spPr>
          <a:xfrm>
            <a:off x="5796136" y="5229200"/>
            <a:ext cx="3240360" cy="584775"/>
          </a:xfrm>
          <a:prstGeom prst="rect">
            <a:avLst/>
          </a:prstGeom>
          <a:noFill/>
        </p:spPr>
        <p:txBody>
          <a:bodyPr wrap="square" rtlCol="0">
            <a:spAutoFit/>
          </a:bodyPr>
          <a:lstStyle/>
          <a:p>
            <a:r>
              <a:rPr lang="ru-RU" sz="3200" b="1" dirty="0" smtClean="0">
                <a:solidFill>
                  <a:srgbClr val="002060"/>
                </a:solidFill>
              </a:rPr>
              <a:t> П    Е     С    Е     Ц</a:t>
            </a:r>
            <a:endParaRPr lang="ru-RU" sz="3200" b="1" dirty="0">
              <a:solidFill>
                <a:srgbClr val="002060"/>
              </a:solidFill>
            </a:endParaRPr>
          </a:p>
        </p:txBody>
      </p:sp>
      <p:sp>
        <p:nvSpPr>
          <p:cNvPr id="52" name="TextBox 51"/>
          <p:cNvSpPr txBox="1"/>
          <p:nvPr/>
        </p:nvSpPr>
        <p:spPr>
          <a:xfrm>
            <a:off x="6444208" y="692696"/>
            <a:ext cx="504056" cy="584775"/>
          </a:xfrm>
          <a:prstGeom prst="rect">
            <a:avLst/>
          </a:prstGeom>
          <a:noFill/>
        </p:spPr>
        <p:txBody>
          <a:bodyPr wrap="square" rtlCol="0">
            <a:spAutoFit/>
          </a:bodyPr>
          <a:lstStyle/>
          <a:p>
            <a:r>
              <a:rPr lang="ru-RU" sz="3200" b="1" dirty="0" smtClean="0">
                <a:solidFill>
                  <a:srgbClr val="002060"/>
                </a:solidFill>
              </a:rPr>
              <a:t>Ж</a:t>
            </a:r>
            <a:endParaRPr lang="ru-RU" sz="3200" b="1" dirty="0">
              <a:solidFill>
                <a:srgbClr val="002060"/>
              </a:solidFill>
            </a:endParaRPr>
          </a:p>
        </p:txBody>
      </p:sp>
      <p:sp>
        <p:nvSpPr>
          <p:cNvPr id="53" name="Стрелка вправо 52"/>
          <p:cNvSpPr/>
          <p:nvPr/>
        </p:nvSpPr>
        <p:spPr>
          <a:xfrm>
            <a:off x="3347864" y="1556792"/>
            <a:ext cx="432048" cy="21602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Стрелка вправо 53"/>
          <p:cNvSpPr/>
          <p:nvPr/>
        </p:nvSpPr>
        <p:spPr>
          <a:xfrm>
            <a:off x="2483768" y="4725144"/>
            <a:ext cx="504056" cy="21602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трелка вправо 54"/>
          <p:cNvSpPr/>
          <p:nvPr/>
        </p:nvSpPr>
        <p:spPr>
          <a:xfrm>
            <a:off x="3851920" y="4077072"/>
            <a:ext cx="504056" cy="21602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Стрелка вправо 55"/>
          <p:cNvSpPr/>
          <p:nvPr/>
        </p:nvSpPr>
        <p:spPr>
          <a:xfrm>
            <a:off x="5148064" y="2780928"/>
            <a:ext cx="504056" cy="21602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Стрелка вправо 56"/>
          <p:cNvSpPr/>
          <p:nvPr/>
        </p:nvSpPr>
        <p:spPr>
          <a:xfrm>
            <a:off x="5148064" y="5445224"/>
            <a:ext cx="504056" cy="21602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Стрелка вправо 57"/>
          <p:cNvSpPr/>
          <p:nvPr/>
        </p:nvSpPr>
        <p:spPr>
          <a:xfrm>
            <a:off x="1907704" y="3501008"/>
            <a:ext cx="504056" cy="21602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Стрелка вправо 58"/>
          <p:cNvSpPr/>
          <p:nvPr/>
        </p:nvSpPr>
        <p:spPr>
          <a:xfrm>
            <a:off x="4572000" y="2132856"/>
            <a:ext cx="504056" cy="21602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Box 59"/>
          <p:cNvSpPr txBox="1"/>
          <p:nvPr/>
        </p:nvSpPr>
        <p:spPr>
          <a:xfrm>
            <a:off x="3707904" y="188640"/>
            <a:ext cx="2304256" cy="646331"/>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3600" b="1" dirty="0" smtClean="0">
                <a:solidFill>
                  <a:srgbClr val="7030A0"/>
                </a:solidFill>
              </a:rPr>
              <a:t>Кроссворд</a:t>
            </a:r>
            <a:endParaRPr lang="ru-RU" sz="3600" b="1" dirty="0">
              <a:solidFill>
                <a:srgbClr val="7030A0"/>
              </a:solidFill>
            </a:endParaRPr>
          </a:p>
        </p:txBody>
      </p:sp>
      <p:sp>
        <p:nvSpPr>
          <p:cNvPr id="61" name="TextBox 60"/>
          <p:cNvSpPr txBox="1"/>
          <p:nvPr/>
        </p:nvSpPr>
        <p:spPr>
          <a:xfrm>
            <a:off x="0" y="1052736"/>
            <a:ext cx="3240360" cy="1200329"/>
          </a:xfrm>
          <a:prstGeom prst="rect">
            <a:avLst/>
          </a:prstGeom>
          <a:noFill/>
        </p:spPr>
        <p:txBody>
          <a:bodyPr wrap="square" rtlCol="0">
            <a:spAutoFit/>
          </a:bodyPr>
          <a:lstStyle/>
          <a:p>
            <a:r>
              <a:rPr lang="ru-RU" dirty="0" smtClean="0"/>
              <a:t>Мы зверька, конечно, знаем,</a:t>
            </a:r>
            <a:br>
              <a:rPr lang="ru-RU" dirty="0" smtClean="0"/>
            </a:br>
            <a:r>
              <a:rPr lang="ru-RU" dirty="0" smtClean="0"/>
              <a:t>Мигом, тут же угадаем.</a:t>
            </a:r>
            <a:br>
              <a:rPr lang="ru-RU" dirty="0" smtClean="0"/>
            </a:br>
            <a:r>
              <a:rPr lang="ru-RU" dirty="0" smtClean="0"/>
              <a:t>Он совсем уж небольшой,</a:t>
            </a:r>
            <a:br>
              <a:rPr lang="ru-RU" dirty="0" smtClean="0"/>
            </a:br>
            <a:r>
              <a:rPr lang="ru-RU" dirty="0" smtClean="0"/>
              <a:t>Хоть грызун, но он не злой.</a:t>
            </a:r>
            <a:endParaRPr lang="ru-RU" dirty="0"/>
          </a:p>
        </p:txBody>
      </p:sp>
      <p:sp>
        <p:nvSpPr>
          <p:cNvPr id="62" name="Прямоугольник 61"/>
          <p:cNvSpPr/>
          <p:nvPr/>
        </p:nvSpPr>
        <p:spPr>
          <a:xfrm>
            <a:off x="0" y="1052736"/>
            <a:ext cx="3275856" cy="21602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p:cNvSpPr txBox="1"/>
          <p:nvPr/>
        </p:nvSpPr>
        <p:spPr>
          <a:xfrm>
            <a:off x="0" y="1052736"/>
            <a:ext cx="2987824" cy="2062103"/>
          </a:xfrm>
          <a:prstGeom prst="rect">
            <a:avLst/>
          </a:prstGeom>
          <a:noFill/>
        </p:spPr>
        <p:txBody>
          <a:bodyPr wrap="square" rtlCol="0">
            <a:spAutoFit/>
          </a:bodyPr>
          <a:lstStyle/>
          <a:p>
            <a:r>
              <a:rPr lang="ru-RU" sz="1600" dirty="0" smtClean="0"/>
              <a:t>Эта птица, тоже хищник,</a:t>
            </a:r>
            <a:br>
              <a:rPr lang="ru-RU" sz="1600" dirty="0" smtClean="0"/>
            </a:br>
            <a:r>
              <a:rPr lang="ru-RU" sz="1600" dirty="0" smtClean="0"/>
              <a:t>В тундре северной живёт.</a:t>
            </a:r>
            <a:br>
              <a:rPr lang="ru-RU" sz="1600" dirty="0" smtClean="0"/>
            </a:br>
            <a:r>
              <a:rPr lang="ru-RU" sz="1600" dirty="0" smtClean="0"/>
              <a:t>Любит зайцем подкрепиться,</a:t>
            </a:r>
            <a:br>
              <a:rPr lang="ru-RU" sz="1600" dirty="0" smtClean="0"/>
            </a:br>
            <a:r>
              <a:rPr lang="ru-RU" sz="1600" dirty="0" smtClean="0"/>
              <a:t>Не шумлив её полёт.</a:t>
            </a:r>
            <a:br>
              <a:rPr lang="ru-RU" sz="1600" dirty="0" smtClean="0"/>
            </a:br>
            <a:r>
              <a:rPr lang="ru-RU" sz="1600" dirty="0" smtClean="0"/>
              <a:t>Чисто – белым опереньем</a:t>
            </a:r>
            <a:br>
              <a:rPr lang="ru-RU" sz="1600" dirty="0" smtClean="0"/>
            </a:br>
            <a:r>
              <a:rPr lang="ru-RU" sz="1600" dirty="0" smtClean="0"/>
              <a:t>Сплошь покрыта, с головой.</a:t>
            </a:r>
            <a:br>
              <a:rPr lang="ru-RU" sz="1600" dirty="0" smtClean="0"/>
            </a:br>
            <a:r>
              <a:rPr lang="ru-RU" sz="1600" dirty="0" smtClean="0"/>
              <a:t>А в учебниках зовётся</a:t>
            </a:r>
            <a:br>
              <a:rPr lang="ru-RU" sz="1600" dirty="0" smtClean="0"/>
            </a:br>
            <a:r>
              <a:rPr lang="ru-RU" sz="1600" dirty="0" smtClean="0"/>
              <a:t>Она ... </a:t>
            </a:r>
            <a:endParaRPr lang="ru-RU" sz="1600" dirty="0"/>
          </a:p>
        </p:txBody>
      </p:sp>
      <p:sp>
        <p:nvSpPr>
          <p:cNvPr id="64" name="Прямоугольник 63"/>
          <p:cNvSpPr/>
          <p:nvPr/>
        </p:nvSpPr>
        <p:spPr>
          <a:xfrm>
            <a:off x="0" y="1052736"/>
            <a:ext cx="3275856" cy="21602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TextBox 64"/>
          <p:cNvSpPr txBox="1"/>
          <p:nvPr/>
        </p:nvSpPr>
        <p:spPr>
          <a:xfrm>
            <a:off x="0" y="1052736"/>
            <a:ext cx="3275856" cy="1631216"/>
          </a:xfrm>
          <a:prstGeom prst="rect">
            <a:avLst/>
          </a:prstGeom>
          <a:noFill/>
        </p:spPr>
        <p:txBody>
          <a:bodyPr wrap="square" rtlCol="0">
            <a:spAutoFit/>
          </a:bodyPr>
          <a:lstStyle/>
          <a:p>
            <a:r>
              <a:rPr lang="ru-RU" sz="2000" dirty="0" smtClean="0"/>
              <a:t>Серый, страшный и зубастый</a:t>
            </a:r>
            <a:br>
              <a:rPr lang="ru-RU" sz="2000" dirty="0" smtClean="0"/>
            </a:br>
            <a:r>
              <a:rPr lang="ru-RU" sz="2000" dirty="0" smtClean="0"/>
              <a:t>Произвел переполох.</a:t>
            </a:r>
            <a:br>
              <a:rPr lang="ru-RU" sz="2000" dirty="0" smtClean="0"/>
            </a:br>
            <a:r>
              <a:rPr lang="ru-RU" sz="2000" dirty="0" smtClean="0"/>
              <a:t>Все зверята разбежались.</a:t>
            </a:r>
            <a:br>
              <a:rPr lang="ru-RU" sz="2000" dirty="0" smtClean="0"/>
            </a:br>
            <a:r>
              <a:rPr lang="ru-RU" sz="2000" dirty="0" smtClean="0"/>
              <a:t>Напугал зверят тех ...</a:t>
            </a:r>
            <a:endParaRPr lang="ru-RU" sz="2000" dirty="0"/>
          </a:p>
        </p:txBody>
      </p:sp>
      <p:sp>
        <p:nvSpPr>
          <p:cNvPr id="70" name="Прямоугольник 69"/>
          <p:cNvSpPr/>
          <p:nvPr/>
        </p:nvSpPr>
        <p:spPr>
          <a:xfrm>
            <a:off x="0" y="1052736"/>
            <a:ext cx="3275856" cy="21602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p:cNvSpPr txBox="1"/>
          <p:nvPr/>
        </p:nvSpPr>
        <p:spPr>
          <a:xfrm>
            <a:off x="0" y="1052736"/>
            <a:ext cx="3275856" cy="1323439"/>
          </a:xfrm>
          <a:prstGeom prst="rect">
            <a:avLst/>
          </a:prstGeom>
          <a:noFill/>
        </p:spPr>
        <p:txBody>
          <a:bodyPr wrap="square" rtlCol="0">
            <a:spAutoFit/>
          </a:bodyPr>
          <a:lstStyle/>
          <a:p>
            <a:r>
              <a:rPr lang="ru-RU" sz="2000" dirty="0" smtClean="0"/>
              <a:t>В тундре холодно зимой,</a:t>
            </a:r>
            <a:br>
              <a:rPr lang="ru-RU" sz="2000" dirty="0" smtClean="0"/>
            </a:br>
            <a:r>
              <a:rPr lang="ru-RU" sz="2000" dirty="0" smtClean="0"/>
              <a:t>Дует ветер ледяной.</a:t>
            </a:r>
            <a:br>
              <a:rPr lang="ru-RU" sz="2000" dirty="0" smtClean="0"/>
            </a:br>
            <a:r>
              <a:rPr lang="ru-RU" sz="2000" dirty="0" smtClean="0"/>
              <a:t>Птица в снег зароется</a:t>
            </a:r>
            <a:br>
              <a:rPr lang="ru-RU" sz="2000" dirty="0" smtClean="0"/>
            </a:br>
            <a:r>
              <a:rPr lang="ru-RU" sz="2000" dirty="0" smtClean="0"/>
              <a:t>И снежком укроется.</a:t>
            </a:r>
            <a:endParaRPr lang="ru-RU" sz="2000" dirty="0"/>
          </a:p>
        </p:txBody>
      </p:sp>
      <p:sp>
        <p:nvSpPr>
          <p:cNvPr id="79" name="Прямоугольник 78"/>
          <p:cNvSpPr/>
          <p:nvPr/>
        </p:nvSpPr>
        <p:spPr>
          <a:xfrm>
            <a:off x="0" y="1052736"/>
            <a:ext cx="3275856" cy="21602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p:cNvSpPr txBox="1"/>
          <p:nvPr/>
        </p:nvSpPr>
        <p:spPr>
          <a:xfrm>
            <a:off x="107504" y="1052736"/>
            <a:ext cx="3168352" cy="707886"/>
          </a:xfrm>
          <a:prstGeom prst="rect">
            <a:avLst/>
          </a:prstGeom>
          <a:noFill/>
        </p:spPr>
        <p:txBody>
          <a:bodyPr wrap="square" rtlCol="0">
            <a:spAutoFit/>
          </a:bodyPr>
          <a:lstStyle/>
          <a:p>
            <a:r>
              <a:rPr lang="ru-RU" sz="2000" dirty="0" smtClean="0"/>
              <a:t>Угадайте, что за зверь я? </a:t>
            </a:r>
            <a:br>
              <a:rPr lang="ru-RU" sz="2000" dirty="0" smtClean="0"/>
            </a:br>
            <a:r>
              <a:rPr lang="ru-RU" sz="2000" dirty="0" smtClean="0"/>
              <a:t>У меня на лбу - деревья! </a:t>
            </a:r>
            <a:endParaRPr lang="ru-RU" sz="2000" dirty="0"/>
          </a:p>
        </p:txBody>
      </p:sp>
      <p:sp>
        <p:nvSpPr>
          <p:cNvPr id="81" name="Прямоугольник 80"/>
          <p:cNvSpPr/>
          <p:nvPr/>
        </p:nvSpPr>
        <p:spPr>
          <a:xfrm>
            <a:off x="0" y="1052736"/>
            <a:ext cx="3275856" cy="21602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p:cNvSpPr txBox="1"/>
          <p:nvPr/>
        </p:nvSpPr>
        <p:spPr>
          <a:xfrm>
            <a:off x="0" y="1052736"/>
            <a:ext cx="3275856" cy="1200329"/>
          </a:xfrm>
          <a:prstGeom prst="rect">
            <a:avLst/>
          </a:prstGeom>
          <a:noFill/>
        </p:spPr>
        <p:txBody>
          <a:bodyPr wrap="square" rtlCol="0">
            <a:spAutoFit/>
          </a:bodyPr>
          <a:lstStyle/>
          <a:p>
            <a:r>
              <a:rPr lang="ru-RU" dirty="0" smtClean="0">
                <a:solidFill>
                  <a:srgbClr val="7030A0"/>
                </a:solidFill>
              </a:rPr>
              <a:t>Хвост поджав, во льдах ночует, </a:t>
            </a:r>
            <a:br>
              <a:rPr lang="ru-RU" dirty="0" smtClean="0">
                <a:solidFill>
                  <a:srgbClr val="7030A0"/>
                </a:solidFill>
              </a:rPr>
            </a:br>
            <a:r>
              <a:rPr lang="ru-RU" dirty="0" smtClean="0">
                <a:solidFill>
                  <a:srgbClr val="7030A0"/>
                </a:solidFill>
              </a:rPr>
              <a:t>Вынося мороз любой, </a:t>
            </a:r>
            <a:br>
              <a:rPr lang="ru-RU" dirty="0" smtClean="0">
                <a:solidFill>
                  <a:srgbClr val="7030A0"/>
                </a:solidFill>
              </a:rPr>
            </a:br>
            <a:r>
              <a:rPr lang="ru-RU" dirty="0" smtClean="0">
                <a:solidFill>
                  <a:srgbClr val="7030A0"/>
                </a:solidFill>
              </a:rPr>
              <a:t>И по северу кочует </a:t>
            </a:r>
            <a:br>
              <a:rPr lang="ru-RU" dirty="0" smtClean="0">
                <a:solidFill>
                  <a:srgbClr val="7030A0"/>
                </a:solidFill>
              </a:rPr>
            </a:br>
            <a:r>
              <a:rPr lang="ru-RU" dirty="0" smtClean="0">
                <a:solidFill>
                  <a:srgbClr val="7030A0"/>
                </a:solidFill>
              </a:rPr>
              <a:t>В тёплой шубе голубой.</a:t>
            </a:r>
            <a:endParaRPr lang="ru-RU" dirty="0">
              <a:solidFill>
                <a:srgbClr val="7030A0"/>
              </a:solidFill>
            </a:endParaRPr>
          </a:p>
        </p:txBody>
      </p:sp>
      <p:sp>
        <p:nvSpPr>
          <p:cNvPr id="83" name="TextBox 82"/>
          <p:cNvSpPr txBox="1"/>
          <p:nvPr/>
        </p:nvSpPr>
        <p:spPr>
          <a:xfrm>
            <a:off x="323528" y="5661248"/>
            <a:ext cx="4824536" cy="11079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ru-RU" sz="6600" b="1" dirty="0" smtClean="0">
                <a:solidFill>
                  <a:srgbClr val="FF0000"/>
                </a:solidFill>
              </a:rPr>
              <a:t>Молодцы!</a:t>
            </a:r>
            <a:endParaRPr lang="ru-RU" sz="6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 calcmode="lin" valueType="num">
                                      <p:cBhvr>
                                        <p:cTn id="14" dur="1000" fill="hold"/>
                                        <p:tgtEl>
                                          <p:spTgt spid="4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1000"/>
                                        <p:tgtEl>
                                          <p:spTgt spid="63"/>
                                        </p:tgtEl>
                                      </p:cBhvr>
                                    </p:animEffect>
                                    <p:anim calcmode="lin" valueType="num">
                                      <p:cBhvr>
                                        <p:cTn id="27" dur="1000" fill="hold"/>
                                        <p:tgtEl>
                                          <p:spTgt spid="63"/>
                                        </p:tgtEl>
                                        <p:attrNameLst>
                                          <p:attrName>ppt_x</p:attrName>
                                        </p:attrNameLst>
                                      </p:cBhvr>
                                      <p:tavLst>
                                        <p:tav tm="0">
                                          <p:val>
                                            <p:strVal val="#ppt_x"/>
                                          </p:val>
                                        </p:tav>
                                        <p:tav tm="100000">
                                          <p:val>
                                            <p:strVal val="#ppt_x"/>
                                          </p:val>
                                        </p:tav>
                                      </p:tavLst>
                                    </p:anim>
                                    <p:anim calcmode="lin" valueType="num">
                                      <p:cBhvr>
                                        <p:cTn id="2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46">
                                            <p:txEl>
                                              <p:pRg st="0" end="0"/>
                                            </p:txEl>
                                          </p:spTgt>
                                        </p:tgtEl>
                                        <p:attrNameLst>
                                          <p:attrName>style.visibility</p:attrName>
                                        </p:attrNameLst>
                                      </p:cBhvr>
                                      <p:to>
                                        <p:strVal val="visible"/>
                                      </p:to>
                                    </p:set>
                                    <p:anim calcmode="lin" valueType="num">
                                      <p:cBhvr>
                                        <p:cTn id="33" dur="1000" fill="hold"/>
                                        <p:tgtEl>
                                          <p:spTgt spid="46">
                                            <p:txEl>
                                              <p:pRg st="0" end="0"/>
                                            </p:txEl>
                                          </p:spTgt>
                                        </p:tgtEl>
                                        <p:attrNameLst>
                                          <p:attrName>ppt_w</p:attrName>
                                        </p:attrNameLst>
                                      </p:cBhvr>
                                      <p:tavLst>
                                        <p:tav tm="0">
                                          <p:val>
                                            <p:strVal val="#ppt_w*0.70"/>
                                          </p:val>
                                        </p:tav>
                                        <p:tav tm="100000">
                                          <p:val>
                                            <p:strVal val="#ppt_w"/>
                                          </p:val>
                                        </p:tav>
                                      </p:tavLst>
                                    </p:anim>
                                    <p:anim calcmode="lin" valueType="num">
                                      <p:cBhvr>
                                        <p:cTn id="34" dur="1000" fill="hold"/>
                                        <p:tgtEl>
                                          <p:spTgt spid="46">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4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000"/>
                                        <p:tgtEl>
                                          <p:spTgt spid="64"/>
                                        </p:tgtEl>
                                      </p:cBhvr>
                                    </p:animEffect>
                                    <p:anim calcmode="lin" valueType="num">
                                      <p:cBhvr>
                                        <p:cTn id="41" dur="1000" fill="hold"/>
                                        <p:tgtEl>
                                          <p:spTgt spid="64"/>
                                        </p:tgtEl>
                                        <p:attrNameLst>
                                          <p:attrName>ppt_x</p:attrName>
                                        </p:attrNameLst>
                                      </p:cBhvr>
                                      <p:tavLst>
                                        <p:tav tm="0">
                                          <p:val>
                                            <p:strVal val="#ppt_x"/>
                                          </p:val>
                                        </p:tav>
                                        <p:tav tm="100000">
                                          <p:val>
                                            <p:strVal val="#ppt_x"/>
                                          </p:val>
                                        </p:tav>
                                      </p:tavLst>
                                    </p:anim>
                                    <p:anim calcmode="lin" valueType="num">
                                      <p:cBhvr>
                                        <p:cTn id="42" dur="1000" fill="hold"/>
                                        <p:tgtEl>
                                          <p:spTgt spid="6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1000"/>
                                        <p:tgtEl>
                                          <p:spTgt spid="65"/>
                                        </p:tgtEl>
                                      </p:cBhvr>
                                    </p:animEffect>
                                    <p:anim calcmode="lin" valueType="num">
                                      <p:cBhvr>
                                        <p:cTn id="46" dur="1000" fill="hold"/>
                                        <p:tgtEl>
                                          <p:spTgt spid="65"/>
                                        </p:tgtEl>
                                        <p:attrNameLst>
                                          <p:attrName>ppt_x</p:attrName>
                                        </p:attrNameLst>
                                      </p:cBhvr>
                                      <p:tavLst>
                                        <p:tav tm="0">
                                          <p:val>
                                            <p:strVal val="#ppt_x"/>
                                          </p:val>
                                        </p:tav>
                                        <p:tav tm="100000">
                                          <p:val>
                                            <p:strVal val="#ppt_x"/>
                                          </p:val>
                                        </p:tav>
                                      </p:tavLst>
                                    </p:anim>
                                    <p:anim calcmode="lin" valueType="num">
                                      <p:cBhvr>
                                        <p:cTn id="4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47">
                                            <p:txEl>
                                              <p:pRg st="0" end="0"/>
                                            </p:txEl>
                                          </p:spTgt>
                                        </p:tgtEl>
                                        <p:attrNameLst>
                                          <p:attrName>style.visibility</p:attrName>
                                        </p:attrNameLst>
                                      </p:cBhvr>
                                      <p:to>
                                        <p:strVal val="visible"/>
                                      </p:to>
                                    </p:set>
                                    <p:anim calcmode="lin" valueType="num">
                                      <p:cBhvr>
                                        <p:cTn id="52" dur="1000" fill="hold"/>
                                        <p:tgtEl>
                                          <p:spTgt spid="47">
                                            <p:txEl>
                                              <p:pRg st="0" end="0"/>
                                            </p:txEl>
                                          </p:spTgt>
                                        </p:tgtEl>
                                        <p:attrNameLst>
                                          <p:attrName>ppt_w</p:attrName>
                                        </p:attrNameLst>
                                      </p:cBhvr>
                                      <p:tavLst>
                                        <p:tav tm="0">
                                          <p:val>
                                            <p:strVal val="#ppt_w*0.70"/>
                                          </p:val>
                                        </p:tav>
                                        <p:tav tm="100000">
                                          <p:val>
                                            <p:strVal val="#ppt_w"/>
                                          </p:val>
                                        </p:tav>
                                      </p:tavLst>
                                    </p:anim>
                                    <p:anim calcmode="lin" valueType="num">
                                      <p:cBhvr>
                                        <p:cTn id="53" dur="1000" fill="hold"/>
                                        <p:tgtEl>
                                          <p:spTgt spid="47">
                                            <p:txEl>
                                              <p:pRg st="0" end="0"/>
                                            </p:txEl>
                                          </p:spTgt>
                                        </p:tgtEl>
                                        <p:attrNameLst>
                                          <p:attrName>ppt_h</p:attrName>
                                        </p:attrNameLst>
                                      </p:cBhvr>
                                      <p:tavLst>
                                        <p:tav tm="0">
                                          <p:val>
                                            <p:strVal val="#ppt_h"/>
                                          </p:val>
                                        </p:tav>
                                        <p:tav tm="100000">
                                          <p:val>
                                            <p:strVal val="#ppt_h"/>
                                          </p:val>
                                        </p:tav>
                                      </p:tavLst>
                                    </p:anim>
                                    <p:animEffect transition="in" filter="fade">
                                      <p:cBhvr>
                                        <p:cTn id="54" dur="1000"/>
                                        <p:tgtEl>
                                          <p:spTgt spid="4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1000"/>
                                        <p:tgtEl>
                                          <p:spTgt spid="70"/>
                                        </p:tgtEl>
                                      </p:cBhvr>
                                    </p:animEffect>
                                    <p:anim calcmode="lin" valueType="num">
                                      <p:cBhvr>
                                        <p:cTn id="60" dur="1000" fill="hold"/>
                                        <p:tgtEl>
                                          <p:spTgt spid="70"/>
                                        </p:tgtEl>
                                        <p:attrNameLst>
                                          <p:attrName>ppt_x</p:attrName>
                                        </p:attrNameLst>
                                      </p:cBhvr>
                                      <p:tavLst>
                                        <p:tav tm="0">
                                          <p:val>
                                            <p:strVal val="#ppt_x"/>
                                          </p:val>
                                        </p:tav>
                                        <p:tav tm="100000">
                                          <p:val>
                                            <p:strVal val="#ppt_x"/>
                                          </p:val>
                                        </p:tav>
                                      </p:tavLst>
                                    </p:anim>
                                    <p:anim calcmode="lin" valueType="num">
                                      <p:cBhvr>
                                        <p:cTn id="61" dur="1000" fill="hold"/>
                                        <p:tgtEl>
                                          <p:spTgt spid="7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78">
                                            <p:txEl>
                                              <p:pRg st="0" end="0"/>
                                            </p:txEl>
                                          </p:spTgt>
                                        </p:tgtEl>
                                        <p:attrNameLst>
                                          <p:attrName>style.visibility</p:attrName>
                                        </p:attrNameLst>
                                      </p:cBhvr>
                                      <p:to>
                                        <p:strVal val="visible"/>
                                      </p:to>
                                    </p:set>
                                    <p:animEffect transition="in" filter="fade">
                                      <p:cBhvr>
                                        <p:cTn id="64" dur="1000"/>
                                        <p:tgtEl>
                                          <p:spTgt spid="78">
                                            <p:txEl>
                                              <p:pRg st="0" end="0"/>
                                            </p:txEl>
                                          </p:spTgt>
                                        </p:tgtEl>
                                      </p:cBhvr>
                                    </p:animEffect>
                                    <p:anim calcmode="lin" valueType="num">
                                      <p:cBhvr>
                                        <p:cTn id="65" dur="10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nodeType="clickEffect">
                                  <p:stCondLst>
                                    <p:cond delay="0"/>
                                  </p:stCondLst>
                                  <p:childTnLst>
                                    <p:set>
                                      <p:cBhvr>
                                        <p:cTn id="70" dur="1" fill="hold">
                                          <p:stCondLst>
                                            <p:cond delay="0"/>
                                          </p:stCondLst>
                                        </p:cTn>
                                        <p:tgtEl>
                                          <p:spTgt spid="48">
                                            <p:txEl>
                                              <p:pRg st="0" end="0"/>
                                            </p:txEl>
                                          </p:spTgt>
                                        </p:tgtEl>
                                        <p:attrNameLst>
                                          <p:attrName>style.visibility</p:attrName>
                                        </p:attrNameLst>
                                      </p:cBhvr>
                                      <p:to>
                                        <p:strVal val="visible"/>
                                      </p:to>
                                    </p:set>
                                    <p:anim calcmode="lin" valueType="num">
                                      <p:cBhvr>
                                        <p:cTn id="71" dur="1000" fill="hold"/>
                                        <p:tgtEl>
                                          <p:spTgt spid="48">
                                            <p:txEl>
                                              <p:pRg st="0" end="0"/>
                                            </p:txEl>
                                          </p:spTgt>
                                        </p:tgtEl>
                                        <p:attrNameLst>
                                          <p:attrName>ppt_w</p:attrName>
                                        </p:attrNameLst>
                                      </p:cBhvr>
                                      <p:tavLst>
                                        <p:tav tm="0">
                                          <p:val>
                                            <p:strVal val="#ppt_w*0.70"/>
                                          </p:val>
                                        </p:tav>
                                        <p:tav tm="100000">
                                          <p:val>
                                            <p:strVal val="#ppt_w"/>
                                          </p:val>
                                        </p:tav>
                                      </p:tavLst>
                                    </p:anim>
                                    <p:anim calcmode="lin" valueType="num">
                                      <p:cBhvr>
                                        <p:cTn id="72" dur="1000" fill="hold"/>
                                        <p:tgtEl>
                                          <p:spTgt spid="48">
                                            <p:txEl>
                                              <p:pRg st="0" end="0"/>
                                            </p:txEl>
                                          </p:spTgt>
                                        </p:tgtEl>
                                        <p:attrNameLst>
                                          <p:attrName>ppt_h</p:attrName>
                                        </p:attrNameLst>
                                      </p:cBhvr>
                                      <p:tavLst>
                                        <p:tav tm="0">
                                          <p:val>
                                            <p:strVal val="#ppt_h"/>
                                          </p:val>
                                        </p:tav>
                                        <p:tav tm="100000">
                                          <p:val>
                                            <p:strVal val="#ppt_h"/>
                                          </p:val>
                                        </p:tav>
                                      </p:tavLst>
                                    </p:anim>
                                    <p:animEffect transition="in" filter="fade">
                                      <p:cBhvr>
                                        <p:cTn id="73" dur="1000"/>
                                        <p:tgtEl>
                                          <p:spTgt spid="48">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1000"/>
                                        <p:tgtEl>
                                          <p:spTgt spid="79"/>
                                        </p:tgtEl>
                                      </p:cBhvr>
                                    </p:animEffect>
                                    <p:anim calcmode="lin" valueType="num">
                                      <p:cBhvr>
                                        <p:cTn id="79" dur="1000" fill="hold"/>
                                        <p:tgtEl>
                                          <p:spTgt spid="79"/>
                                        </p:tgtEl>
                                        <p:attrNameLst>
                                          <p:attrName>ppt_x</p:attrName>
                                        </p:attrNameLst>
                                      </p:cBhvr>
                                      <p:tavLst>
                                        <p:tav tm="0">
                                          <p:val>
                                            <p:strVal val="#ppt_x"/>
                                          </p:val>
                                        </p:tav>
                                        <p:tav tm="100000">
                                          <p:val>
                                            <p:strVal val="#ppt_x"/>
                                          </p:val>
                                        </p:tav>
                                      </p:tavLst>
                                    </p:anim>
                                    <p:anim calcmode="lin" valueType="num">
                                      <p:cBhvr>
                                        <p:cTn id="80" dur="1000" fill="hold"/>
                                        <p:tgtEl>
                                          <p:spTgt spid="79"/>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80">
                                            <p:txEl>
                                              <p:pRg st="0" end="0"/>
                                            </p:txEl>
                                          </p:spTgt>
                                        </p:tgtEl>
                                        <p:attrNameLst>
                                          <p:attrName>style.visibility</p:attrName>
                                        </p:attrNameLst>
                                      </p:cBhvr>
                                      <p:to>
                                        <p:strVal val="visible"/>
                                      </p:to>
                                    </p:set>
                                    <p:animEffect transition="in" filter="fade">
                                      <p:cBhvr>
                                        <p:cTn id="83" dur="1000"/>
                                        <p:tgtEl>
                                          <p:spTgt spid="80">
                                            <p:txEl>
                                              <p:pRg st="0" end="0"/>
                                            </p:txEl>
                                          </p:spTgt>
                                        </p:tgtEl>
                                      </p:cBhvr>
                                    </p:animEffect>
                                    <p:anim calcmode="lin" valueType="num">
                                      <p:cBhvr>
                                        <p:cTn id="84"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5"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5" presetClass="entr" presetSubtype="0" fill="hold" nodeType="clickEffect">
                                  <p:stCondLst>
                                    <p:cond delay="0"/>
                                  </p:stCondLst>
                                  <p:childTnLst>
                                    <p:set>
                                      <p:cBhvr>
                                        <p:cTn id="89" dur="1" fill="hold">
                                          <p:stCondLst>
                                            <p:cond delay="0"/>
                                          </p:stCondLst>
                                        </p:cTn>
                                        <p:tgtEl>
                                          <p:spTgt spid="49">
                                            <p:txEl>
                                              <p:pRg st="0" end="0"/>
                                            </p:txEl>
                                          </p:spTgt>
                                        </p:tgtEl>
                                        <p:attrNameLst>
                                          <p:attrName>style.visibility</p:attrName>
                                        </p:attrNameLst>
                                      </p:cBhvr>
                                      <p:to>
                                        <p:strVal val="visible"/>
                                      </p:to>
                                    </p:set>
                                    <p:anim calcmode="lin" valueType="num">
                                      <p:cBhvr>
                                        <p:cTn id="90" dur="1000" fill="hold"/>
                                        <p:tgtEl>
                                          <p:spTgt spid="49">
                                            <p:txEl>
                                              <p:pRg st="0" end="0"/>
                                            </p:txEl>
                                          </p:spTgt>
                                        </p:tgtEl>
                                        <p:attrNameLst>
                                          <p:attrName>ppt_w</p:attrName>
                                        </p:attrNameLst>
                                      </p:cBhvr>
                                      <p:tavLst>
                                        <p:tav tm="0">
                                          <p:val>
                                            <p:strVal val="#ppt_w*0.70"/>
                                          </p:val>
                                        </p:tav>
                                        <p:tav tm="100000">
                                          <p:val>
                                            <p:strVal val="#ppt_w"/>
                                          </p:val>
                                        </p:tav>
                                      </p:tavLst>
                                    </p:anim>
                                    <p:anim calcmode="lin" valueType="num">
                                      <p:cBhvr>
                                        <p:cTn id="91" dur="1000" fill="hold"/>
                                        <p:tgtEl>
                                          <p:spTgt spid="49">
                                            <p:txEl>
                                              <p:pRg st="0" end="0"/>
                                            </p:txEl>
                                          </p:spTgt>
                                        </p:tgtEl>
                                        <p:attrNameLst>
                                          <p:attrName>ppt_h</p:attrName>
                                        </p:attrNameLst>
                                      </p:cBhvr>
                                      <p:tavLst>
                                        <p:tav tm="0">
                                          <p:val>
                                            <p:strVal val="#ppt_h"/>
                                          </p:val>
                                        </p:tav>
                                        <p:tav tm="100000">
                                          <p:val>
                                            <p:strVal val="#ppt_h"/>
                                          </p:val>
                                        </p:tav>
                                      </p:tavLst>
                                    </p:anim>
                                    <p:animEffect transition="in" filter="fade">
                                      <p:cBhvr>
                                        <p:cTn id="92" dur="1000"/>
                                        <p:tgtEl>
                                          <p:spTgt spid="49">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fade">
                                      <p:cBhvr>
                                        <p:cTn id="97" dur="1000"/>
                                        <p:tgtEl>
                                          <p:spTgt spid="81"/>
                                        </p:tgtEl>
                                      </p:cBhvr>
                                    </p:animEffect>
                                    <p:anim calcmode="lin" valueType="num">
                                      <p:cBhvr>
                                        <p:cTn id="98" dur="1000" fill="hold"/>
                                        <p:tgtEl>
                                          <p:spTgt spid="81"/>
                                        </p:tgtEl>
                                        <p:attrNameLst>
                                          <p:attrName>ppt_x</p:attrName>
                                        </p:attrNameLst>
                                      </p:cBhvr>
                                      <p:tavLst>
                                        <p:tav tm="0">
                                          <p:val>
                                            <p:strVal val="#ppt_x"/>
                                          </p:val>
                                        </p:tav>
                                        <p:tav tm="100000">
                                          <p:val>
                                            <p:strVal val="#ppt_x"/>
                                          </p:val>
                                        </p:tav>
                                      </p:tavLst>
                                    </p:anim>
                                    <p:anim calcmode="lin" valueType="num">
                                      <p:cBhvr>
                                        <p:cTn id="99" dur="1000" fill="hold"/>
                                        <p:tgtEl>
                                          <p:spTgt spid="81"/>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82">
                                            <p:txEl>
                                              <p:pRg st="0" end="0"/>
                                            </p:txEl>
                                          </p:spTgt>
                                        </p:tgtEl>
                                        <p:attrNameLst>
                                          <p:attrName>style.visibility</p:attrName>
                                        </p:attrNameLst>
                                      </p:cBhvr>
                                      <p:to>
                                        <p:strVal val="visible"/>
                                      </p:to>
                                    </p:set>
                                    <p:animEffect transition="in" filter="fade">
                                      <p:cBhvr>
                                        <p:cTn id="102" dur="1000"/>
                                        <p:tgtEl>
                                          <p:spTgt spid="82">
                                            <p:txEl>
                                              <p:pRg st="0" end="0"/>
                                            </p:txEl>
                                          </p:spTgt>
                                        </p:tgtEl>
                                      </p:cBhvr>
                                    </p:animEffect>
                                    <p:anim calcmode="lin" valueType="num">
                                      <p:cBhvr>
                                        <p:cTn id="103" dur="10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104" dur="1000" fill="hold"/>
                                        <p:tgtEl>
                                          <p:spTgt spid="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5" presetClass="entr" presetSubtype="0" fill="hold" nodeType="clickEffect">
                                  <p:stCondLst>
                                    <p:cond delay="0"/>
                                  </p:stCondLst>
                                  <p:childTnLst>
                                    <p:set>
                                      <p:cBhvr>
                                        <p:cTn id="108" dur="1" fill="hold">
                                          <p:stCondLst>
                                            <p:cond delay="0"/>
                                          </p:stCondLst>
                                        </p:cTn>
                                        <p:tgtEl>
                                          <p:spTgt spid="51">
                                            <p:txEl>
                                              <p:pRg st="0" end="0"/>
                                            </p:txEl>
                                          </p:spTgt>
                                        </p:tgtEl>
                                        <p:attrNameLst>
                                          <p:attrName>style.visibility</p:attrName>
                                        </p:attrNameLst>
                                      </p:cBhvr>
                                      <p:to>
                                        <p:strVal val="visible"/>
                                      </p:to>
                                    </p:set>
                                    <p:anim calcmode="lin" valueType="num">
                                      <p:cBhvr>
                                        <p:cTn id="109" dur="1000" fill="hold"/>
                                        <p:tgtEl>
                                          <p:spTgt spid="51">
                                            <p:txEl>
                                              <p:pRg st="0" end="0"/>
                                            </p:txEl>
                                          </p:spTgt>
                                        </p:tgtEl>
                                        <p:attrNameLst>
                                          <p:attrName>ppt_w</p:attrName>
                                        </p:attrNameLst>
                                      </p:cBhvr>
                                      <p:tavLst>
                                        <p:tav tm="0">
                                          <p:val>
                                            <p:strVal val="#ppt_w*0.70"/>
                                          </p:val>
                                        </p:tav>
                                        <p:tav tm="100000">
                                          <p:val>
                                            <p:strVal val="#ppt_w"/>
                                          </p:val>
                                        </p:tav>
                                      </p:tavLst>
                                    </p:anim>
                                    <p:anim calcmode="lin" valueType="num">
                                      <p:cBhvr>
                                        <p:cTn id="110" dur="1000" fill="hold"/>
                                        <p:tgtEl>
                                          <p:spTgt spid="51">
                                            <p:txEl>
                                              <p:pRg st="0" end="0"/>
                                            </p:txEl>
                                          </p:spTgt>
                                        </p:tgtEl>
                                        <p:attrNameLst>
                                          <p:attrName>ppt_h</p:attrName>
                                        </p:attrNameLst>
                                      </p:cBhvr>
                                      <p:tavLst>
                                        <p:tav tm="0">
                                          <p:val>
                                            <p:strVal val="#ppt_h"/>
                                          </p:val>
                                        </p:tav>
                                        <p:tav tm="100000">
                                          <p:val>
                                            <p:strVal val="#ppt_h"/>
                                          </p:val>
                                        </p:tav>
                                      </p:tavLst>
                                    </p:anim>
                                    <p:animEffect transition="in" filter="fade">
                                      <p:cBhvr>
                                        <p:cTn id="111" dur="1000"/>
                                        <p:tgtEl>
                                          <p:spTgt spid="51">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5" presetClass="entr" presetSubtype="0" fill="hold" nodeType="clickEffect">
                                  <p:stCondLst>
                                    <p:cond delay="0"/>
                                  </p:stCondLst>
                                  <p:childTnLst>
                                    <p:set>
                                      <p:cBhvr>
                                        <p:cTn id="115" dur="1" fill="hold">
                                          <p:stCondLst>
                                            <p:cond delay="0"/>
                                          </p:stCondLst>
                                        </p:cTn>
                                        <p:tgtEl>
                                          <p:spTgt spid="50">
                                            <p:txEl>
                                              <p:pRg st="0" end="0"/>
                                            </p:txEl>
                                          </p:spTgt>
                                        </p:tgtEl>
                                        <p:attrNameLst>
                                          <p:attrName>style.visibility</p:attrName>
                                        </p:attrNameLst>
                                      </p:cBhvr>
                                      <p:to>
                                        <p:strVal val="visible"/>
                                      </p:to>
                                    </p:set>
                                    <p:anim calcmode="lin" valueType="num">
                                      <p:cBhvr>
                                        <p:cTn id="116" dur="1000" fill="hold"/>
                                        <p:tgtEl>
                                          <p:spTgt spid="50">
                                            <p:txEl>
                                              <p:pRg st="0" end="0"/>
                                            </p:txEl>
                                          </p:spTgt>
                                        </p:tgtEl>
                                        <p:attrNameLst>
                                          <p:attrName>ppt_w</p:attrName>
                                        </p:attrNameLst>
                                      </p:cBhvr>
                                      <p:tavLst>
                                        <p:tav tm="0">
                                          <p:val>
                                            <p:strVal val="#ppt_w*0.70"/>
                                          </p:val>
                                        </p:tav>
                                        <p:tav tm="100000">
                                          <p:val>
                                            <p:strVal val="#ppt_w"/>
                                          </p:val>
                                        </p:tav>
                                      </p:tavLst>
                                    </p:anim>
                                    <p:anim calcmode="lin" valueType="num">
                                      <p:cBhvr>
                                        <p:cTn id="117" dur="1000" fill="hold"/>
                                        <p:tgtEl>
                                          <p:spTgt spid="50">
                                            <p:txEl>
                                              <p:pRg st="0" end="0"/>
                                            </p:txEl>
                                          </p:spTgt>
                                        </p:tgtEl>
                                        <p:attrNameLst>
                                          <p:attrName>ppt_h</p:attrName>
                                        </p:attrNameLst>
                                      </p:cBhvr>
                                      <p:tavLst>
                                        <p:tav tm="0">
                                          <p:val>
                                            <p:strVal val="#ppt_h"/>
                                          </p:val>
                                        </p:tav>
                                        <p:tav tm="100000">
                                          <p:val>
                                            <p:strVal val="#ppt_h"/>
                                          </p:val>
                                        </p:tav>
                                      </p:tavLst>
                                    </p:anim>
                                    <p:animEffect transition="in" filter="fade">
                                      <p:cBhvr>
                                        <p:cTn id="118" dur="1000"/>
                                        <p:tgtEl>
                                          <p:spTgt spid="50">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7" presetClass="entr" presetSubtype="0" fill="hold" nodeType="clickEffect">
                                  <p:stCondLst>
                                    <p:cond delay="0"/>
                                  </p:stCondLst>
                                  <p:iterate type="lt">
                                    <p:tmPct val="50000"/>
                                  </p:iterate>
                                  <p:childTnLst>
                                    <p:set>
                                      <p:cBhvr>
                                        <p:cTn id="122" dur="1" fill="hold">
                                          <p:stCondLst>
                                            <p:cond delay="0"/>
                                          </p:stCondLst>
                                        </p:cTn>
                                        <p:tgtEl>
                                          <p:spTgt spid="83">
                                            <p:txEl>
                                              <p:pRg st="0" end="0"/>
                                            </p:txEl>
                                          </p:spTgt>
                                        </p:tgtEl>
                                        <p:attrNameLst>
                                          <p:attrName>style.visibility</p:attrName>
                                        </p:attrNameLst>
                                      </p:cBhvr>
                                      <p:to>
                                        <p:strVal val="visible"/>
                                      </p:to>
                                    </p:set>
                                    <p:anim calcmode="discrete" valueType="clr">
                                      <p:cBhvr override="childStyle">
                                        <p:cTn id="123" dur="80"/>
                                        <p:tgtEl>
                                          <p:spTgt spid="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4" dur="80"/>
                                        <p:tgtEl>
                                          <p:spTgt spid="83">
                                            <p:txEl>
                                              <p:pRg st="0" end="0"/>
                                            </p:txEl>
                                          </p:spTgt>
                                        </p:tgtEl>
                                        <p:attrNameLst>
                                          <p:attrName>fillcolor</p:attrName>
                                        </p:attrNameLst>
                                      </p:cBhvr>
                                      <p:tavLst>
                                        <p:tav tm="0">
                                          <p:val>
                                            <p:clrVal>
                                              <a:schemeClr val="accent2"/>
                                            </p:clrVal>
                                          </p:val>
                                        </p:tav>
                                        <p:tav tm="50000">
                                          <p:val>
                                            <p:clrVal>
                                              <a:schemeClr val="hlink"/>
                                            </p:clrVal>
                                          </p:val>
                                        </p:tav>
                                      </p:tavLst>
                                    </p:anim>
                                    <p:set>
                                      <p:cBhvr>
                                        <p:cTn id="125" dur="80"/>
                                        <p:tgtEl>
                                          <p:spTgt spid="8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63" grpId="0"/>
      <p:bldP spid="64" grpId="0" animBg="1"/>
      <p:bldP spid="65" grpId="0"/>
      <p:bldP spid="70" grpId="0" animBg="1"/>
      <p:bldP spid="79" grpId="0" animBg="1"/>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grafru.ru/clip/image.php?nc=1&amp;cat=tex_led&amp;image=snow.jpg"/>
          <p:cNvPicPr>
            <a:picLocks noChangeAspect="1" noChangeArrowheads="1"/>
          </p:cNvPicPr>
          <p:nvPr/>
        </p:nvPicPr>
        <p:blipFill>
          <a:blip r:embed="rId2" cstate="print"/>
          <a:srcRect b="3527"/>
          <a:stretch>
            <a:fillRect/>
          </a:stretch>
        </p:blipFill>
        <p:spPr bwMode="auto">
          <a:xfrm>
            <a:off x="0" y="0"/>
            <a:ext cx="9144000" cy="6857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Box 2"/>
          <p:cNvSpPr txBox="1"/>
          <p:nvPr/>
        </p:nvSpPr>
        <p:spPr>
          <a:xfrm>
            <a:off x="3203848" y="260648"/>
            <a:ext cx="2232248" cy="584775"/>
          </a:xfrm>
          <a:prstGeom prst="rect">
            <a:avLst/>
          </a:prstGeom>
          <a:noFill/>
        </p:spPr>
        <p:txBody>
          <a:bodyPr wrap="square" rtlCol="0">
            <a:spAutoFit/>
          </a:bodyPr>
          <a:lstStyle/>
          <a:p>
            <a:r>
              <a:rPr lang="ru-RU" sz="3200" b="1" dirty="0" smtClean="0">
                <a:solidFill>
                  <a:srgbClr val="7030A0"/>
                </a:solidFill>
              </a:rPr>
              <a:t>Источники:</a:t>
            </a:r>
            <a:endParaRPr lang="ru-RU" sz="3200" b="1" dirty="0">
              <a:solidFill>
                <a:srgbClr val="7030A0"/>
              </a:solidFill>
            </a:endParaRPr>
          </a:p>
        </p:txBody>
      </p:sp>
      <p:sp>
        <p:nvSpPr>
          <p:cNvPr id="4" name="TextBox 3"/>
          <p:cNvSpPr txBox="1"/>
          <p:nvPr/>
        </p:nvSpPr>
        <p:spPr>
          <a:xfrm>
            <a:off x="179512" y="980728"/>
            <a:ext cx="8640960" cy="369332"/>
          </a:xfrm>
          <a:prstGeom prst="rect">
            <a:avLst/>
          </a:prstGeom>
          <a:noFill/>
        </p:spPr>
        <p:txBody>
          <a:bodyPr wrap="square" rtlCol="0">
            <a:spAutoFit/>
          </a:bodyPr>
          <a:lstStyle/>
          <a:p>
            <a:r>
              <a:rPr lang="en-US" dirty="0" smtClean="0"/>
              <a:t>http://www.edu.severodvinsk.ru/after_school/obl_www/2012/work/pavlova/sp13.html</a:t>
            </a:r>
            <a:endParaRPr lang="ru-RU" dirty="0"/>
          </a:p>
        </p:txBody>
      </p:sp>
      <p:sp>
        <p:nvSpPr>
          <p:cNvPr id="5" name="TextBox 4"/>
          <p:cNvSpPr txBox="1"/>
          <p:nvPr/>
        </p:nvSpPr>
        <p:spPr>
          <a:xfrm>
            <a:off x="179512" y="1412776"/>
            <a:ext cx="8640960" cy="369332"/>
          </a:xfrm>
          <a:prstGeom prst="rect">
            <a:avLst/>
          </a:prstGeom>
          <a:noFill/>
        </p:spPr>
        <p:txBody>
          <a:bodyPr wrap="square" rtlCol="0">
            <a:spAutoFit/>
          </a:bodyPr>
          <a:lstStyle/>
          <a:p>
            <a:r>
              <a:rPr lang="en-US" dirty="0" smtClean="0"/>
              <a:t>http://distance.tgspa.ru/greenbook/animals/index.php?fid=22&amp;stype=Family&amp;order=DESC</a:t>
            </a:r>
            <a:endParaRPr lang="ru-RU" dirty="0"/>
          </a:p>
        </p:txBody>
      </p:sp>
      <p:sp>
        <p:nvSpPr>
          <p:cNvPr id="6" name="TextBox 5"/>
          <p:cNvSpPr txBox="1"/>
          <p:nvPr/>
        </p:nvSpPr>
        <p:spPr>
          <a:xfrm>
            <a:off x="179512" y="1844824"/>
            <a:ext cx="7848872" cy="369332"/>
          </a:xfrm>
          <a:prstGeom prst="rect">
            <a:avLst/>
          </a:prstGeom>
          <a:noFill/>
        </p:spPr>
        <p:txBody>
          <a:bodyPr wrap="square" rtlCol="0">
            <a:spAutoFit/>
          </a:bodyPr>
          <a:lstStyle/>
          <a:p>
            <a:r>
              <a:rPr lang="en-US" dirty="0" smtClean="0"/>
              <a:t>http://900igr.net/kartinki/geografija/Zona-tundry/029-4.Fauna.html</a:t>
            </a:r>
            <a:endParaRPr lang="ru-RU" dirty="0"/>
          </a:p>
        </p:txBody>
      </p:sp>
      <p:sp>
        <p:nvSpPr>
          <p:cNvPr id="7" name="TextBox 6"/>
          <p:cNvSpPr txBox="1"/>
          <p:nvPr/>
        </p:nvSpPr>
        <p:spPr>
          <a:xfrm>
            <a:off x="179512" y="2276872"/>
            <a:ext cx="7344816" cy="369332"/>
          </a:xfrm>
          <a:prstGeom prst="rect">
            <a:avLst/>
          </a:prstGeom>
          <a:noFill/>
        </p:spPr>
        <p:txBody>
          <a:bodyPr wrap="square" rtlCol="0">
            <a:spAutoFit/>
          </a:bodyPr>
          <a:lstStyle/>
          <a:p>
            <a:r>
              <a:rPr lang="en-US" dirty="0" smtClean="0"/>
              <a:t>http://www.fullhdoboi.com/jivotnye-i-pticy/kartinka-nerazluchniki-2408/</a:t>
            </a:r>
            <a:endParaRPr lang="ru-RU" dirty="0"/>
          </a:p>
        </p:txBody>
      </p:sp>
      <p:sp>
        <p:nvSpPr>
          <p:cNvPr id="8" name="TextBox 7"/>
          <p:cNvSpPr txBox="1"/>
          <p:nvPr/>
        </p:nvSpPr>
        <p:spPr>
          <a:xfrm>
            <a:off x="179512" y="2636912"/>
            <a:ext cx="7056784" cy="369332"/>
          </a:xfrm>
          <a:prstGeom prst="rect">
            <a:avLst/>
          </a:prstGeom>
          <a:noFill/>
        </p:spPr>
        <p:txBody>
          <a:bodyPr wrap="square" rtlCol="0">
            <a:spAutoFit/>
          </a:bodyPr>
          <a:lstStyle/>
          <a:p>
            <a:r>
              <a:rPr lang="en-US" dirty="0" smtClean="0"/>
              <a:t>http://licuala.livejournal.com/299340.html</a:t>
            </a:r>
            <a:endParaRPr lang="ru-RU" dirty="0"/>
          </a:p>
        </p:txBody>
      </p:sp>
      <p:sp>
        <p:nvSpPr>
          <p:cNvPr id="9" name="TextBox 8"/>
          <p:cNvSpPr txBox="1"/>
          <p:nvPr/>
        </p:nvSpPr>
        <p:spPr>
          <a:xfrm>
            <a:off x="179512" y="2996952"/>
            <a:ext cx="6768752" cy="369332"/>
          </a:xfrm>
          <a:prstGeom prst="rect">
            <a:avLst/>
          </a:prstGeom>
          <a:noFill/>
        </p:spPr>
        <p:txBody>
          <a:bodyPr wrap="square" rtlCol="0">
            <a:spAutoFit/>
          </a:bodyPr>
          <a:lstStyle/>
          <a:p>
            <a:r>
              <a:rPr lang="en-US" dirty="0" smtClean="0"/>
              <a:t>http://platinym.livejournal.com/539276.html</a:t>
            </a:r>
            <a:endParaRPr lang="ru-RU" dirty="0"/>
          </a:p>
        </p:txBody>
      </p:sp>
      <p:sp>
        <p:nvSpPr>
          <p:cNvPr id="10" name="TextBox 9"/>
          <p:cNvSpPr txBox="1"/>
          <p:nvPr/>
        </p:nvSpPr>
        <p:spPr>
          <a:xfrm>
            <a:off x="179512" y="3356992"/>
            <a:ext cx="8208912" cy="369332"/>
          </a:xfrm>
          <a:prstGeom prst="rect">
            <a:avLst/>
          </a:prstGeom>
          <a:noFill/>
        </p:spPr>
        <p:txBody>
          <a:bodyPr wrap="square" rtlCol="0">
            <a:spAutoFit/>
          </a:bodyPr>
          <a:lstStyle/>
          <a:p>
            <a:r>
              <a:rPr lang="en-US" dirty="0" smtClean="0"/>
              <a:t>http://www.small-pm.ru/catalog/animalistika/ptici/fazani-indjuki-kuropatki.html</a:t>
            </a:r>
            <a:endParaRPr lang="ru-RU" dirty="0"/>
          </a:p>
        </p:txBody>
      </p:sp>
      <p:sp>
        <p:nvSpPr>
          <p:cNvPr id="11" name="TextBox 10"/>
          <p:cNvSpPr txBox="1"/>
          <p:nvPr/>
        </p:nvSpPr>
        <p:spPr>
          <a:xfrm>
            <a:off x="179512" y="3717032"/>
            <a:ext cx="7416824" cy="369332"/>
          </a:xfrm>
          <a:prstGeom prst="rect">
            <a:avLst/>
          </a:prstGeom>
          <a:noFill/>
        </p:spPr>
        <p:txBody>
          <a:bodyPr wrap="square" rtlCol="0">
            <a:spAutoFit/>
          </a:bodyPr>
          <a:lstStyle/>
          <a:p>
            <a:r>
              <a:rPr lang="en-US" dirty="0" smtClean="0"/>
              <a:t>http://klettertechnik-bauservice.de/2/climate-tundra</a:t>
            </a:r>
            <a:endParaRPr lang="ru-RU" dirty="0"/>
          </a:p>
        </p:txBody>
      </p:sp>
      <p:sp>
        <p:nvSpPr>
          <p:cNvPr id="12" name="TextBox 11"/>
          <p:cNvSpPr txBox="1"/>
          <p:nvPr/>
        </p:nvSpPr>
        <p:spPr>
          <a:xfrm>
            <a:off x="179512" y="4077072"/>
            <a:ext cx="6912768" cy="369332"/>
          </a:xfrm>
          <a:prstGeom prst="rect">
            <a:avLst/>
          </a:prstGeom>
          <a:noFill/>
        </p:spPr>
        <p:txBody>
          <a:bodyPr wrap="square" rtlCol="0">
            <a:spAutoFit/>
          </a:bodyPr>
          <a:lstStyle/>
          <a:p>
            <a:r>
              <a:rPr lang="en-US" dirty="0" smtClean="0"/>
              <a:t>http://review-planet.ru/2012/11/tundra-foto/</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ртем\Desktop\76a9ed5bf4fe38acbac849e1cf6db9421159454a.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3203848" y="188640"/>
            <a:ext cx="1656184" cy="646331"/>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3600" b="1" dirty="0" smtClean="0">
                <a:solidFill>
                  <a:srgbClr val="7030A0"/>
                </a:solidFill>
              </a:rPr>
              <a:t>Тундра</a:t>
            </a:r>
            <a:endParaRPr lang="ru-RU" sz="3600" b="1" dirty="0">
              <a:solidFill>
                <a:srgbClr val="7030A0"/>
              </a:solidFill>
            </a:endParaRPr>
          </a:p>
        </p:txBody>
      </p:sp>
      <p:sp>
        <p:nvSpPr>
          <p:cNvPr id="4" name="TextBox 3"/>
          <p:cNvSpPr txBox="1"/>
          <p:nvPr/>
        </p:nvSpPr>
        <p:spPr>
          <a:xfrm>
            <a:off x="179512" y="4653136"/>
            <a:ext cx="8856984" cy="2031325"/>
          </a:xfrm>
          <a:prstGeom prst="rect">
            <a:avLst/>
          </a:prstGeom>
          <a:noFill/>
        </p:spPr>
        <p:txBody>
          <a:bodyPr wrap="square" rtlCol="0">
            <a:spAutoFit/>
          </a:bodyPr>
          <a:lstStyle/>
          <a:p>
            <a:r>
              <a:rPr lang="ru-RU" dirty="0" smtClean="0">
                <a:solidFill>
                  <a:srgbClr val="002060"/>
                </a:solidFill>
              </a:rPr>
              <a:t>   Вдоль берегов Северного Ледовитого океана на тысячи километров в длину и сотни километров в ширину тянется безлесная полоса тундры.</a:t>
            </a:r>
          </a:p>
          <a:p>
            <a:r>
              <a:rPr lang="ru-RU" dirty="0" smtClean="0">
                <a:solidFill>
                  <a:srgbClr val="002060"/>
                </a:solidFill>
              </a:rPr>
              <a:t>   Природные условия суровы: короткое прохладное лето, многолетняя мерзлота, длинная зима, глубокие снега, сильные метели. Все это оказывает влияние на животных тундры.</a:t>
            </a:r>
          </a:p>
          <a:p>
            <a:r>
              <a:rPr lang="ru-RU" dirty="0" smtClean="0">
                <a:solidFill>
                  <a:srgbClr val="002060"/>
                </a:solidFill>
              </a:rPr>
              <a:t>   Густая шерсть зверей, пушистое оперение птиц спасают их от сильных морозов. Светлая окраска зимой делает их незаметными на снегу.</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grafru.ru/clip/image.php?nc=1&amp;cat=tex_led&amp;image=snow.jpg"/>
          <p:cNvPicPr>
            <a:picLocks noChangeAspect="1" noChangeArrowheads="1"/>
          </p:cNvPicPr>
          <p:nvPr/>
        </p:nvPicPr>
        <p:blipFill>
          <a:blip r:embed="rId2" cstate="print"/>
          <a:srcRect b="3527"/>
          <a:stretch>
            <a:fillRect/>
          </a:stretch>
        </p:blipFill>
        <p:spPr bwMode="auto">
          <a:xfrm>
            <a:off x="0" y="1"/>
            <a:ext cx="9144000" cy="6857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2" descr="C:\Users\Артем\Desktop\89252046_1342007182_1330163375_severnyjolen.jpg"/>
          <p:cNvPicPr>
            <a:picLocks noChangeAspect="1" noChangeArrowheads="1"/>
          </p:cNvPicPr>
          <p:nvPr/>
        </p:nvPicPr>
        <p:blipFill>
          <a:blip r:embed="rId3" cstate="print"/>
          <a:srcRect/>
          <a:stretch>
            <a:fillRect/>
          </a:stretch>
        </p:blipFill>
        <p:spPr bwMode="auto">
          <a:xfrm>
            <a:off x="971600" y="188640"/>
            <a:ext cx="6984776" cy="523858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395536" y="5517232"/>
            <a:ext cx="8208912" cy="1015663"/>
          </a:xfrm>
          <a:prstGeom prst="rect">
            <a:avLst/>
          </a:prstGeom>
          <a:noFill/>
        </p:spPr>
        <p:txBody>
          <a:bodyPr wrap="square" rtlCol="0">
            <a:spAutoFit/>
          </a:bodyPr>
          <a:lstStyle/>
          <a:p>
            <a:r>
              <a:rPr lang="ru-RU" dirty="0" smtClean="0">
                <a:solidFill>
                  <a:srgbClr val="002060"/>
                </a:solidFill>
              </a:rPr>
              <a:t>  </a:t>
            </a:r>
            <a:r>
              <a:rPr lang="ru-RU" sz="2000" dirty="0" smtClean="0">
                <a:solidFill>
                  <a:srgbClr val="002060"/>
                </a:solidFill>
              </a:rPr>
              <a:t> Северный олень довольно крупное животное. В длину он достигает 2-х метров, а в высоту 1-го. Шерсть у этого животного длинная, густая и волнистая, как правило, тёмно-бурая у домашнего и серая у дикого.</a:t>
            </a:r>
            <a:endParaRPr lang="ru-RU" dirty="0">
              <a:solidFill>
                <a:srgbClr val="002060"/>
              </a:solidFill>
            </a:endParaRPr>
          </a:p>
        </p:txBody>
      </p:sp>
      <p:sp>
        <p:nvSpPr>
          <p:cNvPr id="8" name="TextBox 7"/>
          <p:cNvSpPr txBox="1"/>
          <p:nvPr/>
        </p:nvSpPr>
        <p:spPr>
          <a:xfrm>
            <a:off x="5580112" y="404664"/>
            <a:ext cx="3168352" cy="58477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3200" b="1" dirty="0" smtClean="0">
                <a:solidFill>
                  <a:srgbClr val="003A1A"/>
                </a:solidFill>
              </a:rPr>
              <a:t>Северный олень</a:t>
            </a:r>
            <a:endParaRPr lang="ru-RU" sz="3200" b="1" dirty="0">
              <a:solidFill>
                <a:srgbClr val="003A1A"/>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grafru.ru/clip/image.php?nc=1&amp;cat=tex_led&amp;image=snow.jpg"/>
          <p:cNvPicPr>
            <a:picLocks noChangeAspect="1" noChangeArrowheads="1"/>
          </p:cNvPicPr>
          <p:nvPr/>
        </p:nvPicPr>
        <p:blipFill>
          <a:blip r:embed="rId2" cstate="print"/>
          <a:srcRect b="3527"/>
          <a:stretch>
            <a:fillRect/>
          </a:stretch>
        </p:blipFill>
        <p:spPr bwMode="auto">
          <a:xfrm>
            <a:off x="0" y="0"/>
            <a:ext cx="9144000" cy="6857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Box 2"/>
          <p:cNvSpPr txBox="1"/>
          <p:nvPr/>
        </p:nvSpPr>
        <p:spPr>
          <a:xfrm>
            <a:off x="0" y="3068960"/>
            <a:ext cx="9144000" cy="3837335"/>
          </a:xfrm>
          <a:prstGeom prst="rect">
            <a:avLst/>
          </a:prstGeom>
          <a:noFill/>
        </p:spPr>
        <p:txBody>
          <a:bodyPr wrap="square" rtlCol="0">
            <a:spAutoFit/>
          </a:bodyPr>
          <a:lstStyle/>
          <a:p>
            <a:r>
              <a:rPr lang="ru-RU" dirty="0" smtClean="0">
                <a:solidFill>
                  <a:srgbClr val="002060"/>
                </a:solidFill>
              </a:rPr>
              <a:t>Северные олени хорошо приспособлены к суровым условиям жизни в тундре и заселяют ее территорию вплоть до берегов Северного Ледовитого океана, включая и острова. Передние ноги северного оленя имеют широкие копыта с углублением в виде ложки или совка, удобные для разгребания снега и откапывания из-под него ягеля. Во время хождения по мягкой почве или рыхлому снегу копыта раздвигаются в стороны, при этом щетка длинных волос между копытами увеличивает поверхность опоры, площадь которой дополняется сильно развитыми боковыми копытами, что способствует успешному продвижению по льду, снегу или болоту. Волосяной покров хорошо защищает оленя от стужи, особенно сильно он развит на шее. На зиму волосы на теле северного оленя к концам утолщаются, так что под ними образуется воздушный слой, препятствующий потере тепла. Кроме того, в шерсти увеличивается количество белых волос (с воздухом в середине), отчего олень как бы седеет. Такая шерсть задерживает излучение тепла в окружающее пространство и согревает тело.</a:t>
            </a:r>
            <a:endParaRPr lang="ru-RU" dirty="0">
              <a:solidFill>
                <a:srgbClr val="002060"/>
              </a:solidFill>
            </a:endParaRPr>
          </a:p>
        </p:txBody>
      </p:sp>
      <p:pic>
        <p:nvPicPr>
          <p:cNvPr id="4" name="Picture 13" descr="C:\Users\Артем\Desktop\RRFG8oqyGbuQVNh8bzRS2ABt4Isbj7dwtTpN1PdcQUiQ.jpg"/>
          <p:cNvPicPr>
            <a:picLocks noChangeAspect="1" noChangeArrowheads="1"/>
          </p:cNvPicPr>
          <p:nvPr/>
        </p:nvPicPr>
        <p:blipFill>
          <a:blip r:embed="rId3" cstate="print"/>
          <a:srcRect/>
          <a:stretch>
            <a:fillRect/>
          </a:stretch>
        </p:blipFill>
        <p:spPr bwMode="auto">
          <a:xfrm>
            <a:off x="5004048" y="116632"/>
            <a:ext cx="3882008" cy="2911506"/>
          </a:xfrm>
          <a:prstGeom prst="rect">
            <a:avLst/>
          </a:prstGeom>
          <a:noFill/>
        </p:spPr>
      </p:pic>
      <p:pic>
        <p:nvPicPr>
          <p:cNvPr id="1026" name="Picture 2" descr="C:\Users\Артем\Desktop\reindeer.jpg"/>
          <p:cNvPicPr>
            <a:picLocks noChangeAspect="1" noChangeArrowheads="1"/>
          </p:cNvPicPr>
          <p:nvPr/>
        </p:nvPicPr>
        <p:blipFill>
          <a:blip r:embed="rId4" cstate="print"/>
          <a:srcRect/>
          <a:stretch>
            <a:fillRect/>
          </a:stretch>
        </p:blipFill>
        <p:spPr bwMode="auto">
          <a:xfrm>
            <a:off x="251520" y="116632"/>
            <a:ext cx="4406994" cy="29523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grafru.ru/clip/image.php?nc=1&amp;cat=tex_led&amp;image=snow.jpg"/>
          <p:cNvPicPr>
            <a:picLocks noChangeAspect="1" noChangeArrowheads="1"/>
          </p:cNvPicPr>
          <p:nvPr/>
        </p:nvPicPr>
        <p:blipFill>
          <a:blip r:embed="rId2" cstate="print"/>
          <a:srcRect b="3527"/>
          <a:stretch>
            <a:fillRect/>
          </a:stretch>
        </p:blipFill>
        <p:spPr bwMode="auto">
          <a:xfrm>
            <a:off x="0" y="1"/>
            <a:ext cx="9144000" cy="6857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3" descr="C:\Users\Артем\Desktop\2d1037cbb390985141e02f3edaf824e7_746694.jpg"/>
          <p:cNvPicPr>
            <a:picLocks noChangeAspect="1" noChangeArrowheads="1"/>
          </p:cNvPicPr>
          <p:nvPr/>
        </p:nvPicPr>
        <p:blipFill>
          <a:blip r:embed="rId3" cstate="print"/>
          <a:srcRect/>
          <a:stretch>
            <a:fillRect/>
          </a:stretch>
        </p:blipFill>
        <p:spPr bwMode="auto">
          <a:xfrm>
            <a:off x="1331640" y="116632"/>
            <a:ext cx="6408712" cy="480653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0" y="4509120"/>
            <a:ext cx="9144000" cy="2308324"/>
          </a:xfrm>
          <a:prstGeom prst="rect">
            <a:avLst/>
          </a:prstGeom>
          <a:noFill/>
        </p:spPr>
        <p:txBody>
          <a:bodyPr wrap="square" rtlCol="0">
            <a:spAutoFit/>
          </a:bodyPr>
          <a:lstStyle/>
          <a:p>
            <a:r>
              <a:rPr lang="ru-RU" dirty="0" smtClean="0">
                <a:solidFill>
                  <a:srgbClr val="002060"/>
                </a:solidFill>
              </a:rPr>
              <a:t>Песец похож на лисицу, только у него небольшие круглые ушки, короткий нос, да и сам он поменьше. Зимой зверек одет в ярко-белую шубку, лишь любопытные глаза да кончик носа темными пятнышками выделяются на белой мордочке. Зимний мех у песца длинный, пушистый, густой. Даже подошвы лап у него покрыты шерстью. А летом он серовато-бурый, облезлый и худой. В это время он растит потомство и постоянно занят поисками пищи. Летом песец охотится на суше, но зимой по льду может уйти от берега на сотни километров в глубь океана. Зверек ест все, что удается раздобыть. Подбирает остатки еды за белым медведем, ворует у птиц яйца, ест ягоды, растения и даже водоросли.</a:t>
            </a:r>
            <a:endParaRPr lang="ru-RU" dirty="0">
              <a:solidFill>
                <a:srgbClr val="002060"/>
              </a:solidFill>
            </a:endParaRPr>
          </a:p>
        </p:txBody>
      </p:sp>
      <p:sp>
        <p:nvSpPr>
          <p:cNvPr id="5" name="TextBox 4"/>
          <p:cNvSpPr txBox="1"/>
          <p:nvPr/>
        </p:nvSpPr>
        <p:spPr>
          <a:xfrm>
            <a:off x="6084168" y="404664"/>
            <a:ext cx="1368152" cy="58477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3200" b="1" dirty="0" smtClean="0">
                <a:solidFill>
                  <a:srgbClr val="003A1A"/>
                </a:solidFill>
              </a:rPr>
              <a:t>Песец</a:t>
            </a:r>
            <a:endParaRPr lang="ru-RU" sz="3200" b="1" dirty="0">
              <a:solidFill>
                <a:srgbClr val="003A1A"/>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grafru.ru/clip/image.php?nc=1&amp;cat=tex_led&amp;image=snow.jpg"/>
          <p:cNvPicPr>
            <a:picLocks noChangeAspect="1" noChangeArrowheads="1"/>
          </p:cNvPicPr>
          <p:nvPr/>
        </p:nvPicPr>
        <p:blipFill>
          <a:blip r:embed="rId2" cstate="print"/>
          <a:srcRect b="3527"/>
          <a:stretch>
            <a:fillRect/>
          </a:stretch>
        </p:blipFill>
        <p:spPr bwMode="auto">
          <a:xfrm>
            <a:off x="0" y="0"/>
            <a:ext cx="9144000" cy="6857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2" descr="C:\Users\Артем\Desktop\0b12364ec43e5388d3507bd79c797ddd.jpg"/>
          <p:cNvPicPr>
            <a:picLocks noChangeAspect="1" noChangeArrowheads="1"/>
          </p:cNvPicPr>
          <p:nvPr/>
        </p:nvPicPr>
        <p:blipFill>
          <a:blip r:embed="rId3" cstate="print"/>
          <a:srcRect/>
          <a:stretch>
            <a:fillRect/>
          </a:stretch>
        </p:blipFill>
        <p:spPr bwMode="auto">
          <a:xfrm>
            <a:off x="1619672" y="188640"/>
            <a:ext cx="5760640" cy="42466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0" y="4437112"/>
            <a:ext cx="9144000" cy="2308324"/>
          </a:xfrm>
          <a:prstGeom prst="rect">
            <a:avLst/>
          </a:prstGeom>
          <a:noFill/>
        </p:spPr>
        <p:txBody>
          <a:bodyPr wrap="square" rtlCol="0">
            <a:spAutoFit/>
          </a:bodyPr>
          <a:lstStyle/>
          <a:p>
            <a:r>
              <a:rPr lang="ru-RU" dirty="0" smtClean="0">
                <a:solidFill>
                  <a:srgbClr val="002060"/>
                </a:solidFill>
              </a:rPr>
              <a:t>В тундре волки весьма многочисленны и достигают наибольших размеров (длина тела самцов достигает 160 см, масса — 80 кг). Взрослые волки крупнее овчарки и, в отличие от собак, хвост всегда держат опущенным вниз. Окраска их шерсти очень светлая, белесая, особенно зимой.</a:t>
            </a:r>
            <a:br>
              <a:rPr lang="ru-RU" dirty="0" smtClean="0">
                <a:solidFill>
                  <a:srgbClr val="002060"/>
                </a:solidFill>
              </a:rPr>
            </a:br>
            <a:r>
              <a:rPr lang="ru-RU" dirty="0" smtClean="0">
                <a:solidFill>
                  <a:srgbClr val="002060"/>
                </a:solidFill>
              </a:rPr>
              <a:t>Тундровые волки распространены от берегов Северного Ледовитого океана до лесотундры и тайги. На побережьях они питаются выброшенными волной трупами тюленей, рыб и морских беспозвоночных. На материковой части ловят леммингов, разоряют гнезда птиц, поедая яйца и птенцов, нападают на линяющих гусей и уток, зайцев и песцов.</a:t>
            </a:r>
            <a:endParaRPr lang="ru-RU" dirty="0">
              <a:solidFill>
                <a:srgbClr val="002060"/>
              </a:solidFill>
            </a:endParaRPr>
          </a:p>
        </p:txBody>
      </p:sp>
      <p:sp>
        <p:nvSpPr>
          <p:cNvPr id="5" name="TextBox 4"/>
          <p:cNvSpPr txBox="1"/>
          <p:nvPr/>
        </p:nvSpPr>
        <p:spPr>
          <a:xfrm>
            <a:off x="4139952" y="332656"/>
            <a:ext cx="3096344" cy="58477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3200" b="1" dirty="0" smtClean="0">
                <a:solidFill>
                  <a:srgbClr val="003A1A"/>
                </a:solidFill>
              </a:rPr>
              <a:t>Тундровый волк</a:t>
            </a:r>
            <a:endParaRPr lang="ru-RU" sz="3200" b="1" dirty="0">
              <a:solidFill>
                <a:srgbClr val="003A1A"/>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grafru.ru/clip/image.php?nc=1&amp;cat=tex_led&amp;image=snow.jpg"/>
          <p:cNvPicPr>
            <a:picLocks noChangeAspect="1" noChangeArrowheads="1"/>
          </p:cNvPicPr>
          <p:nvPr/>
        </p:nvPicPr>
        <p:blipFill>
          <a:blip r:embed="rId2" cstate="print"/>
          <a:srcRect b="3527"/>
          <a:stretch>
            <a:fillRect/>
          </a:stretch>
        </p:blipFill>
        <p:spPr bwMode="auto">
          <a:xfrm>
            <a:off x="0" y="0"/>
            <a:ext cx="9144000" cy="6857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9" descr="C:\Users\Артем\Desktop\0b048ff4226b49af3f123e949139e456.jpg"/>
          <p:cNvPicPr>
            <a:picLocks noChangeAspect="1" noChangeArrowheads="1"/>
          </p:cNvPicPr>
          <p:nvPr/>
        </p:nvPicPr>
        <p:blipFill>
          <a:blip r:embed="rId3" cstate="print"/>
          <a:srcRect/>
          <a:stretch>
            <a:fillRect/>
          </a:stretch>
        </p:blipFill>
        <p:spPr bwMode="auto">
          <a:xfrm>
            <a:off x="1043608" y="188640"/>
            <a:ext cx="6696744" cy="502770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0" y="5229200"/>
            <a:ext cx="9144000" cy="1477328"/>
          </a:xfrm>
          <a:prstGeom prst="rect">
            <a:avLst/>
          </a:prstGeom>
          <a:noFill/>
        </p:spPr>
        <p:txBody>
          <a:bodyPr wrap="square" rtlCol="0">
            <a:spAutoFit/>
          </a:bodyPr>
          <a:lstStyle/>
          <a:p>
            <a:r>
              <a:rPr lang="ru-RU" dirty="0" smtClean="0">
                <a:solidFill>
                  <a:srgbClr val="002060"/>
                </a:solidFill>
              </a:rPr>
              <a:t>Зайцы-беляки, обитающие в тундре, иногда образуют большие колонии, поселяясь в покинутых норах песцов, а зимой скрываясь от врагов в выкопанных в снегу убежищах.  Хотя зайцы ведут обычно оседлый образ жизни, но кое-где (в тундре) наблюдаются массовые переселения зайцев группами по 15— 20 особей в районы с меньшим снеговым покровом, который не затруднял бы добывание корма (низкорослую растительность).</a:t>
            </a:r>
            <a:endParaRPr lang="ru-RU" dirty="0">
              <a:solidFill>
                <a:srgbClr val="002060"/>
              </a:solidFill>
            </a:endParaRPr>
          </a:p>
        </p:txBody>
      </p:sp>
      <p:sp>
        <p:nvSpPr>
          <p:cNvPr id="5" name="TextBox 4"/>
          <p:cNvSpPr txBox="1"/>
          <p:nvPr/>
        </p:nvSpPr>
        <p:spPr>
          <a:xfrm>
            <a:off x="5220072" y="404664"/>
            <a:ext cx="2376264" cy="58477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3200" b="1" dirty="0" smtClean="0">
                <a:solidFill>
                  <a:srgbClr val="003A1A"/>
                </a:solidFill>
              </a:rPr>
              <a:t>Заяц - беляк</a:t>
            </a:r>
            <a:endParaRPr lang="ru-RU" sz="3200" b="1" dirty="0">
              <a:solidFill>
                <a:srgbClr val="003A1A"/>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ртем\Desktop\La6qi18Z8LwgnZdsAr1qy1GwCwo.gif"/>
          <p:cNvPicPr>
            <a:picLocks noChangeAspect="1" noChangeArrowheads="1"/>
          </p:cNvPicPr>
          <p:nvPr/>
        </p:nvPicPr>
        <p:blipFill>
          <a:blip r:embed="rId2"/>
          <a:srcRect/>
          <a:stretch>
            <a:fillRect/>
          </a:stretch>
        </p:blipFill>
        <p:spPr bwMode="auto">
          <a:xfrm flipV="1">
            <a:off x="2771800" y="3789040"/>
            <a:ext cx="1372915" cy="1372915"/>
          </a:xfrm>
          <a:prstGeom prst="rect">
            <a:avLst/>
          </a:prstGeom>
          <a:noFill/>
        </p:spPr>
      </p:pic>
      <p:pic>
        <p:nvPicPr>
          <p:cNvPr id="3" name="Picture 4" descr="http://grafru.ru/clip/image.php?nc=1&amp;cat=tex_led&amp;image=snow.jpg"/>
          <p:cNvPicPr>
            <a:picLocks noChangeAspect="1" noChangeArrowheads="1"/>
          </p:cNvPicPr>
          <p:nvPr/>
        </p:nvPicPr>
        <p:blipFill>
          <a:blip r:embed="rId3" cstate="print"/>
          <a:srcRect b="3527"/>
          <a:stretch>
            <a:fillRect/>
          </a:stretch>
        </p:blipFill>
        <p:spPr bwMode="auto">
          <a:xfrm>
            <a:off x="0" y="0"/>
            <a:ext cx="9144000" cy="6857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4"/>
          <p:cNvSpPr txBox="1"/>
          <p:nvPr/>
        </p:nvSpPr>
        <p:spPr>
          <a:xfrm>
            <a:off x="0" y="5013176"/>
            <a:ext cx="9144000" cy="1754326"/>
          </a:xfrm>
          <a:prstGeom prst="rect">
            <a:avLst/>
          </a:prstGeom>
          <a:noFill/>
        </p:spPr>
        <p:txBody>
          <a:bodyPr wrap="square" rtlCol="0">
            <a:spAutoFit/>
          </a:bodyPr>
          <a:lstStyle/>
          <a:p>
            <a:r>
              <a:rPr lang="ru-RU" dirty="0" smtClean="0">
                <a:solidFill>
                  <a:srgbClr val="002060"/>
                </a:solidFill>
              </a:rPr>
              <a:t>Этот грызун немного похож на хомячка, но в отличие от него – с копытцами, в которые зимой превращаются в когти передних лапок. Ими зверек раскапывает снег, делая в нем множество ходов. Ищет замершие грибы, ягоды, мох, листочки ивы – у него все идет в пищу. Под снегом он и гнездо себе делает: шар из сухой травы, ивовой коры, мхов. Внутри гнезда тепло и уютно. Там у самок рождаются детеныши. Всего месяц они живут вместе, а потом молодые лемминги уходят, а родители вскоре уже ждут новое потомство. </a:t>
            </a:r>
            <a:endParaRPr lang="ru-RU" dirty="0">
              <a:solidFill>
                <a:srgbClr val="002060"/>
              </a:solidFill>
            </a:endParaRPr>
          </a:p>
        </p:txBody>
      </p:sp>
      <p:pic>
        <p:nvPicPr>
          <p:cNvPr id="1026" name="Picture 2" descr="C:\Users\Артем\Desktop\20121113122415.jpg"/>
          <p:cNvPicPr>
            <a:picLocks noChangeAspect="1" noChangeArrowheads="1"/>
          </p:cNvPicPr>
          <p:nvPr/>
        </p:nvPicPr>
        <p:blipFill>
          <a:blip r:embed="rId4" cstate="print"/>
          <a:srcRect/>
          <a:stretch>
            <a:fillRect/>
          </a:stretch>
        </p:blipFill>
        <p:spPr bwMode="auto">
          <a:xfrm>
            <a:off x="1403648" y="116632"/>
            <a:ext cx="6264696" cy="483060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5508104" y="260648"/>
            <a:ext cx="1872208" cy="58477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3200" b="1" dirty="0" smtClean="0">
                <a:solidFill>
                  <a:srgbClr val="003A1A"/>
                </a:solidFill>
              </a:rPr>
              <a:t>Лемминг</a:t>
            </a:r>
            <a:endParaRPr lang="ru-RU" sz="3200" b="1" dirty="0">
              <a:solidFill>
                <a:srgbClr val="003A1A"/>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grafru.ru/clip/image.php?nc=1&amp;cat=tex_led&amp;image=snow.jpg"/>
          <p:cNvPicPr>
            <a:picLocks noChangeAspect="1" noChangeArrowheads="1"/>
          </p:cNvPicPr>
          <p:nvPr/>
        </p:nvPicPr>
        <p:blipFill>
          <a:blip r:embed="rId2" cstate="print"/>
          <a:srcRect b="3527"/>
          <a:stretch>
            <a:fillRect/>
          </a:stretch>
        </p:blipFill>
        <p:spPr bwMode="auto">
          <a:xfrm>
            <a:off x="0" y="0"/>
            <a:ext cx="9144000" cy="6857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4" descr="C:\Users\Артем\Desktop\i.jpg"/>
          <p:cNvPicPr>
            <a:picLocks noChangeAspect="1" noChangeArrowheads="1"/>
          </p:cNvPicPr>
          <p:nvPr/>
        </p:nvPicPr>
        <p:blipFill>
          <a:blip r:embed="rId3" cstate="print"/>
          <a:srcRect/>
          <a:stretch>
            <a:fillRect/>
          </a:stretch>
        </p:blipFill>
        <p:spPr bwMode="auto">
          <a:xfrm>
            <a:off x="1115616" y="188640"/>
            <a:ext cx="6408712" cy="42724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0" y="4509120"/>
            <a:ext cx="9144000" cy="2308324"/>
          </a:xfrm>
          <a:prstGeom prst="rect">
            <a:avLst/>
          </a:prstGeom>
          <a:noFill/>
        </p:spPr>
        <p:txBody>
          <a:bodyPr wrap="square" rtlCol="0">
            <a:spAutoFit/>
          </a:bodyPr>
          <a:lstStyle/>
          <a:p>
            <a:r>
              <a:rPr lang="ru-RU" dirty="0" smtClean="0">
                <a:solidFill>
                  <a:srgbClr val="002060"/>
                </a:solidFill>
              </a:rPr>
              <a:t>Все совы обычно днем спят, а ночью охотятся. А в тундре дни и ночи длинные – по полгода. Попробуй проспи такой день! И полярная сова приноровилась охотиться в любое время. И при ярком летнем свете, и в кромешной тьме зимней ночи белая сова прекрасно видит свою жертву. А слух у нее такой острый, что она слышит даже шорох лемминга в норке, когда он ест мороженый ягель. Тут уже грызуну никуда не деться! Он и не заметит, как сова окажется рядом, летает она практически бесшумно. Протаранив снег когтистыми лапами, схватит зверька, а позже проглотит его целиком. Потом выплюнет погадку – комочек из </a:t>
            </a:r>
            <a:r>
              <a:rPr lang="ru-RU" dirty="0" err="1" smtClean="0">
                <a:solidFill>
                  <a:srgbClr val="002060"/>
                </a:solidFill>
              </a:rPr>
              <a:t>непереварившихся</a:t>
            </a:r>
            <a:r>
              <a:rPr lang="ru-RU" dirty="0" smtClean="0">
                <a:solidFill>
                  <a:srgbClr val="002060"/>
                </a:solidFill>
              </a:rPr>
              <a:t> шерсти и косточек.</a:t>
            </a:r>
            <a:endParaRPr lang="ru-RU" dirty="0">
              <a:solidFill>
                <a:srgbClr val="002060"/>
              </a:solidFill>
            </a:endParaRPr>
          </a:p>
        </p:txBody>
      </p:sp>
      <p:sp>
        <p:nvSpPr>
          <p:cNvPr id="5" name="TextBox 4"/>
          <p:cNvSpPr txBox="1"/>
          <p:nvPr/>
        </p:nvSpPr>
        <p:spPr>
          <a:xfrm>
            <a:off x="1259632" y="332656"/>
            <a:ext cx="2808312" cy="58477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3200" b="1" dirty="0" smtClean="0">
                <a:solidFill>
                  <a:srgbClr val="003A1A"/>
                </a:solidFill>
              </a:rPr>
              <a:t>Полярная сова</a:t>
            </a:r>
            <a:endParaRPr lang="ru-RU" sz="3200" b="1" dirty="0">
              <a:solidFill>
                <a:srgbClr val="003A1A"/>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1005</Words>
  <Application>Microsoft Office PowerPoint</Application>
  <PresentationFormat>Экран (4:3)</PresentationFormat>
  <Paragraphs>50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Артем</dc:creator>
  <cp:lastModifiedBy>Admin</cp:lastModifiedBy>
  <cp:revision>43</cp:revision>
  <dcterms:created xsi:type="dcterms:W3CDTF">2014-03-13T17:46:02Z</dcterms:created>
  <dcterms:modified xsi:type="dcterms:W3CDTF">2014-11-23T12:59:47Z</dcterms:modified>
</cp:coreProperties>
</file>