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sldIdLst>
    <p:sldId id="256" r:id="rId2"/>
    <p:sldId id="273" r:id="rId3"/>
    <p:sldId id="271" r:id="rId4"/>
    <p:sldId id="272" r:id="rId5"/>
    <p:sldId id="257" r:id="rId6"/>
    <p:sldId id="274" r:id="rId7"/>
    <p:sldId id="258" r:id="rId8"/>
    <p:sldId id="259" r:id="rId9"/>
    <p:sldId id="260" r:id="rId10"/>
    <p:sldId id="288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6" r:id="rId20"/>
    <p:sldId id="275" r:id="rId21"/>
    <p:sldId id="269" r:id="rId22"/>
    <p:sldId id="270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AAF1C-D643-4FD2-95A4-F8B253B4AF14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31C7A-F124-4B2B-840A-FC1615E6EF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31C7A-F124-4B2B-840A-FC1615E6EF2B}" type="slidenum">
              <a:rPr lang="ru-RU" smtClean="0"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D011FE-6B00-4983-9B41-B485E3BB8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E5850-34A4-4427-9B95-9C4783F04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CD3EE-D6B9-4292-A30E-B7BAD44E5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D8FA9-4E05-4773-82F8-273A42AFE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8DF9F-16B3-4C59-8D21-5EF352382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9669F-9946-45D4-B867-A37CDED9B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1D710-0D79-4769-A85F-8956D233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F604-2397-45A1-BC20-BDE7F5C9A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33E9-D8E6-4CF4-96CB-BD3BC62A3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5710C-1BF7-4EB6-AE5D-0F2CD9C1E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FBB1-80AB-455F-8F5C-5C5D70FAD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77B6E42-746A-4A55-90A9-54844AFDC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2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3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23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3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3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3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3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23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Носители информации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4652963"/>
            <a:ext cx="4162425" cy="10033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Автор </a:t>
            </a:r>
            <a:r>
              <a:rPr lang="ru-RU" dirty="0" err="1" smtClean="0"/>
              <a:t>Калимуллина</a:t>
            </a:r>
            <a:r>
              <a:rPr lang="ru-RU" smtClean="0"/>
              <a:t> Р.В.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46"/>
          </a:xfrm>
        </p:spPr>
        <p:txBody>
          <a:bodyPr/>
          <a:lstStyle/>
          <a:p>
            <a:pPr eaLnBrk="1" hangingPunct="1"/>
            <a:r>
              <a:rPr lang="ru-RU" b="1" dirty="0" smtClean="0"/>
              <a:t>Восковые таблички</a:t>
            </a:r>
            <a:endParaRPr lang="ru-RU" dirty="0" smtClean="0"/>
          </a:p>
        </p:txBody>
      </p:sp>
      <p:sp>
        <p:nvSpPr>
          <p:cNvPr id="6147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614866" cy="5000646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ru-RU" dirty="0" smtClean="0"/>
              <a:t>Восковые таблички - это деревянные таблички, внутренняя сторона которых покрывалась цветным воском для нанесения надписей острым предметом (</a:t>
            </a:r>
            <a:r>
              <a:rPr lang="ru-RU" dirty="0" err="1" smtClean="0"/>
              <a:t>стилосом</a:t>
            </a:r>
            <a:r>
              <a:rPr lang="ru-RU" dirty="0" smtClean="0"/>
              <a:t>). Использовались в древнем Риме</a:t>
            </a:r>
            <a:r>
              <a:rPr lang="ru-RU" sz="2400" dirty="0" smtClean="0"/>
              <a:t>.</a:t>
            </a:r>
          </a:p>
        </p:txBody>
      </p:sp>
      <p:pic>
        <p:nvPicPr>
          <p:cNvPr id="6148" name="Picture 2" descr="Восковые таблич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38" y="3357562"/>
            <a:ext cx="2857552" cy="257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6889770" cy="3471863"/>
          </a:xfrm>
        </p:spPr>
        <p:txBody>
          <a:bodyPr/>
          <a:lstStyle/>
          <a:p>
            <a:pPr algn="l" eaLnBrk="1" hangingPunct="1"/>
            <a:r>
              <a:rPr lang="ru-RU" sz="3200" dirty="0" smtClean="0"/>
              <a:t>Но камень слишком тверд и неподъемен, глина - хрупка, дерево быстро сохнет и трескается. Требовались новые материалы – носители: легкие, долговечные, компактные и удобные для нанесения записей.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6870700" cy="2305050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Примерно за 3000 лет до нашей эры в Египте разработали технологию изготовления тонкого листа из тростника – папируса.</a:t>
            </a:r>
          </a:p>
        </p:txBody>
      </p:sp>
      <p:pic>
        <p:nvPicPr>
          <p:cNvPr id="9220" name="Picture 4" descr="http://im2-tub-ru.yandex.net/i?id=134012153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714752"/>
            <a:ext cx="3500462" cy="2665326"/>
          </a:xfrm>
          <a:prstGeom prst="rect">
            <a:avLst/>
          </a:prstGeom>
          <a:noFill/>
        </p:spPr>
      </p:pic>
      <p:pic>
        <p:nvPicPr>
          <p:cNvPr id="9222" name="Picture 6" descr="http://im3-tub-ru.yandex.net/i?id=457440757-5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643314"/>
            <a:ext cx="351094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папиру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20713"/>
            <a:ext cx="8175655" cy="596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папирус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9275"/>
            <a:ext cx="80645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6870700" cy="16002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После просушивания получали материал, похожий на бумагу, - его тоже называли папирусом.</a:t>
            </a:r>
          </a:p>
        </p:txBody>
      </p:sp>
      <p:pic>
        <p:nvPicPr>
          <p:cNvPr id="12292" name="Picture 4" descr="http://im2-tub-ru.yandex.net/i?id=331037135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3929090" cy="2946818"/>
          </a:xfrm>
          <a:prstGeom prst="rect">
            <a:avLst/>
          </a:prstGeom>
          <a:noFill/>
        </p:spPr>
      </p:pic>
      <p:pic>
        <p:nvPicPr>
          <p:cNvPr id="12294" name="Picture 6" descr="http://im5-tub-ru.yandex.net/i?id=165332688-1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786057"/>
            <a:ext cx="2804180" cy="3286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6870700" cy="2751138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>Многие века письменные документы составлялись на пергаментных свитках. Пергамент делался из кожи животных. Ее специальным образом выделывали и растягивали, чтобы получились тонкие листы.</a:t>
            </a:r>
          </a:p>
        </p:txBody>
      </p:sp>
      <p:pic>
        <p:nvPicPr>
          <p:cNvPr id="13317" name="Picture 5" descr="http://im0-tub-ru.yandex.net/i?id=313129221-5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658922"/>
            <a:ext cx="2286016" cy="2881533"/>
          </a:xfrm>
          <a:prstGeom prst="rect">
            <a:avLst/>
          </a:prstGeom>
          <a:noFill/>
        </p:spPr>
      </p:pic>
      <p:pic>
        <p:nvPicPr>
          <p:cNvPr id="13319" name="Picture 7" descr="http://im0-tub-ru.yandex.net/i?id=400531615-6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214686"/>
            <a:ext cx="3071834" cy="3501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642918"/>
            <a:ext cx="6799262" cy="1885952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Когда на востоке научились ткать шелк, его стали использовать и для письма. </a:t>
            </a:r>
          </a:p>
        </p:txBody>
      </p:sp>
      <p:pic>
        <p:nvPicPr>
          <p:cNvPr id="14340" name="Picture 4" descr="http://im7-tub-ru.yandex.net/i?id=32133781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496"/>
            <a:ext cx="3929090" cy="2619393"/>
          </a:xfrm>
          <a:prstGeom prst="rect">
            <a:avLst/>
          </a:prstGeom>
          <a:noFill/>
        </p:spPr>
      </p:pic>
      <p:pic>
        <p:nvPicPr>
          <p:cNvPr id="14342" name="Picture 6" descr="http://im7-tub-ru.yandex.net/i?id=62849418-2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429000"/>
            <a:ext cx="341378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1628775"/>
            <a:ext cx="6870700" cy="1600200"/>
          </a:xfrm>
        </p:spPr>
        <p:txBody>
          <a:bodyPr/>
          <a:lstStyle/>
          <a:p>
            <a:pPr algn="l" eaLnBrk="1" hangingPunct="1"/>
            <a:r>
              <a:rPr lang="ru-RU" sz="2800" smtClean="0"/>
              <a:t>Перечисленные носители информации были либо дороги в изготовлении (папирус, пергамент) , либо неудобны в использовании (шелк, бамбук, береста).</a:t>
            </a:r>
          </a:p>
        </p:txBody>
      </p:sp>
      <p:pic>
        <p:nvPicPr>
          <p:cNvPr id="15364" name="Picture 4" descr="http://im0-tub-ru.yandex.net/i?id=465281227-0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357562"/>
            <a:ext cx="1643074" cy="1760436"/>
          </a:xfrm>
          <a:prstGeom prst="rect">
            <a:avLst/>
          </a:prstGeom>
          <a:noFill/>
        </p:spPr>
      </p:pic>
      <p:pic>
        <p:nvPicPr>
          <p:cNvPr id="15366" name="Picture 6" descr="http://im5-tub-ru.yandex.net/i?id=700940646-48-72&amp;n=21"/>
          <p:cNvPicPr>
            <a:picLocks noChangeAspect="1" noChangeArrowheads="1"/>
          </p:cNvPicPr>
          <p:nvPr/>
        </p:nvPicPr>
        <p:blipFill>
          <a:blip r:embed="rId3"/>
          <a:srcRect t="23704" b="25926"/>
          <a:stretch>
            <a:fillRect/>
          </a:stretch>
        </p:blipFill>
        <p:spPr bwMode="auto">
          <a:xfrm>
            <a:off x="4286248" y="3357562"/>
            <a:ext cx="4160213" cy="1571636"/>
          </a:xfrm>
          <a:prstGeom prst="rect">
            <a:avLst/>
          </a:prstGeom>
          <a:noFill/>
        </p:spPr>
      </p:pic>
      <p:pic>
        <p:nvPicPr>
          <p:cNvPr id="15368" name="Picture 8" descr="http://im4-tub-ru.yandex.net/i?id=72927844-4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5000636"/>
            <a:ext cx="27527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 </a:t>
            </a:r>
            <a:r>
              <a:rPr lang="en-US" dirty="0" smtClean="0"/>
              <a:t>II </a:t>
            </a:r>
            <a:r>
              <a:rPr lang="ru-RU" dirty="0" smtClean="0"/>
              <a:t>веке до нашей эры в Китае изобрели технологию изготовления бумаги.</a:t>
            </a:r>
            <a:endParaRPr lang="ru-RU" dirty="0"/>
          </a:p>
        </p:txBody>
      </p:sp>
      <p:pic>
        <p:nvPicPr>
          <p:cNvPr id="45058" name="Picture 2" descr="http://im8-tub-ru.yandex.net/i?id=110490780-04-72&amp;n=21"/>
          <p:cNvPicPr>
            <a:picLocks noChangeAspect="1" noChangeArrowheads="1"/>
          </p:cNvPicPr>
          <p:nvPr/>
        </p:nvPicPr>
        <p:blipFill>
          <a:blip r:embed="rId2"/>
          <a:srcRect b="10185"/>
          <a:stretch>
            <a:fillRect/>
          </a:stretch>
        </p:blipFill>
        <p:spPr bwMode="auto">
          <a:xfrm>
            <a:off x="2214546" y="2857496"/>
            <a:ext cx="2571768" cy="3571900"/>
          </a:xfrm>
          <a:prstGeom prst="rect">
            <a:avLst/>
          </a:prstGeom>
          <a:noFill/>
        </p:spPr>
      </p:pic>
      <p:pic>
        <p:nvPicPr>
          <p:cNvPr id="45060" name="Picture 4" descr="http://im6-tub-ru.yandex.net/i?id=272933996-53-72&amp;n=21"/>
          <p:cNvPicPr>
            <a:picLocks noChangeAspect="1" noChangeArrowheads="1"/>
          </p:cNvPicPr>
          <p:nvPr/>
        </p:nvPicPr>
        <p:blipFill>
          <a:blip r:embed="rId3"/>
          <a:srcRect r="47059"/>
          <a:stretch>
            <a:fillRect/>
          </a:stretch>
        </p:blipFill>
        <p:spPr bwMode="auto">
          <a:xfrm>
            <a:off x="5857884" y="2928934"/>
            <a:ext cx="2357455" cy="3339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357562"/>
            <a:ext cx="6870700" cy="16002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Носитель информации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это любой материальный объект, используемый для закрепления и хранения на нем информации.</a:t>
            </a:r>
            <a: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2"/>
            <a:ext cx="67151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800" dirty="0"/>
              <a:t>Старый мастер </a:t>
            </a:r>
            <a:r>
              <a:rPr lang="ru-RU" sz="2800" dirty="0" err="1"/>
              <a:t>Цай-Лунь</a:t>
            </a:r>
            <a:r>
              <a:rPr lang="ru-RU" sz="2800" dirty="0"/>
              <a:t> сделал деревянную рамку и оплел ее тоненькой сеткой из шелковых ниток. Потом долго варил какие-то растения, добавил белой глины и клея – и все это варево осторожно вылил на сетку. Сверху положил лоскут сукна, перевернул сетку – и на сукне оказалась белая масса. Мастер подсушил ее на солнце – </a:t>
            </a:r>
            <a:endParaRPr lang="ru-RU" sz="2800" dirty="0" smtClean="0"/>
          </a:p>
          <a:p>
            <a:r>
              <a:rPr lang="ru-RU" sz="2800" dirty="0" smtClean="0"/>
              <a:t>это </a:t>
            </a:r>
            <a:r>
              <a:rPr lang="ru-RU" sz="2800" dirty="0"/>
              <a:t>и был </a:t>
            </a:r>
            <a:r>
              <a:rPr lang="ru-RU" sz="2800" dirty="0" smtClean="0"/>
              <a:t>первый </a:t>
            </a:r>
            <a:r>
              <a:rPr lang="ru-RU" sz="2800" dirty="0"/>
              <a:t>в мире лист бумаги.</a:t>
            </a:r>
          </a:p>
        </p:txBody>
      </p:sp>
      <p:pic>
        <p:nvPicPr>
          <p:cNvPr id="46082" name="Picture 2" descr="http://im0-tub-ru.yandex.net/i?id=239457139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714884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1"/>
            <a:ext cx="7273925" cy="5095889"/>
          </a:xfrm>
        </p:spPr>
        <p:txBody>
          <a:bodyPr/>
          <a:lstStyle/>
          <a:p>
            <a:pPr algn="l" eaLnBrk="1" hangingPunct="1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>Свойства бумаги как носителя информации уникальны</a:t>
            </a:r>
            <a:r>
              <a:rPr lang="ru-RU" sz="3200" dirty="0" smtClean="0"/>
              <a:t>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во –первых она дешевле пергамента или папируса;</a:t>
            </a:r>
            <a:br>
              <a:rPr lang="ru-RU" sz="3200" dirty="0" smtClean="0"/>
            </a:br>
            <a:r>
              <a:rPr lang="ru-RU" sz="3200" dirty="0" smtClean="0"/>
              <a:t>во-вторых, даже тонкая бумага достаточна прочна и долговечна;</a:t>
            </a:r>
            <a:br>
              <a:rPr lang="ru-RU" sz="3200" dirty="0" smtClean="0"/>
            </a:br>
            <a:r>
              <a:rPr lang="ru-RU" sz="3200" dirty="0" smtClean="0"/>
              <a:t>в-третьих, бумага очень удобна для нанесения на нее знаков и рисунков</a:t>
            </a:r>
            <a:r>
              <a:rPr lang="ru-RU" sz="2800" dirty="0" smtClean="0"/>
              <a:t>.</a:t>
            </a:r>
          </a:p>
        </p:txBody>
      </p:sp>
      <p:pic>
        <p:nvPicPr>
          <p:cNvPr id="16388" name="Picture 4" descr="http://im6-tub-ru.yandex.net/i?id=663448251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000636"/>
            <a:ext cx="21526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8-tub-ru.yandex.net/i?id=100323437-66-72&amp;n=21"/>
          <p:cNvPicPr>
            <a:picLocks noChangeAspect="1" noChangeArrowheads="1"/>
          </p:cNvPicPr>
          <p:nvPr/>
        </p:nvPicPr>
        <p:blipFill>
          <a:blip r:embed="rId2"/>
          <a:srcRect t="14583"/>
          <a:stretch>
            <a:fillRect/>
          </a:stretch>
        </p:blipFill>
        <p:spPr bwMode="auto">
          <a:xfrm>
            <a:off x="1000100" y="500042"/>
            <a:ext cx="5138518" cy="3429024"/>
          </a:xfrm>
          <a:prstGeom prst="rect">
            <a:avLst/>
          </a:prstGeom>
          <a:noFill/>
        </p:spPr>
      </p:pic>
      <p:pic>
        <p:nvPicPr>
          <p:cNvPr id="39940" name="Picture 4" descr="http://im4-tub-ru.yandex.net/i?id=157364085-1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571744"/>
            <a:ext cx="2071702" cy="20717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00298" y="4857760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4500570"/>
            <a:ext cx="68580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 сегодня бумага является одним из самых распространенных носителей информации.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Современные носители информации</a:t>
            </a:r>
            <a:endParaRPr lang="ru-RU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857224" y="2071678"/>
            <a:ext cx="67151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современном обществе можно выделить три основных вида носителей информации: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1) бумажный;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2) магнитный;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3) оптический.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47107" name="Picture 3" descr="http://im3-tub-ru.yandex.net/i?id=160038779-5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857627"/>
            <a:ext cx="3214710" cy="2296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628654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Учебники, книги, энциклопедии, словари также являются</a:t>
            </a:r>
            <a:r>
              <a:rPr lang="ru-RU" sz="2800" dirty="0"/>
              <a:t> бумажными носителями </a:t>
            </a:r>
            <a:r>
              <a:rPr lang="ru-RU" sz="2800" b="1" dirty="0" smtClean="0"/>
              <a:t>информации.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Первые вычислительные машины работали на </a:t>
            </a:r>
            <a:r>
              <a:rPr lang="ru-RU" sz="2800" b="1" dirty="0"/>
              <a:t>перфокартах</a:t>
            </a:r>
            <a:r>
              <a:rPr lang="ru-RU" sz="2800" b="1" dirty="0" smtClean="0"/>
              <a:t>.</a:t>
            </a:r>
            <a:r>
              <a:rPr lang="ru-RU" sz="2800" dirty="0"/>
              <a:t> Перфокарты делали из плотной бумаги- картона</a:t>
            </a:r>
            <a:r>
              <a:rPr lang="ru-RU" sz="2800" b="1" dirty="0" smtClean="0"/>
              <a:t> </a:t>
            </a:r>
            <a:r>
              <a:rPr lang="ru-RU" sz="2800" dirty="0" smtClean="0"/>
              <a:t>на которые по определенному  правилу наносились отверстия.</a:t>
            </a:r>
            <a:endParaRPr lang="ru-RU" dirty="0"/>
          </a:p>
        </p:txBody>
      </p:sp>
      <p:pic>
        <p:nvPicPr>
          <p:cNvPr id="50178" name="Picture 2" descr="http://im5-tub-ru.yandex.net/i?id=22954293-3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3069" y="3857628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4295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1928 году была изготовлена </a:t>
            </a:r>
            <a:r>
              <a:rPr lang="ru-RU" sz="2800" dirty="0"/>
              <a:t>первая </a:t>
            </a:r>
            <a:r>
              <a:rPr lang="ru-RU" sz="2800" b="1" dirty="0"/>
              <a:t>магнитная лента</a:t>
            </a:r>
            <a:r>
              <a:rPr lang="ru-RU" sz="2800" dirty="0"/>
              <a:t>. Наши бабушки и дедушки слушали музыку на магнитофонах с магнитной лентой </a:t>
            </a:r>
            <a:r>
              <a:rPr lang="ru-RU" sz="2800" dirty="0" smtClean="0"/>
              <a:t>, </a:t>
            </a:r>
            <a:r>
              <a:rPr lang="ru-RU" sz="2800" dirty="0"/>
              <a:t>которую называли «Бабина». </a:t>
            </a:r>
            <a:br>
              <a:rPr lang="ru-RU" sz="2800" dirty="0"/>
            </a:br>
            <a:r>
              <a:rPr lang="ru-RU" sz="2800" dirty="0"/>
              <a:t>Магнитная лента оказалась достаточно надежным, долговечным и доступным каждому носителем информации.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1202" name="Picture 2" descr="http://im8-tub-ru.yandex.net/i?id=387767810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286256"/>
            <a:ext cx="3357586" cy="2310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28596" y="785794"/>
            <a:ext cx="750099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первых ЭВМ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электронно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вычислительных машинах) информация хранилась на магнитных лентах и магнитных дисках.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52231" name="Picture 7" descr="http://im4-tub-ru.yandex.net/i?id=158156027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14686"/>
            <a:ext cx="4220557" cy="2917436"/>
          </a:xfrm>
          <a:prstGeom prst="rect">
            <a:avLst/>
          </a:prstGeom>
          <a:noFill/>
        </p:spPr>
      </p:pic>
      <p:pic>
        <p:nvPicPr>
          <p:cNvPr id="6" name="Picture 2" descr="Магнитная лента - 50-е год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429000"/>
            <a:ext cx="2786082" cy="269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72152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ДИСКЕТА</a:t>
            </a:r>
            <a:endParaRPr lang="ru-RU" b="1" dirty="0"/>
          </a:p>
          <a:p>
            <a:r>
              <a:rPr lang="ru-RU" dirty="0" smtClean="0"/>
              <a:t> </a:t>
            </a:r>
            <a:r>
              <a:rPr lang="ru-RU" dirty="0"/>
              <a:t>Внутри пластмассового корпуса расположен гибким магнитный диск, поверхность которого покрыта специальным магнитным веществом. Информация записывается на обе его поверхности.</a:t>
            </a:r>
          </a:p>
        </p:txBody>
      </p:sp>
      <p:pic>
        <p:nvPicPr>
          <p:cNvPr id="3" name="Picture 5" descr="http://im6-tub-ru.yandex.net/i?id=385765687-4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929066"/>
            <a:ext cx="2286016" cy="2005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0724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жесткий </a:t>
            </a:r>
            <a:r>
              <a:rPr lang="ru-RU" b="1" dirty="0" smtClean="0"/>
              <a:t>магнитный диск (винчестер)</a:t>
            </a:r>
            <a:endParaRPr lang="ru-RU" sz="2800" dirty="0" smtClean="0"/>
          </a:p>
          <a:p>
            <a:r>
              <a:rPr lang="ru-RU" sz="2800" dirty="0" smtClean="0"/>
              <a:t>Внутри </a:t>
            </a:r>
            <a:r>
              <a:rPr lang="ru-RU" sz="2800" dirty="0"/>
              <a:t>жесткого металлического корпуса находятся несколько десятков дисков магнитных дисков, размещенных на одной </a:t>
            </a:r>
            <a:r>
              <a:rPr lang="ru-RU" sz="2800" dirty="0" smtClean="0"/>
              <a:t>оси. </a:t>
            </a:r>
            <a:r>
              <a:rPr lang="ru-RU" sz="2800" dirty="0"/>
              <a:t>Запись или считывание информации обеспечивается несколькими магнитными головками</a:t>
            </a:r>
          </a:p>
        </p:txBody>
      </p:sp>
      <p:pic>
        <p:nvPicPr>
          <p:cNvPr id="53250" name="Picture 2" descr="http://im5-tub-ru.yandex.net/i?id=3060377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643314"/>
            <a:ext cx="3071834" cy="2303876"/>
          </a:xfrm>
          <a:prstGeom prst="rect">
            <a:avLst/>
          </a:prstGeom>
          <a:noFill/>
        </p:spPr>
      </p:pic>
      <p:pic>
        <p:nvPicPr>
          <p:cNvPr id="53252" name="Picture 4" descr="http://im6-tub-ru.yandex.net/i?id=527798568-3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786190"/>
            <a:ext cx="2643206" cy="2557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67866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стримеры</a:t>
            </a:r>
            <a:r>
              <a:rPr lang="ru-RU" dirty="0"/>
              <a:t>  устройства, обеспечивающие запись или считывание звуковой </a:t>
            </a:r>
            <a:r>
              <a:rPr lang="ru-RU" dirty="0" smtClean="0"/>
              <a:t>информации. </a:t>
            </a:r>
            <a:r>
              <a:rPr lang="ru-RU" dirty="0"/>
              <a:t>Внутри данного носителя находится магнитная лента.</a:t>
            </a:r>
          </a:p>
        </p:txBody>
      </p:sp>
      <p:pic>
        <p:nvPicPr>
          <p:cNvPr id="55298" name="Picture 2" descr="http://im6-tub-ru.yandex.net/i?id=10540669-1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857627"/>
            <a:ext cx="3786214" cy="2617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2"/>
            <a:ext cx="71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Для того, чтобы сохранить важную информацию для себя, своих потомков древний человек стал думать о том, как же это сделать? Первоначально он стал записывать сведения на </a:t>
            </a:r>
            <a:r>
              <a:rPr lang="ru-RU" sz="2800" b="1" u="sng" dirty="0"/>
              <a:t>песке,</a:t>
            </a:r>
            <a:r>
              <a:rPr lang="ru-RU" sz="2800" dirty="0"/>
              <a:t> но дождь или волны уничтожали данные сведения. Человек стал записывать данные на </a:t>
            </a:r>
            <a:r>
              <a:rPr lang="ru-RU" sz="2800" b="1" u="sng" dirty="0"/>
              <a:t>земле,</a:t>
            </a:r>
            <a:r>
              <a:rPr lang="ru-RU" sz="2800" dirty="0"/>
              <a:t> но и этот источник оказался не долговечным. </a:t>
            </a:r>
          </a:p>
        </p:txBody>
      </p:sp>
      <p:pic>
        <p:nvPicPr>
          <p:cNvPr id="41986" name="Picture 2" descr="http://im3-tub-ru.yandex.net/i?id=4434393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5017" y="4071942"/>
            <a:ext cx="3158989" cy="2500330"/>
          </a:xfrm>
          <a:prstGeom prst="rect">
            <a:avLst/>
          </a:prstGeom>
          <a:noFill/>
        </p:spPr>
      </p:pic>
      <p:pic>
        <p:nvPicPr>
          <p:cNvPr id="41988" name="Picture 4" descr="http://im2-tub-ru.yandex.net/i?id=293636599-0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7" y="4429133"/>
            <a:ext cx="3238491" cy="2143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928670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Самым распространенными носителями информации являются </a:t>
            </a:r>
            <a:r>
              <a:rPr lang="ru-RU" b="1" dirty="0"/>
              <a:t>оптические</a:t>
            </a:r>
            <a:r>
              <a:rPr lang="ru-RU" dirty="0"/>
              <a:t> или </a:t>
            </a:r>
            <a:r>
              <a:rPr lang="ru-RU" b="1" dirty="0"/>
              <a:t>лазерные диски</a:t>
            </a:r>
            <a:r>
              <a:rPr lang="ru-RU" dirty="0"/>
              <a:t> </a:t>
            </a:r>
          </a:p>
        </p:txBody>
      </p:sp>
      <p:pic>
        <p:nvPicPr>
          <p:cNvPr id="56322" name="Picture 2" descr="http://im5-tub-ru.yandex.net/i?id=315384057-7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071809"/>
            <a:ext cx="3714776" cy="302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67151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Лазерные диски изготавливают из пластмассы, сверху покрывают тонким слоем из металла и прозрачным лаком, защищающим от незначительных царапин или загрязнений. Запись или считывание информации в CD-дисководе осуществляется с помощью света </a:t>
            </a:r>
            <a:r>
              <a:rPr lang="ru-RU" dirty="0" smtClean="0"/>
              <a:t>лазера.</a:t>
            </a:r>
            <a:endParaRPr lang="ru-RU" dirty="0"/>
          </a:p>
        </p:txBody>
      </p:sp>
      <p:pic>
        <p:nvPicPr>
          <p:cNvPr id="57346" name="Picture 2" descr="http://im8-tub-ru.yandex.net/i?id=295739129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36" y="4572008"/>
            <a:ext cx="1785950" cy="1785950"/>
          </a:xfrm>
          <a:prstGeom prst="rect">
            <a:avLst/>
          </a:prstGeom>
          <a:noFill/>
        </p:spPr>
      </p:pic>
      <p:pic>
        <p:nvPicPr>
          <p:cNvPr id="57348" name="Picture 4" descr="http://im6-tub-ru.yandex.net/i?id=649323680-2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2071678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000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Различают CD и DVD диски. </a:t>
            </a:r>
            <a:br>
              <a:rPr lang="ru-RU" dirty="0"/>
            </a:br>
            <a:r>
              <a:rPr lang="ru-RU" dirty="0" smtClean="0"/>
              <a:t>DVD </a:t>
            </a:r>
            <a:r>
              <a:rPr lang="ru-RU" dirty="0"/>
              <a:t>называют цифровым </a:t>
            </a:r>
            <a:r>
              <a:rPr lang="ru-RU" dirty="0" smtClean="0"/>
              <a:t>видеодиском на </a:t>
            </a:r>
            <a:r>
              <a:rPr lang="ru-RU" dirty="0"/>
              <a:t>него можно записать видео- и звуковую информацию, на CD-диск можно записать текстовую, графическую, звуковую информацию).</a:t>
            </a:r>
          </a:p>
        </p:txBody>
      </p:sp>
      <p:pic>
        <p:nvPicPr>
          <p:cNvPr id="58370" name="Picture 2" descr="http://im2-tub-ru.yandex.net/i?id=223195258-7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072074"/>
            <a:ext cx="1428750" cy="1428750"/>
          </a:xfrm>
          <a:prstGeom prst="rect">
            <a:avLst/>
          </a:prstGeom>
          <a:noFill/>
        </p:spPr>
      </p:pic>
      <p:pic>
        <p:nvPicPr>
          <p:cNvPr id="58372" name="Picture 4" descr="http://im5-tub-ru.yandex.net/i?id=9822405-1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714752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im2-tub-ru.yandex.net/i?id=252016512-1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071942"/>
            <a:ext cx="2762270" cy="20717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500042"/>
            <a:ext cx="7572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Носители на базе флэш-памяти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357299"/>
            <a:ext cx="62865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Один из самых современных и перспективных носителей документированной информации - твёрдотельная флэш-память, представляющая собой микросхему на кремниевом кристалле. Этот особый вид энергонезависимой перезаписываемой полупроводниковой памяти.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179"/>
            <a:ext cx="68580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 smtClean="0"/>
              <a:t>С </a:t>
            </a:r>
            <a:r>
              <a:rPr lang="ru-RU" dirty="0"/>
              <a:t>развитием науки и техники будут появляться новые носители информации, более совершенные, которые будут вытеснять устаревшие носители информации, которые мы используем сейчас.</a:t>
            </a:r>
          </a:p>
        </p:txBody>
      </p:sp>
      <p:pic>
        <p:nvPicPr>
          <p:cNvPr id="60418" name="Picture 2" descr="http://im0-tub-ru.yandex.net/i?id=105742120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486417"/>
            <a:ext cx="2500330" cy="300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14356"/>
            <a:ext cx="66437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Позднее человек стал хранить информацию </a:t>
            </a:r>
            <a:r>
              <a:rPr lang="ru-RU" b="1" u="sng" dirty="0" smtClean="0"/>
              <a:t>на камне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smtClean="0"/>
              <a:t>Песок, земля, камень – это первые носители информации.</a:t>
            </a:r>
            <a:endParaRPr lang="ru-RU" dirty="0"/>
          </a:p>
        </p:txBody>
      </p:sp>
      <p:pic>
        <p:nvPicPr>
          <p:cNvPr id="40962" name="Picture 2" descr="http://im2-tub-ru.yandex.net/i?id=273831309-3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3145" y="3214686"/>
            <a:ext cx="4649185" cy="3072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800" smtClean="0"/>
              <a:t>Камень – это первый носитель информации который использовал человек для хранения информации</a:t>
            </a:r>
          </a:p>
        </p:txBody>
      </p:sp>
      <p:pic>
        <p:nvPicPr>
          <p:cNvPr id="4099" name="Picture 5" descr="Каме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18478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наскальный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989138"/>
            <a:ext cx="353695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Камень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916113"/>
            <a:ext cx="17732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0621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Чтобы переместить данный носитель информации на другое место, требовалось достаточно много усилий, так как камень очень тяжелый и неудобен для </a:t>
            </a:r>
            <a:r>
              <a:rPr lang="ru-RU" dirty="0" smtClean="0"/>
              <a:t>транспортировки.</a:t>
            </a:r>
            <a:endParaRPr lang="ru-RU" dirty="0"/>
          </a:p>
        </p:txBody>
      </p:sp>
      <p:pic>
        <p:nvPicPr>
          <p:cNvPr id="44034" name="Picture 2" descr="http://im8-tub-ru.yandex.net/i?id=346377317-68-72&amp;n=21"/>
          <p:cNvPicPr>
            <a:picLocks noChangeAspect="1" noChangeArrowheads="1"/>
          </p:cNvPicPr>
          <p:nvPr/>
        </p:nvPicPr>
        <p:blipFill>
          <a:blip r:embed="rId2"/>
          <a:srcRect b="11111"/>
          <a:stretch>
            <a:fillRect/>
          </a:stretch>
        </p:blipFill>
        <p:spPr bwMode="auto">
          <a:xfrm>
            <a:off x="5072065" y="3786191"/>
            <a:ext cx="3429023" cy="2286015"/>
          </a:xfrm>
          <a:prstGeom prst="rect">
            <a:avLst/>
          </a:prstGeom>
          <a:noFill/>
        </p:spPr>
      </p:pic>
      <p:pic>
        <p:nvPicPr>
          <p:cNvPr id="44036" name="Picture 4" descr="http://im8-tub-ru.yandex.net/i?id=438565929-20-72&amp;n=21"/>
          <p:cNvPicPr>
            <a:picLocks noChangeAspect="1" noChangeArrowheads="1"/>
          </p:cNvPicPr>
          <p:nvPr/>
        </p:nvPicPr>
        <p:blipFill>
          <a:blip r:embed="rId3"/>
          <a:srcRect b="11950"/>
          <a:stretch>
            <a:fillRect/>
          </a:stretch>
        </p:blipFill>
        <p:spPr bwMode="auto">
          <a:xfrm>
            <a:off x="428596" y="4071942"/>
            <a:ext cx="3638562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500042"/>
            <a:ext cx="7156452" cy="2928958"/>
          </a:xfrm>
        </p:spPr>
        <p:txBody>
          <a:bodyPr/>
          <a:lstStyle/>
          <a:p>
            <a:pPr algn="l" eaLnBrk="1" hangingPunct="1"/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Камень сменил более легкий носитель - </a:t>
            </a:r>
            <a:r>
              <a:rPr lang="ru-RU" sz="2800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глиняная дощечка </a:t>
            </a:r>
            <a:r>
              <a:rPr lang="ru-RU" sz="2800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 smtClean="0"/>
              <a:t>Глиняные </a:t>
            </a:r>
            <a:r>
              <a:rPr lang="ru-RU" sz="2800" dirty="0" smtClean="0"/>
              <a:t>дощечки использовались разными народами в качестве носителя информации. Но глина оказалась хрупкой.</a:t>
            </a:r>
          </a:p>
        </p:txBody>
      </p:sp>
      <p:pic>
        <p:nvPicPr>
          <p:cNvPr id="5123" name="Picture 5" descr="гл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643314"/>
            <a:ext cx="3371868" cy="265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http://im4-tub-ru.yandex.net/i?id=29229956-4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929066"/>
            <a:ext cx="3457599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2" y="692150"/>
            <a:ext cx="7173935" cy="16002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На </a:t>
            </a:r>
            <a:r>
              <a:rPr lang="ru-RU" sz="3200" dirty="0" smtClean="0"/>
              <a:t>Руси для хранения информации  </a:t>
            </a:r>
            <a:r>
              <a:rPr lang="ru-RU" sz="3200" dirty="0" smtClean="0"/>
              <a:t>широко использовали бересту и деревянные дощечки.</a:t>
            </a:r>
          </a:p>
        </p:txBody>
      </p:sp>
      <p:pic>
        <p:nvPicPr>
          <p:cNvPr id="6147" name="Picture 5" descr="Берес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492375"/>
            <a:ext cx="434181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Глинянные дос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4724400"/>
            <a:ext cx="76327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/>
              <a:t>Бамбуковые палочки также служили для записи.</a:t>
            </a:r>
          </a:p>
        </p:txBody>
      </p:sp>
      <p:pic>
        <p:nvPicPr>
          <p:cNvPr id="7171" name="Picture 5" descr="деревянн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6150" y="1995488"/>
            <a:ext cx="337661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352</TotalTime>
  <Words>482</Words>
  <Application>Microsoft Office PowerPoint</Application>
  <PresentationFormat>Экран (4:3)</PresentationFormat>
  <Paragraphs>41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Comic Sans MS</vt:lpstr>
      <vt:lpstr>Arial</vt:lpstr>
      <vt:lpstr>Calibri</vt:lpstr>
      <vt:lpstr>Пастель</vt:lpstr>
      <vt:lpstr>Носители информации</vt:lpstr>
      <vt:lpstr>Носитель информации - это любой материальный объект, используемый для закрепления и хранения на нем информации. </vt:lpstr>
      <vt:lpstr>Слайд 3</vt:lpstr>
      <vt:lpstr>Слайд 4</vt:lpstr>
      <vt:lpstr>Камень – это первый носитель информации который использовал человек для хранения информации</vt:lpstr>
      <vt:lpstr>Слайд 6</vt:lpstr>
      <vt:lpstr>Камень сменил более легкий носитель - глиняная дощечка . Глиняные дощечки использовались разными народами в качестве носителя информации. Но глина оказалась хрупкой.</vt:lpstr>
      <vt:lpstr>На Руси для хранения информации  широко использовали бересту и деревянные дощечки.</vt:lpstr>
      <vt:lpstr>Бамбуковые палочки также служили для записи.</vt:lpstr>
      <vt:lpstr>Восковые таблички</vt:lpstr>
      <vt:lpstr>Но камень слишком тверд и неподъемен, глина - хрупка, дерево быстро сохнет и трескается. Требовались новые материалы – носители: легкие, долговечные, компактные и удобные для нанесения записей.</vt:lpstr>
      <vt:lpstr>Примерно за 3000 лет до нашей эры в Египте разработали технологию изготовления тонкого листа из тростника – папируса.</vt:lpstr>
      <vt:lpstr>Слайд 13</vt:lpstr>
      <vt:lpstr>Слайд 14</vt:lpstr>
      <vt:lpstr>После просушивания получали материал, похожий на бумагу, - его тоже называли папирусом.</vt:lpstr>
      <vt:lpstr>Многие века письменные документы составлялись на пергаментных свитках. Пергамент делался из кожи животных. Ее специальным образом выделывали и растягивали, чтобы получились тонкие листы.</vt:lpstr>
      <vt:lpstr>Когда на востоке научились ткать шелк, его стали использовать и для письма. </vt:lpstr>
      <vt:lpstr>Перечисленные носители информации были либо дороги в изготовлении (папирус, пергамент) , либо неудобны в использовании (шелк, бамбук, береста).</vt:lpstr>
      <vt:lpstr>Слайд 19</vt:lpstr>
      <vt:lpstr>Слайд 20</vt:lpstr>
      <vt:lpstr> Свойства бумаги как носителя информации уникальны: во –первых она дешевле пергамента или папируса; во-вторых, даже тонкая бумага достаточна прочна и долговечна; в-третьих, бумага очень удобна для нанесения на нее знаков и рисунков.</vt:lpstr>
      <vt:lpstr>Слайд 22</vt:lpstr>
      <vt:lpstr>Современные носители информации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Носители информации</dc:title>
  <dc:creator>User</dc:creator>
  <cp:lastModifiedBy>Резеда</cp:lastModifiedBy>
  <cp:revision>18</cp:revision>
  <dcterms:created xsi:type="dcterms:W3CDTF">2006-11-12T18:39:18Z</dcterms:created>
  <dcterms:modified xsi:type="dcterms:W3CDTF">2013-05-17T18:29:14Z</dcterms:modified>
</cp:coreProperties>
</file>