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67" r:id="rId3"/>
    <p:sldId id="268" r:id="rId4"/>
    <p:sldId id="266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58" r:id="rId17"/>
    <p:sldId id="282" r:id="rId18"/>
    <p:sldId id="280" r:id="rId19"/>
    <p:sldId id="259" r:id="rId20"/>
    <p:sldId id="260" r:id="rId21"/>
    <p:sldId id="261" r:id="rId22"/>
    <p:sldId id="262" r:id="rId23"/>
    <p:sldId id="263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EE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193A8-DE41-4087-913C-CFB5440D6F2E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7F3B3-FC02-409C-B7D1-4BFF07DA2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2B74-FA9B-4660-A2E2-A4F01F5E8E5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&#1051;&#1091;&#1085;&#1090;&#1080;&#1082;%20&#1080;%20&#1084;&#1072;&#1075;&#1085;&#1080;&#1090;.avi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iNzMOyAz7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&#1060;&#1080;&#1083;&#1074;&#1086;&#1088;&#1076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669ba077-e921-11dc-95ff-0800200c9a66/4_1.sw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260648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</a:t>
            </a:r>
          </a:p>
          <a:p>
            <a:pPr algn="ctr"/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ПЕДАГОГИЧЕСКИЙ КОЛЛЕДЖ №18 «МИТИНО»</a:t>
            </a:r>
            <a:endParaRPr lang="ru-RU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6215082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tx2"/>
                </a:solidFill>
                <a:latin typeface="Comic Sans MS" pitchFamily="66" charset="0"/>
              </a:rPr>
              <a:t>Балкашинова</a:t>
            </a:r>
            <a:r>
              <a:rPr lang="ru-RU" dirty="0" smtClean="0">
                <a:solidFill>
                  <a:schemeClr val="tx2"/>
                </a:solidFill>
                <a:latin typeface="Comic Sans MS" pitchFamily="66" charset="0"/>
              </a:rPr>
              <a:t> Т.Н., Орешкина Л.В.</a:t>
            </a:r>
            <a:endParaRPr lang="ru-RU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Безымянный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214290"/>
            <a:ext cx="1390657" cy="13118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714348" y="6143644"/>
            <a:ext cx="8208963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1000100" y="164305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/>
                </a:solidFill>
                <a:latin typeface="Comic Sans MS" pitchFamily="66" charset="0"/>
              </a:rPr>
              <a:t>«Магнитные явления»</a:t>
            </a:r>
            <a:endParaRPr lang="ru-RU" sz="5400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3074" name="Picture 2" descr="http://physik.ucoz.ru/_ph/13/2/2334146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3000372"/>
            <a:ext cx="3667151" cy="2750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11180" y="0"/>
            <a:ext cx="671376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5</a:t>
            </a:r>
          </a:p>
          <a:p>
            <a:pPr algn="ctr"/>
            <a:endParaRPr lang="ru-RU" sz="40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4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РЕСУРС </a:t>
            </a:r>
            <a:r>
              <a:rPr lang="en-US" sz="4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</a:t>
            </a:r>
            <a:r>
              <a:rPr lang="ru-RU" sz="4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Открытая физика</a:t>
            </a:r>
            <a:r>
              <a:rPr lang="en-US" sz="4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</a:t>
            </a:r>
            <a:endParaRPr lang="ru-RU" sz="40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40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МОДЕЛЬ 1.15</a:t>
            </a:r>
            <a:endParaRPr lang="ru-RU" sz="4000" b="1" cap="all" spc="0" dirty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140968"/>
            <a:ext cx="6606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2D1EEE"/>
                </a:solidFill>
              </a:rPr>
              <a:t>Определите силу току, электромагнитную индукцию, поток и время движения свободно заряженных частиц </a:t>
            </a:r>
            <a:endParaRPr lang="ru-RU" sz="3600" dirty="0">
              <a:solidFill>
                <a:srgbClr val="2D1EE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9296" y="0"/>
            <a:ext cx="5017527" cy="21852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6</a:t>
            </a:r>
          </a:p>
          <a:p>
            <a:pPr algn="ctr"/>
            <a:endParaRPr lang="ru-RU" sz="12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44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Ресурсы Интернет</a:t>
            </a:r>
          </a:p>
          <a:p>
            <a:pPr algn="ctr"/>
            <a:endParaRPr lang="ru-RU" sz="3600" b="1" cap="all" spc="0" dirty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619672" y="2420888"/>
            <a:ext cx="66967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2D1EE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Определить какой процесс демонстрирует видеофрагмент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2D1EEE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hlinkClick r:id="rId3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2D1EE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https://www.youtube.com/watch?v=piNzMOyAz78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2D1EEE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2D1EEE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87824" y="188640"/>
            <a:ext cx="31468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7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b="4166"/>
          <a:stretch>
            <a:fillRect/>
          </a:stretch>
        </p:blipFill>
        <p:spPr bwMode="auto">
          <a:xfrm>
            <a:off x="1979712" y="2564904"/>
            <a:ext cx="5544616" cy="354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63688" y="1052736"/>
            <a:ext cx="69482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2D1EEE"/>
                </a:solidFill>
              </a:rPr>
              <a:t>Укажите, на каком рисунке магнитные линии магнитного поля прямого проводника с током изображены правильно</a:t>
            </a:r>
            <a:endParaRPr lang="ru-RU" sz="2800" dirty="0">
              <a:solidFill>
                <a:srgbClr val="2D1EE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30862" y="332656"/>
            <a:ext cx="38883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8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628800"/>
            <a:ext cx="792088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Из букв, которые входят в слова: </a:t>
            </a:r>
            <a:r>
              <a:rPr lang="ru-RU" sz="60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ВИТОК+ДЕТАЛЬ+ЭРГ+</a:t>
            </a:r>
          </a:p>
          <a:p>
            <a:pPr algn="ctr"/>
            <a:r>
              <a:rPr lang="ru-RU" sz="60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+ЛЕС</a:t>
            </a:r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, </a:t>
            </a:r>
          </a:p>
          <a:p>
            <a:pPr algn="ctr"/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составьте название электрического устройства, приводящего в действие различные механизмы и машины. Букву </a:t>
            </a:r>
            <a:r>
              <a:rPr lang="ru-RU" sz="54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</a:t>
            </a:r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 не использовать.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96170" y="188640"/>
            <a:ext cx="3888308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9</a:t>
            </a:r>
          </a:p>
          <a:p>
            <a:pPr algn="ctr"/>
            <a:endParaRPr lang="ru-RU" sz="14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 descr="http://www.m-globe.ru/photo/lat2.gif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365104"/>
            <a:ext cx="2592288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619672" y="1268760"/>
            <a:ext cx="6804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Посмотрите видеофрагмент</a:t>
            </a:r>
          </a:p>
          <a:p>
            <a:pPr algn="ctr"/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«Магнитное поле Земли». </a:t>
            </a:r>
          </a:p>
          <a:p>
            <a:pPr algn="ctr"/>
            <a:r>
              <a:rPr lang="ru-RU" sz="32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Обозначьте на рисунке изографические и магнитные полюсы Земли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01405" y="188640"/>
            <a:ext cx="4277838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10</a:t>
            </a:r>
          </a:p>
          <a:p>
            <a:pPr algn="ctr"/>
            <a:endParaRPr lang="ru-RU" sz="14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628800"/>
          <a:ext cx="8460432" cy="3875596"/>
        </p:xfrm>
        <a:graphic>
          <a:graphicData uri="http://schemas.openxmlformats.org/drawingml/2006/table">
            <a:tbl>
              <a:tblPr/>
              <a:tblGrid>
                <a:gridCol w="8460432"/>
              </a:tblGrid>
              <a:tr h="11814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3600" b="1" kern="1200" cap="all" spc="0" dirty="0" smtClean="0">
                          <a:ln/>
                          <a:solidFill>
                            <a:srgbClr val="2D1EEE"/>
                          </a:solidFill>
                          <a:effectLst>
                            <a:outerShdw blurRad="19685" dist="12700" dir="5400000" algn="tl" rotWithShape="0">
                              <a:schemeClr val="accent1">
                                <a:satMod val="130000"/>
                                <a:alpha val="60000"/>
                              </a:schemeClr>
                            </a:outerShdw>
                            <a:reflection blurRad="10000" stA="55000" endPos="48000" dist="500" dir="5400000" sy="-100000" algn="bl" rotWithShape="0"/>
                          </a:effectLst>
                          <a:latin typeface="+mn-lt"/>
                          <a:ea typeface="+mn-ea"/>
                          <a:cs typeface="+mn-cs"/>
                        </a:rPr>
                        <a:t>Посмотрите видеофрагмент «Применение магнитов в промышленности». 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3600" b="1" kern="1200" cap="all" spc="0" dirty="0" smtClean="0">
                          <a:ln/>
                          <a:solidFill>
                            <a:srgbClr val="2D1EEE"/>
                          </a:solidFill>
                          <a:effectLst>
                            <a:outerShdw blurRad="19685" dist="12700" dir="5400000" algn="tl" rotWithShape="0">
                              <a:schemeClr val="accent1">
                                <a:satMod val="130000"/>
                                <a:alpha val="60000"/>
                              </a:schemeClr>
                            </a:outerShdw>
                            <a:reflection blurRad="10000" stA="55000" endPos="48000" dist="500" dir="5400000" sy="-100000" algn="bl" rotWithShape="0"/>
                          </a:effectLst>
                          <a:latin typeface="+mn-lt"/>
                          <a:ea typeface="+mn-ea"/>
                          <a:cs typeface="+mn-cs"/>
                        </a:rPr>
                        <a:t>С помощью сети интернет найдите варианты применения магнита в повседневной жизни.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95736" y="476672"/>
            <a:ext cx="4876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2D1EEE"/>
                </a:solidFill>
                <a:effectLst>
                  <a:reflection blurRad="12700" stA="50000" endPos="50000" dist="5000" dir="5400000" sy="-100000" rotWithShape="0"/>
                </a:effectLst>
              </a:rPr>
              <a:t>ТЕСТИРОВАНИЕ</a:t>
            </a:r>
            <a:endParaRPr lang="ru-RU" sz="5400" b="1" cap="all" spc="0" dirty="0">
              <a:ln w="0"/>
              <a:solidFill>
                <a:srgbClr val="2D1EEE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268760"/>
            <a:ext cx="510036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3447" y="3140968"/>
            <a:ext cx="732055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pic>
        <p:nvPicPr>
          <p:cNvPr id="4" name="Рисунок 3" descr="Безымянный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340768"/>
            <a:ext cx="9144000" cy="46482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692" y="188640"/>
            <a:ext cx="87870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2D1EEE"/>
                </a:solidFill>
                <a:effectLst>
                  <a:reflection blurRad="12700" stA="50000" endPos="50000" dist="5000" dir="5400000" sy="-100000" rotWithShape="0"/>
                </a:effectLst>
              </a:rPr>
              <a:t>РЕЗУЛЬТАТЫ ТЕСТИРОВАНИЯ</a:t>
            </a:r>
            <a:endParaRPr lang="ru-RU" sz="5400" b="1" cap="all" spc="0" dirty="0">
              <a:ln w="0"/>
              <a:solidFill>
                <a:srgbClr val="2D1EEE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5786" y="357166"/>
            <a:ext cx="83582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omic Sans MS" pitchFamily="66" charset="0"/>
              </a:rPr>
              <a:t>«Пусть геомагнитное поле класса всегда будет умеренно спокойным. Ведь учитель – магнит, притягивающий или отталкивающий учеников»</a:t>
            </a:r>
            <a:endParaRPr lang="ru-RU" sz="3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17410" name="Picture 2" descr="http://stockfresh.com/files/m/mike_kiev/m/61/676188_stock-photo-teacher-and-student-gro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357562"/>
            <a:ext cx="535785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pic>
        <p:nvPicPr>
          <p:cNvPr id="19458" name="Picture 2" descr="http://www.rutraveller.ru/icache/place/30573_603x3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785794"/>
            <a:ext cx="778674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63688" y="548680"/>
            <a:ext cx="62646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Природу одолеть превыше наших сил: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Смиримся же пред ней, не умствуя нимало.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"Зачем ты льнешь?" - Магнит Железу говорил.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"Зачем влечешь меня?" - Железо отвечало.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Прелестный, милый пол! чем кончу я рассказ,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Легко ты отгадаешь;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Подобно так и ты без умысла прельщаешь;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Подобно так и мы невольно любим вас.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6" descr="http://elementy.ru/images/faq/magnit_253.jpg"/>
          <p:cNvPicPr>
            <a:picLocks noChangeAspect="1" noChangeArrowheads="1"/>
          </p:cNvPicPr>
          <p:nvPr/>
        </p:nvPicPr>
        <p:blipFill>
          <a:blip r:embed="rId3" cstate="print"/>
          <a:srcRect l="5929" t="2308" r="14031" b="769"/>
          <a:stretch>
            <a:fillRect/>
          </a:stretch>
        </p:blipFill>
        <p:spPr bwMode="auto">
          <a:xfrm rot="20285439">
            <a:off x="1680315" y="4186281"/>
            <a:ext cx="1785918" cy="2214554"/>
          </a:xfrm>
          <a:prstGeom prst="rect">
            <a:avLst/>
          </a:prstGeom>
          <a:noFill/>
        </p:spPr>
      </p:pic>
      <p:pic>
        <p:nvPicPr>
          <p:cNvPr id="1029" name="Picture 5" descr="http://go3.imgsmail.ru/imgpreview?key=http%3A//blog-invest.ru/wp-content/uploads/2011/09/1289483488%5Fhematite2.jpg&amp;mb=imgdb_preview_17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4492">
            <a:off x="5694735" y="4363146"/>
            <a:ext cx="1971675" cy="1838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pic>
        <p:nvPicPr>
          <p:cNvPr id="21506" name="Picture 2" descr="http://www.rusactive.ru/images/history/history_izobretenie/f79f0ec14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57166"/>
            <a:ext cx="8001056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pic>
        <p:nvPicPr>
          <p:cNvPr id="23554" name="Picture 2" descr="http://www.anypics.ru/large/201211/50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14290"/>
            <a:ext cx="8143932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pic>
        <p:nvPicPr>
          <p:cNvPr id="25602" name="Picture 2" descr="http://maxpark.com/static/u/article_image/12/10/04/tmpCLfRX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714356"/>
            <a:ext cx="4564718" cy="5572164"/>
          </a:xfrm>
          <a:prstGeom prst="rect">
            <a:avLst/>
          </a:prstGeom>
          <a:noFill/>
        </p:spPr>
      </p:pic>
      <p:pic>
        <p:nvPicPr>
          <p:cNvPr id="25604" name="Picture 4" descr="http://karabakh-online.com/img/item1126077820_kompas_brelok_1.jpg"/>
          <p:cNvPicPr>
            <a:picLocks noChangeAspect="1" noChangeArrowheads="1"/>
          </p:cNvPicPr>
          <p:nvPr/>
        </p:nvPicPr>
        <p:blipFill>
          <a:blip r:embed="rId5" cstate="print"/>
          <a:srcRect t="16250" b="14999"/>
          <a:stretch>
            <a:fillRect/>
          </a:stretch>
        </p:blipFill>
        <p:spPr bwMode="auto">
          <a:xfrm rot="4015773">
            <a:off x="5179145" y="2521188"/>
            <a:ext cx="4375977" cy="2557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35696" y="4077072"/>
            <a:ext cx="674092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solidFill>
                  <a:srgbClr val="2D1EEE"/>
                </a:solidFill>
                <a:effectLst>
                  <a:reflection blurRad="12700" stA="50000" endPos="50000" dist="5000" dir="5400000" sy="-100000" rotWithShape="0"/>
                </a:effectLst>
              </a:rPr>
              <a:t>Этот компас вам поможет</a:t>
            </a:r>
          </a:p>
          <a:p>
            <a:pPr algn="ctr"/>
            <a:r>
              <a:rPr lang="ru-RU" sz="3200" b="1" cap="all" dirty="0" smtClean="0">
                <a:ln w="0"/>
                <a:solidFill>
                  <a:srgbClr val="2D1EEE"/>
                </a:solidFill>
                <a:effectLst>
                  <a:reflection blurRad="12700" stA="50000" endPos="50000" dist="5000" dir="5400000" sy="-100000" rotWithShape="0"/>
                </a:effectLst>
              </a:rPr>
              <a:t>В жизни верный путь найти, </a:t>
            </a:r>
          </a:p>
          <a:p>
            <a:pPr algn="ctr"/>
            <a:r>
              <a:rPr lang="ru-RU" sz="3200" b="1" cap="all" dirty="0" smtClean="0">
                <a:ln w="0"/>
                <a:solidFill>
                  <a:srgbClr val="2D1EEE"/>
                </a:solidFill>
                <a:effectLst>
                  <a:reflection blurRad="12700" stA="50000" endPos="50000" dist="5000" dir="5400000" sy="-100000" rotWithShape="0"/>
                </a:effectLst>
              </a:rPr>
              <a:t>И  к профессии учитель</a:t>
            </a:r>
          </a:p>
          <a:p>
            <a:pPr algn="ctr"/>
            <a:r>
              <a:rPr lang="ru-RU" sz="3200" b="1" cap="all" spc="0" dirty="0" smtClean="0">
                <a:ln w="0"/>
                <a:solidFill>
                  <a:srgbClr val="2D1EEE"/>
                </a:solidFill>
                <a:effectLst>
                  <a:reflection blurRad="12700" stA="50000" endPos="50000" dist="5000" dir="5400000" sy="-100000" rotWithShape="0"/>
                </a:effectLst>
              </a:rPr>
              <a:t>Обязательно прийти.</a:t>
            </a:r>
            <a:endParaRPr lang="ru-RU" sz="3200" b="1" cap="all" spc="0" dirty="0">
              <a:ln w="0"/>
              <a:solidFill>
                <a:srgbClr val="2D1EEE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548680"/>
            <a:ext cx="4254252" cy="306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1538" y="428604"/>
            <a:ext cx="7500990" cy="17859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46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0" name="Picture 2" descr="https://encrypted-tbn0.gstatic.com/images?q=tbn:ANd9GcQBoDqisHtWENcjK3YcwgsF35YBMGcKQXDaO7wVbntGmiZ3fX-Ds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500306"/>
            <a:ext cx="3571900" cy="3556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уж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714348" y="6143644"/>
            <a:ext cx="8208963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/>
                </a:solidFill>
                <a:latin typeface="Comic Sans MS" pitchFamily="66" charset="0"/>
              </a:rPr>
              <a:t>«Магнитные явления»</a:t>
            </a:r>
            <a:endParaRPr lang="ru-RU" sz="5400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3074" name="Picture 2" descr="http://physik.ucoz.ru/_ph/13/2/233414611.jpg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196752"/>
            <a:ext cx="5976664" cy="4482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-2"/>
          <a:ext cx="5929320" cy="685800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73606"/>
                <a:gridCol w="973606"/>
                <a:gridCol w="945140"/>
                <a:gridCol w="1012323"/>
                <a:gridCol w="868850"/>
                <a:gridCol w="1155795"/>
              </a:tblGrid>
              <a:tr h="97971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000" b="1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000" b="1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  <a:tr h="979715"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  <a:tr h="979715"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  <a:tr h="979715"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Ю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  <a:tr h="979715"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  <a:tr h="979715"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  <a:tr h="979715"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</a:t>
                      </a:r>
                      <a:endParaRPr kumimoji="0" lang="ru-RU" sz="2000" b="1" kern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7548" marR="67548" marT="0" marB="0" anchor="ctr"/>
                </a:tc>
              </a:tr>
            </a:tbl>
          </a:graphicData>
        </a:graphic>
      </p:graphicFrame>
      <p:pic>
        <p:nvPicPr>
          <p:cNvPr id="1028" name="Picture 4" descr="http://referat.ru/cache/referats/12465/image033.jpg"/>
          <p:cNvPicPr>
            <a:picLocks noChangeAspect="1" noChangeArrowheads="1"/>
          </p:cNvPicPr>
          <p:nvPr/>
        </p:nvPicPr>
        <p:blipFill>
          <a:blip r:embed="rId2" cstate="print"/>
          <a:srcRect l="2232" r="4017"/>
          <a:stretch>
            <a:fillRect/>
          </a:stretch>
        </p:blipFill>
        <p:spPr bwMode="auto">
          <a:xfrm>
            <a:off x="0" y="5857892"/>
            <a:ext cx="1000100" cy="1000108"/>
          </a:xfrm>
          <a:prstGeom prst="rect">
            <a:avLst/>
          </a:prstGeom>
          <a:noFill/>
        </p:spPr>
      </p:pic>
      <p:pic>
        <p:nvPicPr>
          <p:cNvPr id="1030" name="Picture 6" descr="http://elementy.ru/images/faq/magnit_253.jpg"/>
          <p:cNvPicPr>
            <a:picLocks noChangeAspect="1" noChangeArrowheads="1"/>
          </p:cNvPicPr>
          <p:nvPr/>
        </p:nvPicPr>
        <p:blipFill>
          <a:blip r:embed="rId3" cstate="print"/>
          <a:srcRect l="5929" t="2308" r="14031" b="769"/>
          <a:stretch>
            <a:fillRect/>
          </a:stretch>
        </p:blipFill>
        <p:spPr bwMode="auto">
          <a:xfrm>
            <a:off x="7358082" y="0"/>
            <a:ext cx="1785918" cy="2214554"/>
          </a:xfrm>
          <a:prstGeom prst="rect">
            <a:avLst/>
          </a:prstGeom>
          <a:noFill/>
        </p:spPr>
      </p:pic>
      <p:pic>
        <p:nvPicPr>
          <p:cNvPr id="1032" name="Picture 8" descr="http://festival.1september.ru/articles/513720/img2.gif"/>
          <p:cNvPicPr>
            <a:picLocks noChangeAspect="1" noChangeArrowheads="1"/>
          </p:cNvPicPr>
          <p:nvPr/>
        </p:nvPicPr>
        <p:blipFill>
          <a:blip r:embed="rId4" cstate="print"/>
          <a:srcRect l="5625" r="6249"/>
          <a:stretch>
            <a:fillRect/>
          </a:stretch>
        </p:blipFill>
        <p:spPr bwMode="auto">
          <a:xfrm>
            <a:off x="5929322" y="2357430"/>
            <a:ext cx="3000396" cy="2214578"/>
          </a:xfrm>
          <a:prstGeom prst="rect">
            <a:avLst/>
          </a:prstGeom>
          <a:noFill/>
        </p:spPr>
      </p:pic>
      <p:pic>
        <p:nvPicPr>
          <p:cNvPr id="1026" name="Picture 2" descr="http://karabakh-online.com/img/item1159237227_zhidkostnoj_karmannyj_kompas_10_sht_1.jpg"/>
          <p:cNvPicPr>
            <a:picLocks noChangeAspect="1" noChangeArrowheads="1"/>
          </p:cNvPicPr>
          <p:nvPr/>
        </p:nvPicPr>
        <p:blipFill>
          <a:blip r:embed="rId5" cstate="print"/>
          <a:srcRect l="5000" t="6250" r="4999" b="5000"/>
          <a:stretch>
            <a:fillRect/>
          </a:stretch>
        </p:blipFill>
        <p:spPr bwMode="auto">
          <a:xfrm>
            <a:off x="5929322" y="285728"/>
            <a:ext cx="1593748" cy="1785926"/>
          </a:xfrm>
          <a:prstGeom prst="rect">
            <a:avLst/>
          </a:prstGeom>
          <a:noFill/>
        </p:spPr>
      </p:pic>
      <p:pic>
        <p:nvPicPr>
          <p:cNvPr id="1034" name="Picture 10" descr="http://festival.1september.ru/articles/563071/Image2008.gif"/>
          <p:cNvPicPr>
            <a:picLocks noChangeAspect="1" noChangeArrowheads="1"/>
          </p:cNvPicPr>
          <p:nvPr/>
        </p:nvPicPr>
        <p:blipFill>
          <a:blip r:embed="rId6" cstate="print"/>
          <a:srcRect r="69159"/>
          <a:stretch>
            <a:fillRect/>
          </a:stretch>
        </p:blipFill>
        <p:spPr bwMode="auto">
          <a:xfrm rot="2138340">
            <a:off x="6373204" y="4568994"/>
            <a:ext cx="534637" cy="1695451"/>
          </a:xfrm>
          <a:prstGeom prst="rect">
            <a:avLst/>
          </a:prstGeom>
          <a:noFill/>
        </p:spPr>
      </p:pic>
      <p:pic>
        <p:nvPicPr>
          <p:cNvPr id="1036" name="Picture 12" descr="http://900igr.net/datai/fizika/Induktsija-magnitnogo-polja/0015-011-Induktsija-magnitnogo-polj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256417">
            <a:off x="6769678" y="4815568"/>
            <a:ext cx="2481583" cy="1616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0"/>
            <a:ext cx="44479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u="sng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СТАНЦИИ</a:t>
            </a:r>
            <a:endParaRPr lang="ru-RU" sz="8000" b="1" u="sng" cap="all" spc="0" dirty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556792"/>
            <a:ext cx="8055282" cy="418576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 Физические опыты</a:t>
            </a:r>
            <a:endParaRPr lang="ru-RU" sz="12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48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 Цифровые </a:t>
            </a:r>
          </a:p>
          <a:p>
            <a:pPr algn="ctr"/>
            <a:r>
              <a:rPr lang="ru-RU" sz="48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образовательные ресурсы</a:t>
            </a:r>
          </a:p>
          <a:p>
            <a:pPr algn="ctr"/>
            <a:endParaRPr lang="ru-RU" sz="1200" b="1" cap="all" spc="0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48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 Ресурсы Интернет</a:t>
            </a:r>
          </a:p>
          <a:p>
            <a:pPr algn="ctr"/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2318" y="0"/>
            <a:ext cx="42314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1</a:t>
            </a:r>
          </a:p>
          <a:p>
            <a:pPr algn="ctr"/>
            <a:r>
              <a:rPr lang="ru-RU" sz="36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Физический опыт</a:t>
            </a:r>
            <a:endParaRPr lang="ru-RU" sz="3600" b="1" cap="all" spc="0" dirty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2770" name="Picture 2" descr="K:\Открытый урок Магнетизм\DSCN0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232814" y="1735738"/>
            <a:ext cx="5167747" cy="4233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1332" y="0"/>
            <a:ext cx="8653458" cy="41242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2</a:t>
            </a:r>
          </a:p>
          <a:p>
            <a:pPr algn="ctr"/>
            <a:endParaRPr lang="ru-RU" sz="1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2000" b="1" cap="all" spc="0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6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ЦИФРОВОЙ </a:t>
            </a:r>
          </a:p>
          <a:p>
            <a:pPr algn="ctr"/>
            <a:r>
              <a:rPr lang="ru-RU" sz="36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ОБРАЗОВАТЕЛЬНЫЙ РЕСУРС</a:t>
            </a:r>
          </a:p>
          <a:p>
            <a:pPr algn="ctr"/>
            <a:r>
              <a:rPr lang="ru-RU" sz="3600" u="sng" dirty="0" smtClean="0">
                <a:hlinkClick r:id="rId3"/>
              </a:rPr>
              <a:t>http://files.school-collection.edu.ru/dlrstore/</a:t>
            </a:r>
          </a:p>
          <a:p>
            <a:pPr algn="ctr"/>
            <a:r>
              <a:rPr lang="ru-RU" sz="3600" u="sng" dirty="0" smtClean="0">
                <a:hlinkClick r:id="rId3"/>
              </a:rPr>
              <a:t>669ba077-e921-11dc-95ff-0800200c9a66/</a:t>
            </a:r>
          </a:p>
          <a:p>
            <a:pPr algn="ctr"/>
            <a:r>
              <a:rPr lang="ru-RU" sz="3600" u="sng" dirty="0" smtClean="0">
                <a:hlinkClick r:id="rId3"/>
              </a:rPr>
              <a:t>4_1.swf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15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2318" y="0"/>
            <a:ext cx="42314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 3</a:t>
            </a:r>
          </a:p>
          <a:p>
            <a:pPr algn="ctr"/>
            <a:r>
              <a:rPr lang="ru-RU" sz="36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Физический опыт</a:t>
            </a:r>
            <a:endParaRPr lang="ru-RU" sz="3600" b="1" cap="all" spc="0" dirty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3794" name="Picture 2" descr="K:\Открытый урок Магнетизм\DSCN04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556792"/>
            <a:ext cx="6408713" cy="48070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уж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8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9632" y="188640"/>
            <a:ext cx="7161384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4</a:t>
            </a:r>
          </a:p>
          <a:p>
            <a:pPr algn="ctr"/>
            <a:endParaRPr lang="ru-RU" sz="1400" b="1" cap="all" dirty="0" smtClean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600" b="1" cap="all" spc="0" dirty="0" smtClean="0">
                <a:ln/>
                <a:solidFill>
                  <a:srgbClr val="2D1EE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ОПРЕДЕЛИТЬ ПОЛЮСА МАГНИТОВ</a:t>
            </a:r>
            <a:endParaRPr lang="ru-RU" sz="3600" b="1" cap="all" spc="0" dirty="0">
              <a:ln/>
              <a:solidFill>
                <a:srgbClr val="2D1EE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Picture 12" descr="http://900igr.net/datai/fizika/Induktsija-magnitnogo-polja/0015-011-Induktsija-magnitnogo-polj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0153" y="2537415"/>
            <a:ext cx="5232272" cy="34088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287</Words>
  <Application>Microsoft Office PowerPoint</Application>
  <PresentationFormat>Экран (4:3)</PresentationFormat>
  <Paragraphs>111</Paragraphs>
  <Slides>24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«Магнитные явления»</vt:lpstr>
      <vt:lpstr>Слайд 2</vt:lpstr>
      <vt:lpstr>«Магнитные явления»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«Магнитные явления»</dc:title>
  <cp:lastModifiedBy>oreshkina.lyubov</cp:lastModifiedBy>
  <cp:revision>26</cp:revision>
  <dcterms:modified xsi:type="dcterms:W3CDTF">2013-04-19T08:41:47Z</dcterms:modified>
</cp:coreProperties>
</file>