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56" r:id="rId13"/>
    <p:sldId id="257" r:id="rId14"/>
    <p:sldId id="258" r:id="rId15"/>
    <p:sldId id="259" r:id="rId16"/>
    <p:sldId id="272" r:id="rId17"/>
    <p:sldId id="284" r:id="rId18"/>
    <p:sldId id="271" r:id="rId19"/>
    <p:sldId id="289" r:id="rId20"/>
    <p:sldId id="290" r:id="rId21"/>
    <p:sldId id="285" r:id="rId22"/>
    <p:sldId id="292" r:id="rId23"/>
    <p:sldId id="286" r:id="rId24"/>
    <p:sldId id="293" r:id="rId25"/>
    <p:sldId id="294" r:id="rId26"/>
    <p:sldId id="296" r:id="rId27"/>
    <p:sldId id="297" r:id="rId28"/>
    <p:sldId id="298" r:id="rId2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4318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6477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8636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10795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9DC07"/>
    <a:srgbClr val="800000"/>
    <a:srgbClr val="EF57C7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49" autoAdjust="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9963" y="282575"/>
            <a:ext cx="2192337" cy="6616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6200" cy="6616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741363" y="1963738"/>
            <a:ext cx="4308475" cy="4935537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2238" y="1963738"/>
            <a:ext cx="4310062" cy="49355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1363" y="1963738"/>
            <a:ext cx="8770937" cy="4935537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8475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2238" y="1963738"/>
            <a:ext cx="4310062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70937" cy="4935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723900" y="7077075"/>
            <a:ext cx="935513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+mj-lt"/>
          <a:ea typeface="+mj-ea"/>
          <a:cs typeface="+mj-cs"/>
        </a:defRPr>
      </a:lvl1pPr>
      <a:lvl2pPr marL="358775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2pPr>
      <a:lvl3pPr marL="719138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3pPr>
      <a:lvl4pPr marL="10795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4pPr>
      <a:lvl5pPr marL="14398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5pPr>
      <a:lvl6pPr marL="18970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6pPr>
      <a:lvl7pPr marL="23542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7pPr>
      <a:lvl8pPr marL="28114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8pPr>
      <a:lvl9pPr marL="32686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9pPr>
    </p:titleStyle>
    <p:bodyStyle>
      <a:lvl1pPr marL="431800" indent="-32385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863600" indent="-287338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75000"/>
        <a:buFont typeface="Symbol" charset="2"/>
        <a:buChar char=""/>
        <a:defRPr sz="2800">
          <a:solidFill>
            <a:srgbClr val="E6E6E6"/>
          </a:solidFill>
          <a:latin typeface="+mn-lt"/>
          <a:cs typeface="+mn-cs"/>
        </a:defRPr>
      </a:lvl2pPr>
      <a:lvl3pPr marL="12954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400">
          <a:solidFill>
            <a:srgbClr val="E6E6E6"/>
          </a:solidFill>
          <a:latin typeface="+mn-lt"/>
          <a:cs typeface="+mn-cs"/>
        </a:defRPr>
      </a:lvl3pPr>
      <a:lvl4pPr marL="17272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75000"/>
        <a:buFont typeface="Symbol" charset="2"/>
        <a:buChar char=""/>
        <a:defRPr sz="2000">
          <a:solidFill>
            <a:srgbClr val="E6E6E6"/>
          </a:solidFill>
          <a:latin typeface="+mn-lt"/>
          <a:cs typeface="+mn-cs"/>
        </a:defRPr>
      </a:lvl4pPr>
      <a:lvl5pPr marL="21590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cs typeface="+mn-cs"/>
        </a:defRPr>
      </a:lvl5pPr>
      <a:lvl6pPr marL="26162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cs typeface="+mn-cs"/>
        </a:defRPr>
      </a:lvl6pPr>
      <a:lvl7pPr marL="30734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cs typeface="+mn-cs"/>
        </a:defRPr>
      </a:lvl7pPr>
      <a:lvl8pPr marL="35306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cs typeface="+mn-cs"/>
        </a:defRPr>
      </a:lvl8pPr>
      <a:lvl9pPr marL="39878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commons/4/49/Map_Peloponnesian_War_431_BC-ru.sv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52400"/>
            <a:ext cx="8609012" cy="113506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      </a:t>
            </a:r>
            <a:r>
              <a:rPr lang="en-GB" dirty="0" err="1"/>
              <a:t>Отгадай</a:t>
            </a:r>
            <a:r>
              <a:rPr lang="en-GB" dirty="0"/>
              <a:t> </a:t>
            </a:r>
            <a:r>
              <a:rPr lang="en-GB" dirty="0" err="1"/>
              <a:t>выделенное</a:t>
            </a:r>
            <a:r>
              <a:rPr lang="en-GB" dirty="0"/>
              <a:t> </a:t>
            </a:r>
            <a:r>
              <a:rPr lang="en-GB" dirty="0" err="1"/>
              <a:t>слово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1. «</a:t>
            </a:r>
            <a:r>
              <a:rPr lang="en-GB" dirty="0" err="1"/>
              <a:t>Отец</a:t>
            </a:r>
            <a:r>
              <a:rPr lang="en-GB" dirty="0"/>
              <a:t> </a:t>
            </a:r>
            <a:r>
              <a:rPr lang="en-GB" dirty="0" err="1"/>
              <a:t>истории</a:t>
            </a:r>
            <a:r>
              <a:rPr lang="en-GB" dirty="0"/>
              <a:t>»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56322" r:id="rId4" imgW="8942040" imgH="4877640" progId="Excel.Sheet.8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68280" y="1636697"/>
          <a:ext cx="8999538" cy="5219700"/>
        </p:xfrm>
        <a:graphic>
          <a:graphicData uri="http://schemas.openxmlformats.org/presentationml/2006/ole">
            <p:oleObj spid="_x0000_s56323" r:id="rId5" imgW="4304160" imgH="236592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9012" cy="117316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9. Богиня войны в Греции.</a:t>
            </a:r>
            <a:br>
              <a:rPr lang="en-GB"/>
            </a:br>
            <a:r>
              <a:rPr lang="en-GB"/>
              <a:t>10. Имя жены Перикла.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65538" r:id="rId4" imgW="8942040" imgH="4877280" progId="Excel.Sheet.8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39750" y="1619250"/>
          <a:ext cx="8999538" cy="5219700"/>
        </p:xfrm>
        <a:graphic>
          <a:graphicData uri="http://schemas.openxmlformats.org/presentationml/2006/ole">
            <p:oleObj spid="_x0000_s65539" r:id="rId5" imgW="4663080" imgH="279612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b="1" i="1">
                <a:solidFill>
                  <a:srgbClr val="FF9966"/>
                </a:solidFill>
              </a:rPr>
              <a:t>9. Богиня войны в Греции.</a:t>
            </a:r>
            <a:br>
              <a:rPr lang="en-GB" sz="4000" b="1" i="1">
                <a:solidFill>
                  <a:srgbClr val="FF9966"/>
                </a:solidFill>
              </a:rPr>
            </a:br>
            <a:r>
              <a:rPr lang="en-GB" sz="4000" b="1" i="1">
                <a:solidFill>
                  <a:srgbClr val="FF9966"/>
                </a:solidFill>
              </a:rPr>
              <a:t>10. Жена Перикла.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20725" y="1800225"/>
          <a:ext cx="8820150" cy="5219700"/>
        </p:xfrm>
        <a:graphic>
          <a:graphicData uri="http://schemas.openxmlformats.org/presentationml/2006/ole">
            <p:oleObj spid="_x0000_s66562" r:id="rId4" imgW="4304160" imgH="258120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540378" cy="7208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540378" y="422251"/>
            <a:ext cx="38576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Тема урока:</a:t>
            </a:r>
          </a:p>
          <a:p>
            <a:endParaRPr lang="ru-RU" sz="4400" b="1" i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endParaRPr lang="ru-RU" sz="4400" b="1" i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r>
              <a:rPr lang="ru-RU" sz="4400" b="1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Города Эллады подчиняются Македонии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Цель урока: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1963738"/>
            <a:ext cx="8772525" cy="4937125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>
              <a:lnSpc>
                <a:spcPct val="95000"/>
              </a:lnSpc>
              <a:buClr>
                <a:srgbClr val="000000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6000" dirty="0" err="1" smtClean="0">
                <a:solidFill>
                  <a:srgbClr val="CCCCCC"/>
                </a:solidFill>
              </a:rPr>
              <a:t>Выяснить</a:t>
            </a:r>
            <a:r>
              <a:rPr lang="en-GB" sz="6000" dirty="0" smtClean="0">
                <a:solidFill>
                  <a:srgbClr val="CCCCCC"/>
                </a:solidFill>
              </a:rPr>
              <a:t> </a:t>
            </a:r>
            <a:r>
              <a:rPr lang="en-GB" sz="6000" dirty="0" err="1" smtClean="0">
                <a:solidFill>
                  <a:srgbClr val="CCCCCC"/>
                </a:solidFill>
              </a:rPr>
              <a:t>причины</a:t>
            </a:r>
            <a:r>
              <a:rPr lang="en-GB" sz="6000" dirty="0" smtClean="0">
                <a:solidFill>
                  <a:srgbClr val="CCCCCC"/>
                </a:solidFill>
              </a:rPr>
              <a:t> </a:t>
            </a:r>
            <a:r>
              <a:rPr lang="ru-RU" sz="6000" dirty="0" smtClean="0">
                <a:solidFill>
                  <a:srgbClr val="CCCCCC"/>
                </a:solidFill>
              </a:rPr>
              <a:t>поражения Греции в борьбе с Македонией за свою независимость</a:t>
            </a:r>
            <a:endParaRPr lang="en-GB" sz="6000" dirty="0" smtClean="0">
              <a:solidFill>
                <a:srgbClr val="CCCCCC"/>
              </a:solidFill>
            </a:endParaRPr>
          </a:p>
          <a:p>
            <a:pPr marL="0" indent="0" algn="ctr">
              <a:lnSpc>
                <a:spcPct val="95000"/>
              </a:lnSpc>
              <a:buClr>
                <a:srgbClr val="000000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6000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План урока: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9371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dirty="0"/>
              <a:t>1. </a:t>
            </a:r>
            <a:r>
              <a:rPr lang="en-GB" sz="4000" dirty="0" err="1"/>
              <a:t>Упадок</a:t>
            </a:r>
            <a:r>
              <a:rPr lang="en-GB" sz="4000" dirty="0"/>
              <a:t> </a:t>
            </a:r>
            <a:r>
              <a:rPr lang="en-GB" sz="4000" dirty="0" err="1"/>
              <a:t>Греции</a:t>
            </a:r>
            <a:r>
              <a:rPr lang="en-GB" sz="4000" dirty="0"/>
              <a:t> в IV </a:t>
            </a:r>
            <a:r>
              <a:rPr lang="en-GB" sz="4000" dirty="0" err="1"/>
              <a:t>веке</a:t>
            </a:r>
            <a:r>
              <a:rPr lang="en-GB" sz="4000" dirty="0"/>
              <a:t> </a:t>
            </a:r>
            <a:r>
              <a:rPr lang="en-GB" sz="4000" dirty="0" err="1"/>
              <a:t>до</a:t>
            </a:r>
            <a:r>
              <a:rPr lang="en-GB" sz="4000" dirty="0"/>
              <a:t> н. э.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dirty="0"/>
              <a:t>2. </a:t>
            </a:r>
            <a:r>
              <a:rPr lang="en-GB" sz="4000" dirty="0" err="1"/>
              <a:t>Усиление</a:t>
            </a:r>
            <a:r>
              <a:rPr lang="en-GB" sz="4000" dirty="0"/>
              <a:t> </a:t>
            </a:r>
            <a:r>
              <a:rPr lang="en-GB" sz="4000" dirty="0" err="1"/>
              <a:t>Македонии</a:t>
            </a:r>
            <a:r>
              <a:rPr lang="en-GB" sz="4000" dirty="0"/>
              <a:t> </a:t>
            </a:r>
            <a:r>
              <a:rPr lang="en-GB" sz="4000" dirty="0" err="1"/>
              <a:t>при</a:t>
            </a:r>
            <a:r>
              <a:rPr lang="en-GB" sz="4000" dirty="0"/>
              <a:t> </a:t>
            </a:r>
            <a:r>
              <a:rPr lang="en-GB" sz="4000" dirty="0" err="1"/>
              <a:t>царе</a:t>
            </a:r>
            <a:r>
              <a:rPr lang="en-GB" sz="4000" dirty="0"/>
              <a:t> </a:t>
            </a:r>
            <a:r>
              <a:rPr lang="en-GB" sz="4000" dirty="0" err="1"/>
              <a:t>Филиппе</a:t>
            </a:r>
            <a:r>
              <a:rPr lang="en-GB" sz="4000" dirty="0"/>
              <a:t> II.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dirty="0"/>
              <a:t>3. </a:t>
            </a:r>
            <a:r>
              <a:rPr lang="ru-RU" sz="4000" dirty="0" smtClean="0"/>
              <a:t>Потеря Грецией независимости.</a:t>
            </a:r>
            <a:endParaRPr lang="en-GB" sz="4000" dirty="0"/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dirty="0"/>
              <a:t>4. </a:t>
            </a:r>
            <a:r>
              <a:rPr lang="en-GB" sz="4000" dirty="0" err="1"/>
              <a:t>Приход</a:t>
            </a:r>
            <a:r>
              <a:rPr lang="en-GB" sz="4000" dirty="0"/>
              <a:t> к </a:t>
            </a:r>
            <a:r>
              <a:rPr lang="en-GB" sz="4000" dirty="0" err="1"/>
              <a:t>власти</a:t>
            </a:r>
            <a:r>
              <a:rPr lang="en-GB" sz="4000" dirty="0"/>
              <a:t> </a:t>
            </a:r>
            <a:r>
              <a:rPr lang="en-GB" sz="4000" dirty="0" err="1"/>
              <a:t>Александра</a:t>
            </a:r>
            <a:r>
              <a:rPr lang="en-GB" sz="4000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Задание на урок: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937125"/>
          </a:xfrm>
          <a:ln/>
        </p:spPr>
        <p:txBody>
          <a:bodyPr/>
          <a:lstStyle/>
          <a:p>
            <a:pPr algn="ctr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6000" dirty="0" smtClean="0"/>
              <a:t>Докажите,</a:t>
            </a:r>
          </a:p>
          <a:p>
            <a:pPr algn="ctr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6000" dirty="0" smtClean="0"/>
              <a:t> что Македония к началу </a:t>
            </a:r>
            <a:r>
              <a:rPr lang="en-US" sz="6000" dirty="0" smtClean="0"/>
              <a:t>IV</a:t>
            </a:r>
            <a:r>
              <a:rPr lang="ru-RU" sz="6000" dirty="0" smtClean="0"/>
              <a:t> века была более сильным государством, чем Греция</a:t>
            </a:r>
            <a:endParaRPr lang="en-GB" sz="6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Файл:Map Peloponnesian War 431 BC-ru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80" y="850879"/>
            <a:ext cx="9215502" cy="621510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41363" y="282576"/>
            <a:ext cx="8607425" cy="782618"/>
          </a:xfrm>
        </p:spPr>
        <p:txBody>
          <a:bodyPr/>
          <a:lstStyle/>
          <a:p>
            <a:pPr algn="just"/>
            <a:r>
              <a:rPr lang="ru-RU" sz="3200" dirty="0" smtClean="0"/>
              <a:t>1. Упадок Греции в </a:t>
            </a:r>
            <a:r>
              <a:rPr lang="en-US" sz="3200" dirty="0" smtClean="0"/>
              <a:t>IV</a:t>
            </a:r>
            <a:r>
              <a:rPr lang="ru-RU" sz="3200" dirty="0" smtClean="0"/>
              <a:t> веке до </a:t>
            </a:r>
            <a:br>
              <a:rPr lang="ru-RU" sz="3200" dirty="0" smtClean="0"/>
            </a:br>
            <a:r>
              <a:rPr lang="ru-RU" sz="3200" dirty="0" smtClean="0"/>
              <a:t>н.э. Междоусобные войны.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междоусобных войн в Греции: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>
              <a:buNone/>
            </a:pPr>
            <a:r>
              <a:rPr lang="ru-RU" sz="3600" dirty="0" smtClean="0"/>
              <a:t>     1) упадок хозяйства (гибель оливковых рощ и виноградников);</a:t>
            </a:r>
          </a:p>
          <a:p>
            <a:pPr marL="622300" indent="-514350">
              <a:buNone/>
            </a:pPr>
            <a:r>
              <a:rPr lang="ru-RU" sz="3600" dirty="0" smtClean="0"/>
              <a:t>     2) разорение крестьян и ремесленников;</a:t>
            </a:r>
          </a:p>
          <a:p>
            <a:pPr marL="622300" indent="-514350">
              <a:buNone/>
            </a:pPr>
            <a:r>
              <a:rPr lang="ru-RU" sz="3600" dirty="0" smtClean="0"/>
              <a:t>     3) обострение борьбы между богатыми и бедными.</a:t>
            </a:r>
          </a:p>
          <a:p>
            <a:pPr marL="622300" indent="-514350">
              <a:buNone/>
            </a:pPr>
            <a:r>
              <a:rPr lang="ru-RU" sz="3600" dirty="0" smtClean="0"/>
              <a:t>Вывод: </a:t>
            </a:r>
          </a:p>
          <a:p>
            <a:pPr marL="622300" indent="-514350">
              <a:buNone/>
            </a:pPr>
            <a:r>
              <a:rPr lang="ru-RU" sz="3600" dirty="0" smtClean="0"/>
              <a:t>Греция была истощена междоусобными войнами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468280" y="779441"/>
          <a:ext cx="9286940" cy="4906986"/>
        </p:xfrm>
        <a:graphic>
          <a:graphicData uri="http://schemas.openxmlformats.org/presentationml/2006/ole">
            <p:oleObj spid="_x0000_s18433" r:id="rId4" imgW="8355556" imgH="4761905" progId="">
              <p:embed/>
            </p:oleObj>
          </a:graphicData>
        </a:graphic>
      </p:graphicFrame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430338" y="5780101"/>
            <a:ext cx="7896254" cy="784197"/>
          </a:xfrm>
          <a:prstGeom prst="roundRect">
            <a:avLst>
              <a:gd name="adj" fmla="val 16667"/>
            </a:avLst>
          </a:prstGeom>
          <a:solidFill>
            <a:srgbClr val="663300">
              <a:alpha val="50000"/>
            </a:srgbClr>
          </a:solidFill>
          <a:ln w="38160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square" lIns="72000" tIns="10800" rIns="72000" bIns="10800" anchor="ctr">
            <a:spAutoFit/>
          </a:bodyPr>
          <a:lstStyle/>
          <a:p>
            <a:pPr algn="ctr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 b="1" i="1" dirty="0" err="1">
                <a:solidFill>
                  <a:srgbClr val="F1CCAD"/>
                </a:solidFill>
              </a:rPr>
              <a:t>Где</a:t>
            </a:r>
            <a:r>
              <a:rPr lang="en-GB" sz="2400" b="1" i="1" dirty="0">
                <a:solidFill>
                  <a:srgbClr val="F1CCAD"/>
                </a:solidFill>
              </a:rPr>
              <a:t> </a:t>
            </a:r>
            <a:r>
              <a:rPr lang="en-GB" sz="2400" b="1" i="1" dirty="0" err="1">
                <a:solidFill>
                  <a:srgbClr val="F1CCAD"/>
                </a:solidFill>
              </a:rPr>
              <a:t>находилось</a:t>
            </a:r>
            <a:r>
              <a:rPr lang="en-GB" sz="2400" b="1" i="1" dirty="0">
                <a:solidFill>
                  <a:srgbClr val="F1CCAD"/>
                </a:solidFill>
              </a:rPr>
              <a:t> </a:t>
            </a:r>
            <a:r>
              <a:rPr lang="en-GB" sz="2400" b="1" i="1" dirty="0" err="1">
                <a:solidFill>
                  <a:srgbClr val="F1CCAD"/>
                </a:solidFill>
              </a:rPr>
              <a:t>Македонское</a:t>
            </a:r>
            <a:r>
              <a:rPr lang="en-GB" sz="2400" b="1" i="1" dirty="0">
                <a:solidFill>
                  <a:srgbClr val="F1CCAD"/>
                </a:solidFill>
              </a:rPr>
              <a:t> </a:t>
            </a:r>
            <a:r>
              <a:rPr lang="en-GB" sz="2400" b="1" i="1" dirty="0" err="1">
                <a:solidFill>
                  <a:srgbClr val="F1CCAD"/>
                </a:solidFill>
              </a:rPr>
              <a:t>царство</a:t>
            </a:r>
            <a:r>
              <a:rPr lang="en-GB" sz="2400" b="1" i="1" dirty="0">
                <a:solidFill>
                  <a:srgbClr val="F1CCAD"/>
                </a:solidFill>
              </a:rPr>
              <a:t>?</a:t>
            </a:r>
          </a:p>
          <a:p>
            <a:pPr algn="ctr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 b="1" i="1" dirty="0" err="1">
                <a:solidFill>
                  <a:srgbClr val="F1CCAD"/>
                </a:solidFill>
              </a:rPr>
              <a:t>Как</a:t>
            </a:r>
            <a:r>
              <a:rPr lang="en-GB" sz="2400" b="1" i="1" dirty="0">
                <a:solidFill>
                  <a:srgbClr val="F1CCAD"/>
                </a:solidFill>
              </a:rPr>
              <a:t> </a:t>
            </a:r>
            <a:r>
              <a:rPr lang="en-GB" sz="2400" b="1" i="1" dirty="0" err="1">
                <a:solidFill>
                  <a:srgbClr val="F1CCAD"/>
                </a:solidFill>
              </a:rPr>
              <a:t>называлась</a:t>
            </a:r>
            <a:r>
              <a:rPr lang="en-GB" sz="2400" b="1" i="1" dirty="0">
                <a:solidFill>
                  <a:srgbClr val="F1CCAD"/>
                </a:solidFill>
              </a:rPr>
              <a:t> </a:t>
            </a:r>
            <a:r>
              <a:rPr lang="en-GB" sz="2400" b="1" i="1" dirty="0" err="1">
                <a:solidFill>
                  <a:srgbClr val="F1CCAD"/>
                </a:solidFill>
              </a:rPr>
              <a:t>его</a:t>
            </a:r>
            <a:r>
              <a:rPr lang="en-GB" sz="2400" b="1" i="1" dirty="0">
                <a:solidFill>
                  <a:srgbClr val="F1CCAD"/>
                </a:solidFill>
              </a:rPr>
              <a:t> </a:t>
            </a:r>
            <a:r>
              <a:rPr lang="en-GB" sz="2400" b="1" i="1" dirty="0" err="1">
                <a:solidFill>
                  <a:srgbClr val="F1CCAD"/>
                </a:solidFill>
              </a:rPr>
              <a:t>столица</a:t>
            </a:r>
            <a:r>
              <a:rPr lang="en-GB" sz="2400" b="1" i="1" dirty="0">
                <a:solidFill>
                  <a:srgbClr val="F1CCAD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6"/>
            <a:ext cx="8607425" cy="1211246"/>
          </a:xfrm>
        </p:spPr>
        <p:txBody>
          <a:bodyPr/>
          <a:lstStyle/>
          <a:p>
            <a:r>
              <a:rPr lang="ru-RU" dirty="0" smtClean="0"/>
              <a:t>2. Усиление Македонии при царе Филиппе. </a:t>
            </a:r>
            <a:endParaRPr lang="ru-RU" dirty="0"/>
          </a:p>
        </p:txBody>
      </p:sp>
      <p:pic>
        <p:nvPicPr>
          <p:cNvPr id="5" name="Содержимое 4" descr="i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1486" y="1922449"/>
            <a:ext cx="3981333" cy="4286280"/>
          </a:xfrm>
        </p:spPr>
      </p:pic>
      <p:sp>
        <p:nvSpPr>
          <p:cNvPr id="7" name="Стрелка вправо 6"/>
          <p:cNvSpPr/>
          <p:nvPr/>
        </p:nvSpPr>
        <p:spPr bwMode="auto">
          <a:xfrm>
            <a:off x="7183451" y="1350945"/>
            <a:ext cx="2897173" cy="250033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Создал золотой запас страны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7183451" y="4279903"/>
            <a:ext cx="2897173" cy="250033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sz="2000" dirty="0" smtClean="0"/>
              <a:t>Расширил торговлю с другими государствами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Стрелка влево 8"/>
          <p:cNvSpPr/>
          <p:nvPr/>
        </p:nvSpPr>
        <p:spPr bwMode="auto">
          <a:xfrm>
            <a:off x="0" y="1279507"/>
            <a:ext cx="2968610" cy="2571768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Создал мощную армию</a:t>
            </a:r>
          </a:p>
        </p:txBody>
      </p:sp>
      <p:sp>
        <p:nvSpPr>
          <p:cNvPr id="10" name="Стрелка влево 9"/>
          <p:cNvSpPr/>
          <p:nvPr/>
        </p:nvSpPr>
        <p:spPr bwMode="auto">
          <a:xfrm>
            <a:off x="0" y="4279903"/>
            <a:ext cx="2968610" cy="2428892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Приказал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построить большие военные корабли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41363" y="63500"/>
            <a:ext cx="8609012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b="1" i="1" dirty="0">
                <a:solidFill>
                  <a:srgbClr val="FF9966"/>
                </a:solidFill>
              </a:rPr>
              <a:t>1. «</a:t>
            </a:r>
            <a:r>
              <a:rPr lang="en-GB" sz="4000" b="1" i="1" dirty="0" err="1">
                <a:solidFill>
                  <a:srgbClr val="FF9966"/>
                </a:solidFill>
              </a:rPr>
              <a:t>Отец</a:t>
            </a:r>
            <a:r>
              <a:rPr lang="en-GB" sz="4000" b="1" i="1" dirty="0">
                <a:solidFill>
                  <a:srgbClr val="FF9966"/>
                </a:solidFill>
              </a:rPr>
              <a:t> </a:t>
            </a:r>
            <a:r>
              <a:rPr lang="en-GB" sz="4000" b="1" i="1" dirty="0" err="1">
                <a:solidFill>
                  <a:srgbClr val="FF9966"/>
                </a:solidFill>
              </a:rPr>
              <a:t>истории</a:t>
            </a:r>
            <a:r>
              <a:rPr lang="en-GB" sz="4000" b="1" i="1" dirty="0">
                <a:solidFill>
                  <a:srgbClr val="FF9966"/>
                </a:solidFill>
              </a:rPr>
              <a:t>».</a:t>
            </a:r>
            <a:br>
              <a:rPr lang="en-GB" sz="4000" b="1" i="1" dirty="0">
                <a:solidFill>
                  <a:srgbClr val="FF9966"/>
                </a:solidFill>
              </a:rPr>
            </a:br>
            <a:r>
              <a:rPr lang="en-GB" sz="4000" b="1" i="1" dirty="0">
                <a:solidFill>
                  <a:srgbClr val="FF9966"/>
                </a:solidFill>
              </a:rPr>
              <a:t>2. </a:t>
            </a:r>
            <a:r>
              <a:rPr lang="en-GB" sz="4000" b="1" i="1" dirty="0" err="1">
                <a:solidFill>
                  <a:srgbClr val="FF9966"/>
                </a:solidFill>
              </a:rPr>
              <a:t>Первый</a:t>
            </a:r>
            <a:r>
              <a:rPr lang="en-GB" sz="4000" b="1" i="1" dirty="0">
                <a:solidFill>
                  <a:srgbClr val="FF9966"/>
                </a:solidFill>
              </a:rPr>
              <a:t> </a:t>
            </a:r>
            <a:r>
              <a:rPr lang="en-GB" sz="4000" b="1" i="1" dirty="0" err="1">
                <a:solidFill>
                  <a:srgbClr val="FF9966"/>
                </a:solidFill>
              </a:rPr>
              <a:t>стратег</a:t>
            </a:r>
            <a:r>
              <a:rPr lang="en-GB" sz="4000" b="1" i="1" dirty="0">
                <a:solidFill>
                  <a:srgbClr val="FF9966"/>
                </a:solidFill>
              </a:rPr>
              <a:t> </a:t>
            </a:r>
            <a:r>
              <a:rPr lang="en-GB" sz="4000" b="1" i="1" dirty="0" err="1">
                <a:solidFill>
                  <a:srgbClr val="FF9966"/>
                </a:solidFill>
              </a:rPr>
              <a:t>Афин</a:t>
            </a:r>
            <a:r>
              <a:rPr lang="en-GB" sz="4000" b="1" i="1" dirty="0">
                <a:solidFill>
                  <a:srgbClr val="FF9966"/>
                </a:solidFill>
              </a:rPr>
              <a:t> с 443 г. </a:t>
            </a:r>
            <a:r>
              <a:rPr lang="en-GB" sz="4000" b="1" i="1" dirty="0" err="1">
                <a:solidFill>
                  <a:srgbClr val="FF9966"/>
                </a:solidFill>
              </a:rPr>
              <a:t>до</a:t>
            </a:r>
            <a:r>
              <a:rPr lang="en-GB" sz="4000" b="1" i="1" dirty="0">
                <a:solidFill>
                  <a:srgbClr val="FF9966"/>
                </a:solidFill>
              </a:rPr>
              <a:t> н. э.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39750" y="1979613"/>
          <a:ext cx="8820150" cy="4859337"/>
        </p:xfrm>
        <a:graphic>
          <a:graphicData uri="http://schemas.openxmlformats.org/presentationml/2006/ole">
            <p:oleObj spid="_x0000_s57346" r:id="rId4" imgW="4304160" imgH="258120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1363" y="422252"/>
            <a:ext cx="8607425" cy="857256"/>
          </a:xfrm>
        </p:spPr>
        <p:txBody>
          <a:bodyPr/>
          <a:lstStyle/>
          <a:p>
            <a:r>
              <a:rPr lang="ru-RU" dirty="0" smtClean="0"/>
              <a:t>Македонская фаланга и конница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280" y="1279507"/>
            <a:ext cx="907262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04" y="-292129"/>
            <a:ext cx="9755221" cy="2189169"/>
          </a:xfrm>
        </p:spPr>
        <p:txBody>
          <a:bodyPr/>
          <a:lstStyle/>
          <a:p>
            <a:r>
              <a:rPr lang="ru-RU" sz="2800" dirty="0" smtClean="0"/>
              <a:t>3. Потеря Грецией независимости. Отношение греческого общества к угрозе македонского завоевания.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41363" y="1493822"/>
          <a:ext cx="8770938" cy="55721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70123"/>
                <a:gridCol w="3357586"/>
                <a:gridCol w="3043229"/>
              </a:tblGrid>
              <a:tr h="1302287">
                <a:tc>
                  <a:txBody>
                    <a:bodyPr/>
                    <a:lstStyle/>
                    <a:p>
                      <a:r>
                        <a:rPr lang="ru-RU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Линии</a:t>
                      </a:r>
                      <a:r>
                        <a:rPr lang="ru-RU" sz="3200" b="1" cap="none" spc="0" baseline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сравнения</a:t>
                      </a:r>
                      <a:endParaRPr lang="ru-RU" sz="3200" b="1" cap="none" spc="0" dirty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cap="none" spc="0" dirty="0" err="1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Промакедонская</a:t>
                      </a:r>
                      <a:r>
                        <a:rPr lang="ru-RU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позиция</a:t>
                      </a:r>
                      <a:endParaRPr lang="ru-RU" sz="3200" b="1" cap="none" spc="0" dirty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cap="none" spc="0" dirty="0" err="1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Анти</a:t>
                      </a:r>
                      <a:r>
                        <a:rPr lang="ru-RU" sz="3200" b="1" cap="none" spc="0" baseline="0" dirty="0" err="1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македон</a:t>
                      </a:r>
                      <a:endParaRPr lang="ru-RU" sz="3200" b="1" cap="none" spc="0" baseline="0" dirty="0" smtClean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r>
                        <a:rPr lang="ru-RU" sz="3200" b="1" cap="none" spc="0" baseline="0" dirty="0" err="1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ская</a:t>
                      </a:r>
                      <a:r>
                        <a:rPr lang="ru-RU" sz="3200" b="1" cap="none" spc="0" baseline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позиция</a:t>
                      </a:r>
                      <a:endParaRPr lang="ru-RU" sz="3200" b="1" cap="none" spc="0" dirty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884350">
                <a:tc>
                  <a:txBody>
                    <a:bodyPr/>
                    <a:lstStyle/>
                    <a:p>
                      <a:r>
                        <a:rPr lang="ru-RU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Оратор</a:t>
                      </a:r>
                      <a:endParaRPr lang="ru-RU" sz="3200" b="1" cap="none" spc="0" dirty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cap="none" spc="0" dirty="0" err="1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Исократ</a:t>
                      </a:r>
                      <a:endParaRPr lang="ru-RU" sz="3200" b="1" cap="none" spc="0" dirty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Демосфен</a:t>
                      </a:r>
                      <a:endParaRPr lang="ru-RU" sz="3200" b="1" cap="none" spc="0" dirty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385527">
                <a:tc>
                  <a:txBody>
                    <a:bodyPr/>
                    <a:lstStyle/>
                    <a:p>
                      <a:r>
                        <a:rPr lang="ru-RU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Отношение к </a:t>
                      </a:r>
                      <a:r>
                        <a:rPr lang="ru-RU" sz="3200" b="1" cap="none" spc="0" dirty="0" err="1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Филипу</a:t>
                      </a:r>
                      <a:r>
                        <a:rPr lang="ru-RU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и угрозе потерять</a:t>
                      </a:r>
                      <a:r>
                        <a:rPr lang="ru-RU" sz="3200" b="1" cap="none" spc="0" baseline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независимость</a:t>
                      </a:r>
                      <a:endParaRPr lang="ru-RU" sz="3200" b="1" cap="none" spc="0" dirty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«Врага боятся меньше, чем собственных сограждан». Видел спасение родины в добровольном подчинении Филиппу, объединении греков и македонцев против персов.</a:t>
                      </a:r>
                      <a:endParaRPr lang="ru-RU" sz="2000" b="1" cap="none" spc="0" dirty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«Если даже все эллины согласятся быть рабами, мы должны бороться за свободу».  Отстаивал независимость и свободу Греции, сплотил ряд греческих городов для борьбы с Филиппом. </a:t>
                      </a:r>
                      <a:endParaRPr lang="ru-RU" sz="2000" b="1" cap="none" spc="0" dirty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6438" y="5851539"/>
            <a:ext cx="6048375" cy="35719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Битва при </a:t>
            </a:r>
            <a:r>
              <a:rPr lang="ru-RU" dirty="0" err="1" smtClean="0">
                <a:solidFill>
                  <a:srgbClr val="FFC000"/>
                </a:solidFill>
              </a:rPr>
              <a:t>Херонее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976438" y="6208729"/>
            <a:ext cx="6048375" cy="785818"/>
          </a:xfrm>
        </p:spPr>
        <p:txBody>
          <a:bodyPr/>
          <a:lstStyle/>
          <a:p>
            <a:r>
              <a:rPr lang="ru-RU" sz="2800" dirty="0" smtClean="0">
                <a:solidFill>
                  <a:srgbClr val="F9DC07"/>
                </a:solidFill>
              </a:rPr>
              <a:t>Отметьте на контурной карте год и место сражения.</a:t>
            </a:r>
            <a:endParaRPr lang="ru-RU" sz="2800" dirty="0">
              <a:solidFill>
                <a:srgbClr val="F9DC07"/>
              </a:solidFill>
            </a:endParaRP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>
            <p:ph type="pic" idx="1"/>
          </p:nvPr>
        </p:nvGraphicFramePr>
        <p:xfrm>
          <a:off x="754032" y="279375"/>
          <a:ext cx="8643998" cy="5429288"/>
        </p:xfrm>
        <a:graphic>
          <a:graphicData uri="http://schemas.openxmlformats.org/presentationml/2006/ole">
            <p:oleObj spid="_x0000_s112642" r:id="rId3" imgW="8355556" imgH="4761905" progId="">
              <p:embed/>
            </p:oleObj>
          </a:graphicData>
        </a:graphic>
      </p:graphicFrame>
      <p:sp>
        <p:nvSpPr>
          <p:cNvPr id="16" name="Пятно 1 15"/>
          <p:cNvSpPr/>
          <p:nvPr/>
        </p:nvSpPr>
        <p:spPr bwMode="auto">
          <a:xfrm>
            <a:off x="4040180" y="3136895"/>
            <a:ext cx="428628" cy="64294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83056" y="2351077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338 г.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Херонея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 bwMode="auto">
          <a:xfrm>
            <a:off x="3111486" y="1065193"/>
            <a:ext cx="928694" cy="250033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Подчинение греческих полисов Филиппу </a:t>
            </a:r>
            <a:r>
              <a:rPr lang="en-US" dirty="0" smtClean="0"/>
              <a:t>II.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type="tbl" idx="1"/>
          </p:nvPr>
        </p:nvGraphicFramePr>
        <p:xfrm>
          <a:off x="182527" y="1708135"/>
          <a:ext cx="9898098" cy="50006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3577"/>
                <a:gridCol w="1773586"/>
                <a:gridCol w="2499198"/>
                <a:gridCol w="2257320"/>
                <a:gridCol w="2144417"/>
              </a:tblGrid>
              <a:tr h="1949082"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Дата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gradFill>
                      <a:gsLst>
                        <a:gs pos="0">
                          <a:srgbClr val="000000"/>
                        </a:gs>
                        <a:gs pos="20000">
                          <a:srgbClr val="000040"/>
                        </a:gs>
                        <a:gs pos="50000">
                          <a:srgbClr val="400040"/>
                        </a:gs>
                        <a:gs pos="75000">
                          <a:srgbClr val="8F0040"/>
                        </a:gs>
                        <a:gs pos="89999">
                          <a:srgbClr val="F27300"/>
                        </a:gs>
                        <a:gs pos="100000">
                          <a:srgbClr val="FFB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Место </a:t>
                      </a:r>
                      <a:r>
                        <a:rPr lang="ru-RU" sz="3200" cap="none" spc="0" dirty="0" err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сраже</a:t>
                      </a:r>
                      <a:endParaRPr lang="ru-RU" sz="3200" cap="none" spc="0" dirty="0" smtClean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r>
                        <a:rPr lang="ru-RU" sz="3200" cap="none" spc="0" dirty="0" err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ния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gradFill>
                      <a:gsLst>
                        <a:gs pos="0">
                          <a:srgbClr val="000000"/>
                        </a:gs>
                        <a:gs pos="20000">
                          <a:srgbClr val="000040"/>
                        </a:gs>
                        <a:gs pos="50000">
                          <a:srgbClr val="400040"/>
                        </a:gs>
                        <a:gs pos="75000">
                          <a:srgbClr val="8F0040"/>
                        </a:gs>
                        <a:gs pos="89999">
                          <a:srgbClr val="F27300"/>
                        </a:gs>
                        <a:gs pos="100000">
                          <a:srgbClr val="FFB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Участники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gradFill>
                      <a:gsLst>
                        <a:gs pos="0">
                          <a:srgbClr val="000000"/>
                        </a:gs>
                        <a:gs pos="20000">
                          <a:srgbClr val="000040"/>
                        </a:gs>
                        <a:gs pos="50000">
                          <a:srgbClr val="400040"/>
                        </a:gs>
                        <a:gs pos="75000">
                          <a:srgbClr val="8F0040"/>
                        </a:gs>
                        <a:gs pos="89999">
                          <a:srgbClr val="F27300"/>
                        </a:gs>
                        <a:gs pos="100000">
                          <a:srgbClr val="FFB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Результат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gradFill>
                      <a:gsLst>
                        <a:gs pos="0">
                          <a:srgbClr val="000000"/>
                        </a:gs>
                        <a:gs pos="20000">
                          <a:srgbClr val="000040"/>
                        </a:gs>
                        <a:gs pos="50000">
                          <a:srgbClr val="400040"/>
                        </a:gs>
                        <a:gs pos="75000">
                          <a:srgbClr val="8F0040"/>
                        </a:gs>
                        <a:gs pos="89999">
                          <a:srgbClr val="F27300"/>
                        </a:gs>
                        <a:gs pos="100000">
                          <a:srgbClr val="FFB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err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Последст</a:t>
                      </a:r>
                      <a:r>
                        <a:rPr lang="en-US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</a:p>
                    <a:p>
                      <a:r>
                        <a:rPr lang="ru-RU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вия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gradFill>
                      <a:gsLst>
                        <a:gs pos="0">
                          <a:srgbClr val="000000"/>
                        </a:gs>
                        <a:gs pos="20000">
                          <a:srgbClr val="000040"/>
                        </a:gs>
                        <a:gs pos="50000">
                          <a:srgbClr val="400040"/>
                        </a:gs>
                        <a:gs pos="75000">
                          <a:srgbClr val="8F0040"/>
                        </a:gs>
                        <a:gs pos="89999">
                          <a:srgbClr val="F27300"/>
                        </a:gs>
                        <a:gs pos="100000">
                          <a:srgbClr val="FFBF00"/>
                        </a:gs>
                      </a:gsLst>
                      <a:lin ang="5400000" scaled="0"/>
                    </a:gradFill>
                  </a:tcPr>
                </a:tc>
              </a:tr>
              <a:tr h="3051579"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338 г. до н. э.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Близ г. </a:t>
                      </a:r>
                      <a:r>
                        <a:rPr lang="ru-RU" sz="3200" cap="none" spc="0" dirty="0" err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Херонея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Македония</a:t>
                      </a:r>
                    </a:p>
                    <a:p>
                      <a:r>
                        <a:rPr lang="ru-RU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Греция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Поражение греков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Потеря Грецией </a:t>
                      </a:r>
                      <a:r>
                        <a:rPr lang="ru-RU" sz="3200" cap="none" spc="0" dirty="0" err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независи</a:t>
                      </a:r>
                      <a:r>
                        <a:rPr lang="en-US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</a:p>
                    <a:p>
                      <a:r>
                        <a:rPr lang="ru-RU" sz="32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мости.</a:t>
                      </a:r>
                    </a:p>
                    <a:p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Гибель Филиппа. Приход к власти Александра.</a:t>
            </a:r>
            <a:endParaRPr lang="ru-RU" dirty="0"/>
          </a:p>
        </p:txBody>
      </p:sp>
      <p:pic>
        <p:nvPicPr>
          <p:cNvPr id="6" name="Содержимое 5" descr="alexandre-le-grand-1[1].jpg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754032" y="1636697"/>
            <a:ext cx="4143404" cy="535785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202238" y="1422383"/>
            <a:ext cx="4310062" cy="557216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Умный Филипп не объявил</a:t>
            </a:r>
          </a:p>
          <a:p>
            <a:pPr algn="just">
              <a:buNone/>
            </a:pPr>
            <a:r>
              <a:rPr lang="ru-RU" sz="2400" dirty="0" smtClean="0"/>
              <a:t>себя царём , он</a:t>
            </a:r>
          </a:p>
          <a:p>
            <a:pPr algn="just">
              <a:buNone/>
            </a:pPr>
            <a:r>
              <a:rPr lang="ru-RU" sz="2400" dirty="0" smtClean="0"/>
              <a:t>добился, что побеждённые</a:t>
            </a:r>
          </a:p>
          <a:p>
            <a:pPr algn="just">
              <a:buNone/>
            </a:pPr>
            <a:r>
              <a:rPr lang="ru-RU" sz="2400" dirty="0" smtClean="0"/>
              <a:t>греки поклялись ему в</a:t>
            </a:r>
          </a:p>
          <a:p>
            <a:pPr algn="just">
              <a:buNone/>
            </a:pPr>
            <a:r>
              <a:rPr lang="ru-RU" sz="2400" dirty="0" smtClean="0"/>
              <a:t>верности, признали его своим</a:t>
            </a:r>
          </a:p>
          <a:p>
            <a:pPr algn="just">
              <a:buNone/>
            </a:pPr>
            <a:r>
              <a:rPr lang="ru-RU" sz="2400" dirty="0" smtClean="0"/>
              <a:t>военным предводителем.</a:t>
            </a:r>
          </a:p>
          <a:p>
            <a:pPr algn="just">
              <a:buNone/>
            </a:pPr>
            <a:r>
              <a:rPr lang="ru-RU" sz="2400" dirty="0" smtClean="0"/>
              <a:t>Немедленно началась</a:t>
            </a:r>
          </a:p>
          <a:p>
            <a:pPr algn="just">
              <a:buNone/>
            </a:pPr>
            <a:r>
              <a:rPr lang="ru-RU" sz="2400" dirty="0" smtClean="0"/>
              <a:t>подготовка похода на персов.</a:t>
            </a:r>
          </a:p>
          <a:p>
            <a:pPr algn="just">
              <a:buNone/>
            </a:pPr>
            <a:r>
              <a:rPr lang="ru-RU" sz="2400" dirty="0" smtClean="0"/>
              <a:t>После загадочной гибели</a:t>
            </a:r>
          </a:p>
          <a:p>
            <a:pPr algn="just">
              <a:buNone/>
            </a:pPr>
            <a:r>
              <a:rPr lang="ru-RU" sz="2400" dirty="0" smtClean="0"/>
              <a:t>Филиппа новым царём был провозглашён Александр.</a:t>
            </a:r>
          </a:p>
          <a:p>
            <a:pPr algn="just">
              <a:buNone/>
            </a:pPr>
            <a:r>
              <a:rPr lang="ru-RU" sz="2400" b="1" i="1" dirty="0" smtClean="0"/>
              <a:t>Александр Македонский решил продолжить дело своего отца и возглавить поход в Азию.</a:t>
            </a:r>
            <a:endParaRPr lang="ru-RU" sz="2400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 bwMode="auto">
          <a:xfrm>
            <a:off x="325404" y="422251"/>
            <a:ext cx="3571900" cy="164307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Македония 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расположена: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611552" y="0"/>
            <a:ext cx="4214842" cy="1136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а о. Крит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3540114" y="1065193"/>
            <a:ext cx="4500594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на севере Балканского полуострова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3611552" y="2065325"/>
            <a:ext cx="4286280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а севере полуострова Малая Азия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3897304" y="5922977"/>
            <a:ext cx="4214842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Исократ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968742" y="4779969"/>
            <a:ext cx="4143404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Аристотель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825866" y="3779837"/>
            <a:ext cx="4286280" cy="100013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Демосфен</a:t>
            </a:r>
          </a:p>
        </p:txBody>
      </p:sp>
      <p:sp>
        <p:nvSpPr>
          <p:cNvPr id="15" name="Овал 14"/>
          <p:cNvSpPr/>
          <p:nvPr/>
        </p:nvSpPr>
        <p:spPr bwMode="auto">
          <a:xfrm>
            <a:off x="253966" y="4637093"/>
            <a:ext cx="3571900" cy="171451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Спасение Эллады в добровольном подчинении Филиппу видел:</a:t>
            </a:r>
          </a:p>
        </p:txBody>
      </p:sp>
      <p:pic>
        <p:nvPicPr>
          <p:cNvPr id="17" name="Picture 2" descr="C:\Documents and Settings\1\Рабочий стол\анимации\0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98" y="4279903"/>
            <a:ext cx="1143000" cy="1143000"/>
          </a:xfrm>
          <a:prstGeom prst="rect">
            <a:avLst/>
          </a:prstGeom>
          <a:noFill/>
        </p:spPr>
      </p:pic>
      <p:pic>
        <p:nvPicPr>
          <p:cNvPr id="113667" name="Picture 3" descr="C:\Documents and Settings\1\Рабочий стол\анимации\1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22" y="779441"/>
            <a:ext cx="1095375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 bwMode="auto">
          <a:xfrm>
            <a:off x="325404" y="422251"/>
            <a:ext cx="3571900" cy="164307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Битва при </a:t>
            </a:r>
            <a:r>
              <a:rPr lang="ru-RU" dirty="0" err="1" smtClean="0"/>
              <a:t>Херонее</a:t>
            </a:r>
            <a:r>
              <a:rPr lang="ru-RU" dirty="0" smtClean="0"/>
              <a:t> </a:t>
            </a:r>
          </a:p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роизошла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в: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611552" y="0"/>
            <a:ext cx="4214842" cy="1136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443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г. до н. э.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540114" y="1065193"/>
            <a:ext cx="4500594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338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г. до н. э.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611552" y="2065325"/>
            <a:ext cx="4286280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480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г. до н. э.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3897304" y="5922977"/>
            <a:ext cx="4214842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колесницах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968742" y="4779969"/>
            <a:ext cx="4143404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рименении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оружия из железа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3825866" y="3779837"/>
            <a:ext cx="4286280" cy="100013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остроении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войск фалангой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253966" y="4637093"/>
            <a:ext cx="3571900" cy="171451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В 4 в. сила македонской армии заключалась в: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14690" name="Picture 2" descr="C:\Documents and Settings\1\Рабочий стол\анимации\0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3584" y="1208069"/>
            <a:ext cx="1409700" cy="1143000"/>
          </a:xfrm>
          <a:prstGeom prst="rect">
            <a:avLst/>
          </a:prstGeom>
          <a:noFill/>
        </p:spPr>
      </p:pic>
      <p:pic>
        <p:nvPicPr>
          <p:cNvPr id="114691" name="Picture 3" descr="C:\Documents and Settings\1\Рабочий стол\анимации\animal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22" y="4065589"/>
            <a:ext cx="1323975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 bwMode="auto">
          <a:xfrm>
            <a:off x="325404" y="422251"/>
            <a:ext cx="3571900" cy="164307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Каковы последствия битвы при </a:t>
            </a:r>
            <a:r>
              <a:rPr lang="ru-RU" dirty="0" err="1" smtClean="0"/>
              <a:t>Херонее</a:t>
            </a:r>
            <a:r>
              <a:rPr lang="ru-RU" dirty="0" smtClean="0"/>
              <a:t>?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3968742" y="0"/>
            <a:ext cx="4214842" cy="1136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отеря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Грецией независимости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897304" y="1136631"/>
            <a:ext cx="4500594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распад Македонского царства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183056" y="2208201"/>
            <a:ext cx="4286280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сё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осталось без изменений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15714" name="Picture 2" descr="C:\Documents and Settings\1\Рабочий стол\анимации\a11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312" y="3494085"/>
            <a:ext cx="4214842" cy="342902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82594" y="3851275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buClrTx/>
              <a:buSzTx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Молодцы, спасибо за урок!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Афинский оратор Демосфен.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YCAOPFNA6CAKQJ95XCAORX7TSCAQYS8UMCAFZ46SQCAWIXF08CA906LZMCAWXOOTQCATL9X08CA8PACVPCARFIGEWCARTEDQWCANYXL0MCANU9TUICAIILZ2QCAKZJ498CALQ1WJYCA50B9OECAQYTIW9CA5ZWMY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842" y="1636697"/>
            <a:ext cx="4643470" cy="557216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1CA1OH1TKCASD22I3CAK6PVA4CA6ZBPQDCAR74HPVCA8XC421CASAKJ1ACA6OUHWXCAK50787CATW7EQHCASIYGLDCAMVW09CCA229KYUCA54AHM8CA65XFZHCAUUMIJOCARNAHTXCAG9KPSVCARFBTSBCASSK6BU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21275" y="1636697"/>
            <a:ext cx="4705383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63500"/>
            <a:ext cx="8609012" cy="17018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  2. Первый стратег Афин с 443 г. до н. э.</a:t>
            </a:r>
            <a:br>
              <a:rPr lang="en-GB"/>
            </a:br>
            <a:r>
              <a:rPr lang="en-GB"/>
              <a:t>  3. Народ в Греции.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58370" r:id="rId4" imgW="8942040" imgH="4877280" progId="Excel.Sheet.8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39750" y="1979613"/>
          <a:ext cx="8999538" cy="4859337"/>
        </p:xfrm>
        <a:graphic>
          <a:graphicData uri="http://schemas.openxmlformats.org/presentationml/2006/ole">
            <p:oleObj spid="_x0000_s58371" r:id="rId5" imgW="4663080" imgH="258120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b="1" i="1">
                <a:solidFill>
                  <a:srgbClr val="FF9966"/>
                </a:solidFill>
              </a:rPr>
              <a:t>3. Народ в Греции.</a:t>
            </a:r>
            <a:br>
              <a:rPr lang="en-GB" sz="4000" b="1" i="1">
                <a:solidFill>
                  <a:srgbClr val="FF9966"/>
                </a:solidFill>
              </a:rPr>
            </a:br>
            <a:r>
              <a:rPr lang="en-GB" sz="4000" b="1" i="1">
                <a:solidFill>
                  <a:srgbClr val="FF9966"/>
                </a:solidFill>
              </a:rPr>
              <a:t>4. Главная площадь Афин.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59394" r:id="rId4" imgW="8942040" imgH="4877280" progId="Excel.Sheet.8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59395" r:id="rId5" imgW="8942040" imgH="4877280" progId="Excel.Sheet.8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720725" y="1722438"/>
          <a:ext cx="8772525" cy="4937125"/>
        </p:xfrm>
        <a:graphic>
          <a:graphicData uri="http://schemas.openxmlformats.org/presentationml/2006/ole">
            <p:oleObj spid="_x0000_s59396" r:id="rId6" imgW="8942040" imgH="4877280" progId="Excel.Sheet.8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39750" y="1619250"/>
          <a:ext cx="9180513" cy="5219700"/>
        </p:xfrm>
        <a:graphic>
          <a:graphicData uri="http://schemas.openxmlformats.org/presentationml/2006/ole">
            <p:oleObj spid="_x0000_s59397" r:id="rId7" imgW="4663080" imgH="258120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98425"/>
            <a:ext cx="8609013" cy="17018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4. Главная площадь Афин.</a:t>
            </a:r>
            <a:br>
              <a:rPr lang="en-GB"/>
            </a:br>
            <a:r>
              <a:rPr lang="en-GB"/>
              <a:t>5. Постройка для декораций в греческом театре.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60418" r:id="rId4" imgW="8942040" imgH="4877280" progId="Excel.Sheet.8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20725" y="2160588"/>
          <a:ext cx="8640763" cy="4679950"/>
        </p:xfrm>
        <a:graphic>
          <a:graphicData uri="http://schemas.openxmlformats.org/presentationml/2006/ole">
            <p:oleObj spid="_x0000_s60419" r:id="rId5" imgW="4663080" imgH="258120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63500"/>
            <a:ext cx="8609012" cy="17018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5. Постройка для декораций в греческом театре.</a:t>
            </a:r>
            <a:br>
              <a:rPr lang="en-GB"/>
            </a:br>
            <a:r>
              <a:rPr lang="en-GB"/>
              <a:t>6. Человек, умеющий убеждать.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61442" r:id="rId4" imgW="8942040" imgH="4877280" progId="Excel.Sheet.8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39750" y="1800225"/>
          <a:ext cx="8820150" cy="5040313"/>
        </p:xfrm>
        <a:graphic>
          <a:graphicData uri="http://schemas.openxmlformats.org/presentationml/2006/ole">
            <p:oleObj spid="_x0000_s61443" r:id="rId5" imgW="4663080" imgH="258120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63500"/>
            <a:ext cx="8609012" cy="17018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6. Человек, умеющий убеждать.</a:t>
            </a:r>
            <a:br>
              <a:rPr lang="en-GB"/>
            </a:br>
            <a:r>
              <a:rPr lang="en-GB"/>
              <a:t>7. Греки называют свою страну...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62466" r:id="rId4" imgW="8942040" imgH="4877280" progId="Excel.Sheet.8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39750" y="1979613"/>
          <a:ext cx="9180513" cy="5040312"/>
        </p:xfrm>
        <a:graphic>
          <a:graphicData uri="http://schemas.openxmlformats.org/presentationml/2006/ole">
            <p:oleObj spid="_x0000_s62467" r:id="rId5" imgW="4663080" imgH="279612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50888" y="185738"/>
            <a:ext cx="8609012" cy="15367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dirty="0"/>
              <a:t>7. </a:t>
            </a:r>
            <a:r>
              <a:rPr lang="en-GB" sz="3600" dirty="0" err="1"/>
              <a:t>Греки</a:t>
            </a:r>
            <a:r>
              <a:rPr lang="en-GB" sz="3600" dirty="0"/>
              <a:t> </a:t>
            </a:r>
            <a:r>
              <a:rPr lang="en-GB" sz="3600" dirty="0" err="1"/>
              <a:t>называют</a:t>
            </a:r>
            <a:r>
              <a:rPr lang="en-GB" sz="3600" dirty="0"/>
              <a:t> </a:t>
            </a:r>
            <a:r>
              <a:rPr lang="en-GB" sz="3600" dirty="0" err="1"/>
              <a:t>свою</a:t>
            </a:r>
            <a:r>
              <a:rPr lang="en-GB" sz="3600" dirty="0"/>
              <a:t> </a:t>
            </a:r>
            <a:r>
              <a:rPr lang="en-GB" sz="3600" dirty="0" err="1"/>
              <a:t>страну</a:t>
            </a:r>
            <a:r>
              <a:rPr lang="en-GB" sz="3600" dirty="0"/>
              <a:t>...</a:t>
            </a:r>
            <a:br>
              <a:rPr lang="en-GB" sz="3600" dirty="0"/>
            </a:br>
            <a:r>
              <a:rPr lang="en-GB" sz="3600" dirty="0"/>
              <a:t>8. </a:t>
            </a:r>
            <a:r>
              <a:rPr lang="en-GB" sz="3600" dirty="0" err="1"/>
              <a:t>Самая</a:t>
            </a:r>
            <a:r>
              <a:rPr lang="en-GB" sz="3600" dirty="0"/>
              <a:t> </a:t>
            </a:r>
            <a:r>
              <a:rPr lang="ru-RU" sz="3600" dirty="0" smtClean="0"/>
              <a:t>главная</a:t>
            </a:r>
            <a:r>
              <a:rPr lang="en-GB" sz="3600" dirty="0" smtClean="0"/>
              <a:t> </a:t>
            </a:r>
            <a:r>
              <a:rPr lang="en-GB" sz="3600" dirty="0" err="1"/>
              <a:t>должность</a:t>
            </a:r>
            <a:r>
              <a:rPr lang="en-GB" sz="3600" dirty="0"/>
              <a:t> в </a:t>
            </a:r>
            <a:r>
              <a:rPr lang="en-GB" sz="3600" dirty="0" err="1"/>
              <a:t>Афинах</a:t>
            </a:r>
            <a:r>
              <a:rPr lang="en-GB" sz="3600" dirty="0"/>
              <a:t>.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63490" r:id="rId4" imgW="8942040" imgH="4877280" progId="Excel.Sheet.8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539750" y="1800225"/>
          <a:ext cx="8999538" cy="5040313"/>
        </p:xfrm>
        <a:graphic>
          <a:graphicData uri="http://schemas.openxmlformats.org/presentationml/2006/ole">
            <p:oleObj spid="_x0000_s63491" r:id="rId5" imgW="4663080" imgH="258120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46050"/>
            <a:ext cx="8609012" cy="15367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/>
              <a:t>8. Самая главная должность в Афинах.</a:t>
            </a:r>
            <a:br>
              <a:rPr lang="en-GB" sz="3600"/>
            </a:br>
            <a:r>
              <a:rPr lang="en-GB" sz="3600"/>
              <a:t>9. Богиня войны в Греции.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64514" r:id="rId4" imgW="8942040" imgH="4877640" progId="Excel.Sheet.8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39750" y="1979613"/>
          <a:ext cx="9359900" cy="4859337"/>
        </p:xfrm>
        <a:graphic>
          <a:graphicData uri="http://schemas.openxmlformats.org/presentationml/2006/ole">
            <p:oleObj spid="_x0000_s64515" r:id="rId5" imgW="4663080" imgH="279612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OpenDocu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OpenDocument</Template>
  <TotalTime>395</TotalTime>
  <Words>561</Words>
  <Application>Microsoft Office PowerPoint</Application>
  <PresentationFormat>Произвольный</PresentationFormat>
  <Paragraphs>105</Paragraphs>
  <Slides>28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Презентация OpenDocument</vt:lpstr>
      <vt:lpstr>Лист Microsoft Office Excel 97-2003</vt:lpstr>
      <vt:lpstr>      Отгадай выделенное слово: 1. «Отец истории»</vt:lpstr>
      <vt:lpstr>Слайд 2</vt:lpstr>
      <vt:lpstr>  2. Первый стратег Афин с 443 г. до н. э.   3. Народ в Греции.</vt:lpstr>
      <vt:lpstr>Слайд 4</vt:lpstr>
      <vt:lpstr>4. Главная площадь Афин. 5. Постройка для декораций в греческом театре.</vt:lpstr>
      <vt:lpstr>5. Постройка для декораций в греческом театре. 6. Человек, умеющий убеждать.</vt:lpstr>
      <vt:lpstr>6. Человек, умеющий убеждать. 7. Греки называют свою страну...</vt:lpstr>
      <vt:lpstr>7. Греки называют свою страну... 8. Самая главная должность в Афинах.</vt:lpstr>
      <vt:lpstr>8. Самая главная должность в Афинах. 9. Богиня войны в Греции.</vt:lpstr>
      <vt:lpstr>9. Богиня войны в Греции. 10. Имя жены Перикла.</vt:lpstr>
      <vt:lpstr>Слайд 11</vt:lpstr>
      <vt:lpstr>Слайд 12</vt:lpstr>
      <vt:lpstr>Цель урока:</vt:lpstr>
      <vt:lpstr>План урока:</vt:lpstr>
      <vt:lpstr>Задание на урок:</vt:lpstr>
      <vt:lpstr>1. Упадок Греции в IV веке до  н.э. Междоусобные войны.</vt:lpstr>
      <vt:lpstr>Последствия междоусобных войн в Греции:</vt:lpstr>
      <vt:lpstr>Слайд 18</vt:lpstr>
      <vt:lpstr>2. Усиление Македонии при царе Филиппе. </vt:lpstr>
      <vt:lpstr>Македонская фаланга и конница</vt:lpstr>
      <vt:lpstr>3. Потеря Грецией независимости. Отношение греческого общества к угрозе македонского завоевания.</vt:lpstr>
      <vt:lpstr>Битва при Херонее</vt:lpstr>
      <vt:lpstr>3. Подчинение греческих полисов Филиппу II.</vt:lpstr>
      <vt:lpstr>4. Гибель Филиппа. Приход к власти Александра.</vt:lpstr>
      <vt:lpstr>Слайд 25</vt:lpstr>
      <vt:lpstr>Слайд 26</vt:lpstr>
      <vt:lpstr>Слайд 27</vt:lpstr>
      <vt:lpstr>Афинский оратор Демосфен.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User</dc:creator>
  <cp:lastModifiedBy>User</cp:lastModifiedBy>
  <cp:revision>44</cp:revision>
  <dcterms:created xsi:type="dcterms:W3CDTF">2010-03-02T19:46:48Z</dcterms:created>
  <dcterms:modified xsi:type="dcterms:W3CDTF">2010-03-07T09:22:43Z</dcterms:modified>
</cp:coreProperties>
</file>