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94" r:id="rId3"/>
    <p:sldId id="295" r:id="rId4"/>
    <p:sldId id="286" r:id="rId5"/>
    <p:sldId id="276" r:id="rId6"/>
    <p:sldId id="282" r:id="rId7"/>
    <p:sldId id="307" r:id="rId8"/>
    <p:sldId id="308" r:id="rId9"/>
    <p:sldId id="278" r:id="rId10"/>
    <p:sldId id="283" r:id="rId11"/>
    <p:sldId id="284" r:id="rId12"/>
    <p:sldId id="287" r:id="rId13"/>
    <p:sldId id="297" r:id="rId14"/>
    <p:sldId id="298" r:id="rId15"/>
    <p:sldId id="299" r:id="rId16"/>
    <p:sldId id="301" r:id="rId17"/>
    <p:sldId id="274" r:id="rId18"/>
    <p:sldId id="289" r:id="rId19"/>
    <p:sldId id="271" r:id="rId20"/>
    <p:sldId id="270" r:id="rId21"/>
    <p:sldId id="267" r:id="rId22"/>
    <p:sldId id="302" r:id="rId23"/>
    <p:sldId id="303" r:id="rId24"/>
    <p:sldId id="306" r:id="rId25"/>
    <p:sldId id="304" r:id="rId26"/>
    <p:sldId id="265" r:id="rId27"/>
    <p:sldId id="269" r:id="rId28"/>
    <p:sldId id="290" r:id="rId29"/>
    <p:sldId id="280" r:id="rId30"/>
    <p:sldId id="310" r:id="rId31"/>
    <p:sldId id="311" r:id="rId32"/>
    <p:sldId id="279" r:id="rId33"/>
    <p:sldId id="312" r:id="rId34"/>
    <p:sldId id="261" r:id="rId35"/>
    <p:sldId id="313" r:id="rId36"/>
    <p:sldId id="258" r:id="rId37"/>
    <p:sldId id="25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1DB5-A91C-4251-9438-E6DC2CEA9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CA39-82BE-41EC-AF23-6A703EE7E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6C25-0EB3-4E1F-A96B-CCF6A9C91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1F2A-2C08-47C2-BFE2-CF1516E13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1331-EF6A-4C51-BD46-B1ADDD1E5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85BC-6C48-42A2-8F8A-82D8FB34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2A6F-8D22-430B-8DDD-6ADCD84AA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E88D-AB38-4E66-901B-201FDF5CC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7EC3-990D-40A0-BB8B-52FBEFA53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4067-6C77-4D38-8862-E724472ED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80A5-C3E7-46D8-8A6C-6650534D0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9A5BB1C-5603-49CF-A606-83D2843C2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76" r:id="rId2"/>
    <p:sldLayoutId id="2147484085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6" r:id="rId9"/>
    <p:sldLayoutId id="2147484082" r:id="rId10"/>
    <p:sldLayoutId id="21474840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0%D0%BC%D0%B0%D1%81%D0%BA" TargetMode="External"/><Relationship Id="rId2" Type="http://schemas.openxmlformats.org/officeDocument/2006/relationships/hyperlink" Target="https://ru.wikipedia.org/wiki/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1%81%D1%8B%D0%BA-%D0%9A%D1%83%D0%BB%D1%8C" TargetMode="External"/><Relationship Id="rId2" Type="http://schemas.openxmlformats.org/officeDocument/2006/relationships/hyperlink" Target="https://ru.wikipedia.org/wiki/10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ru.wikipedia.org/wiki/%D0%A2%D1%8E%D1%80%D0%BA%D0%B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27_%D0%B3%D0%BE%D0%B4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s://ru.wikipedia.org/wiki/14_%D1%8F%D0%BD%D0%B2%D0%B0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E%D1%82%D0%B0%D0%BD%D0%B8%D0%BA%D0%B0" TargetMode="External"/><Relationship Id="rId5" Type="http://schemas.openxmlformats.org/officeDocument/2006/relationships/hyperlink" Target="https://ru.wikipedia.org/wiki/1914_%D0%B3%D0%BE%D0%B4" TargetMode="External"/><Relationship Id="rId4" Type="http://schemas.openxmlformats.org/officeDocument/2006/relationships/hyperlink" Target="https://ru.wikipedia.org/wiki/11_%D0%BC%D0%B0%D1%80%D1%82%D0%B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50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s://ru.wikipedia.org/wiki/9_%D1%8F%D0%BD%D0%B2%D0%B0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C%D0%BF%D0%B5%D1%80%D0%B0%D1%82%D0%BE%D1%80%D1%81%D0%BA%D0%BE%D0%B5_%D0%A0%D1%83%D1%81%D1%81%D0%BA%D0%BE%D0%B5_%D0%B3%D0%B5%D0%BE%D0%B3%D1%80%D0%B0%D1%84%D0%B8%D1%87%D0%B5%D1%81%D0%BA%D0%BE%D0%B5_%D0%BE%D0%B1%D1%89%D0%B5%D1%81%D1%82%D0%B2%D0%BE" TargetMode="External"/><Relationship Id="rId5" Type="http://schemas.openxmlformats.org/officeDocument/2006/relationships/hyperlink" Target="https://ru.wikipedia.org/wiki/1902" TargetMode="External"/><Relationship Id="rId4" Type="http://schemas.openxmlformats.org/officeDocument/2006/relationships/hyperlink" Target="https://ru.wikipedia.org/wiki/23_%D1%81%D0%B5%D0%BD%D1%82%D1%8F%D0%B1%D1%80%D1%8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425_%D0%B4%D0%BE_%D0%BD._%D1%8D." TargetMode="External"/><Relationship Id="rId2" Type="http://schemas.openxmlformats.org/officeDocument/2006/relationships/hyperlink" Target="https://ru.wikipedia.org/wiki/484_%D0%B4%D0%BE_%D0%BD._%D1%8D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4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63_%D0%B3%D0%BE%D0%B4_%D0%B4%D0%BE_%D0%BD._%D1%8D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5%D0%BE%D0%B3%D1%80%D0%B0%D1%84%D0%B8%D1%8F_(%D0%A1%D1%82%D1%80%D0%B0%D0%B1%D0%BE%D0%BD)" TargetMode="External"/><Relationship Id="rId5" Type="http://schemas.openxmlformats.org/officeDocument/2006/relationships/hyperlink" Target="https://ru.wikipedia.org/wiki/%D0%93%D0%B5%D0%BE%D0%B3%D1%80%D0%B0%D1%84%D0%B8%D1%8F" TargetMode="External"/><Relationship Id="rId4" Type="http://schemas.openxmlformats.org/officeDocument/2006/relationships/hyperlink" Target="https://ru.wikipedia.org/wiki/%D0%98%D1%81%D1%82%D0%BE%D1%80%D0%B8%D0%B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305800" cy="4800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Географические исследования </a:t>
            </a:r>
            <a:b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7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Казахстана.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0" y="304800"/>
            <a:ext cx="4419600" cy="6019800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rgbClr val="C00000"/>
                </a:solidFill>
              </a:rPr>
              <a:t>Абу Наср Мухаммед ибн Мухаммед ибн Тархан ибн Узлаг аль-Фараби</a:t>
            </a:r>
          </a:p>
          <a:p>
            <a:pPr algn="ctr" eaLnBrk="1" hangingPunct="1"/>
            <a:r>
              <a:rPr lang="ru-RU" altLang="ru-RU" smtClean="0"/>
              <a:t>  12 января </a:t>
            </a:r>
            <a:r>
              <a:rPr lang="ru-RU" altLang="ru-RU" smtClean="0">
                <a:hlinkClick r:id="rId2" tooltip="951"/>
              </a:rPr>
              <a:t>951</a:t>
            </a:r>
            <a:r>
              <a:rPr lang="ru-RU" altLang="ru-RU" b="1" smtClean="0"/>
              <a:t>,  </a:t>
            </a:r>
            <a:r>
              <a:rPr lang="ru-RU" altLang="ru-RU" smtClean="0">
                <a:hlinkClick r:id="rId3" tooltip="Дамаск"/>
              </a:rPr>
              <a:t>Дамаск</a:t>
            </a:r>
            <a:endParaRPr lang="ru-RU" altLang="ru-RU" i="1" smtClean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b="1" i="1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 i="1" smtClean="0">
                <a:solidFill>
                  <a:srgbClr val="C00000"/>
                </a:solidFill>
              </a:rPr>
              <a:t>«Второй учитель» </a:t>
            </a:r>
            <a:r>
              <a:rPr lang="ru-RU" altLang="ru-RU" b="1" i="1" smtClean="0">
                <a:solidFill>
                  <a:srgbClr val="00B050"/>
                </a:solidFill>
              </a:rPr>
              <a:t>человечества после Аристотеля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 i="1" smtClean="0">
                <a:solidFill>
                  <a:srgbClr val="00B0F0"/>
                </a:solidFill>
              </a:rPr>
              <a:t>«Классификация наук»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 i="1" smtClean="0">
                <a:solidFill>
                  <a:srgbClr val="00B050"/>
                </a:solidFill>
              </a:rPr>
              <a:t>Создание календаря</a:t>
            </a:r>
          </a:p>
        </p:txBody>
      </p:sp>
      <p:pic>
        <p:nvPicPr>
          <p:cNvPr id="16387" name="Picture 2" descr="F:\8 класс\Фараб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2" descr="F:\8 класс\ВШП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2" descr="F:\8 класс\карта ВШП.jpg"/>
          <p:cNvPicPr>
            <a:picLocks noChangeAspect="1" noChangeArrowheads="1"/>
          </p:cNvPicPr>
          <p:nvPr/>
        </p:nvPicPr>
        <p:blipFill>
          <a:blip r:embed="rId2"/>
          <a:srcRect t="14636"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войная стрелка влево/вправо 5"/>
          <p:cNvSpPr/>
          <p:nvPr/>
        </p:nvSpPr>
        <p:spPr>
          <a:xfrm>
            <a:off x="4495800" y="2895600"/>
            <a:ext cx="35052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352800" y="1447800"/>
            <a:ext cx="4038600" cy="1246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</a:rPr>
              <a:t>1. </a:t>
            </a:r>
            <a:r>
              <a:rPr lang="ru-RU" sz="2800" b="1" dirty="0" err="1">
                <a:solidFill>
                  <a:srgbClr val="FFFF00"/>
                </a:solidFill>
              </a:rPr>
              <a:t>Сырдаринское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4953000" y="3244850"/>
            <a:ext cx="3124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Тяньшанское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381000" y="2286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С 6 века путь стал развиваться по 2 направлениям</a:t>
            </a:r>
            <a:endParaRPr lang="ru-RU" altLang="ru-RU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rgbClr val="FF0000"/>
                </a:solidFill>
              </a:rPr>
              <a:t>ОРХОНСКИЕ ПАМЯТНИКИ</a:t>
            </a:r>
          </a:p>
        </p:txBody>
      </p:sp>
      <p:pic>
        <p:nvPicPr>
          <p:cNvPr id="21507" name="Picture 2" descr="C:\Users\Настя\Downloads\150px-Kyzyl_orkhon_inscri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29718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Настя\Downloads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19200"/>
            <a:ext cx="4953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Настя\Downloads\klashtorny-savinov-2005-a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0"/>
            <a:ext cx="5010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95450"/>
          </a:xfrm>
        </p:spPr>
        <p:txBody>
          <a:bodyPr/>
          <a:lstStyle/>
          <a:p>
            <a:pPr algn="ctr" eaLnBrk="1" hangingPunct="1"/>
            <a:r>
              <a:rPr lang="ru-RU" altLang="ru-RU" sz="4400" b="1" i="1" smtClean="0">
                <a:solidFill>
                  <a:srgbClr val="C00000"/>
                </a:solidFill>
              </a:rPr>
              <a:t>Мавзолей Ходжи Ахмеда Ясави </a:t>
            </a:r>
            <a:r>
              <a:rPr lang="ru-RU" altLang="ru-RU" smtClean="0"/>
              <a:t>(г.Туркестан) 12 век</a:t>
            </a:r>
          </a:p>
        </p:txBody>
      </p:sp>
      <p:pic>
        <p:nvPicPr>
          <p:cNvPr id="22531" name="Picture 2" descr="C:\Users\Настя\Downloads\250px-Комплекс_Ахмеда_Ясави;_каз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Настя\Downloads\250px-Туркест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847850"/>
          </a:xfrm>
        </p:spPr>
        <p:txBody>
          <a:bodyPr/>
          <a:lstStyle/>
          <a:p>
            <a:pPr algn="ctr" eaLnBrk="1" hangingPunct="1"/>
            <a:r>
              <a:rPr lang="vi-VN" altLang="ru-RU" b="1" i="1" smtClean="0">
                <a:solidFill>
                  <a:srgbClr val="C00000"/>
                </a:solidFill>
              </a:rPr>
              <a:t>Сара́й-Джу́к</a:t>
            </a:r>
            <a:r>
              <a:rPr lang="ru-RU" altLang="ru-RU" b="1" i="1" smtClean="0">
                <a:solidFill>
                  <a:srgbClr val="C00000"/>
                </a:solidFill>
              </a:rPr>
              <a:t> 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пантеон ханов Золотой Орды</a:t>
            </a:r>
            <a:endParaRPr lang="ru-RU" altLang="ru-RU" smtClean="0"/>
          </a:p>
        </p:txBody>
      </p:sp>
      <p:pic>
        <p:nvPicPr>
          <p:cNvPr id="23555" name="Picture 2" descr="C:\Users\Настя\Downloads\Sarais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Настя\Downloads\image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3933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rgbClr val="C00000"/>
                </a:solidFill>
              </a:rPr>
              <a:t>Отырар</a:t>
            </a:r>
          </a:p>
        </p:txBody>
      </p:sp>
      <p:pic>
        <p:nvPicPr>
          <p:cNvPr id="25603" name="Picture 2" descr="C:\Users\Настя\Downloads\1_9aca9c0bd365be2c41b8b51e8a9e18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Настя\Downloads\b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2672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886200" y="533400"/>
            <a:ext cx="5105400" cy="5791200"/>
          </a:xfrm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solidFill>
                  <a:srgbClr val="C00000"/>
                </a:solidFill>
              </a:rPr>
              <a:t>Махмуд Кашгари </a:t>
            </a:r>
          </a:p>
          <a:p>
            <a:pPr algn="ctr" eaLnBrk="1" hangingPunct="1"/>
            <a:r>
              <a:rPr lang="ru-RU" altLang="ru-RU" sz="2800" smtClean="0">
                <a:hlinkClick r:id="rId2" tooltip="1029"/>
              </a:rPr>
              <a:t>1029</a:t>
            </a:r>
            <a:r>
              <a:rPr lang="ru-RU" altLang="ru-RU" sz="2800" smtClean="0"/>
              <a:t>, г. Барскан, близ озера </a:t>
            </a:r>
            <a:r>
              <a:rPr lang="ru-RU" altLang="ru-RU" sz="2800" smtClean="0">
                <a:hlinkClick r:id="rId3" tooltip="Иссык-Куль"/>
              </a:rPr>
              <a:t>Иссык-Куль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 </a:t>
            </a:r>
            <a:r>
              <a:rPr lang="ru-RU" altLang="ru-RU" sz="2800" b="1" smtClean="0">
                <a:solidFill>
                  <a:srgbClr val="C00000"/>
                </a:solidFill>
              </a:rPr>
              <a:t>— выдающийся </a:t>
            </a:r>
            <a:r>
              <a:rPr lang="ru-RU" altLang="ru-RU" sz="2800" b="1" u="sng" smtClean="0">
                <a:solidFill>
                  <a:srgbClr val="C00000"/>
                </a:solidFill>
                <a:hlinkClick r:id="rId4" tooltip="Тюрки"/>
              </a:rPr>
              <a:t>тюркский</a:t>
            </a:r>
            <a:r>
              <a:rPr lang="ru-RU" altLang="ru-RU" sz="2800" b="1" smtClean="0">
                <a:solidFill>
                  <a:srgbClr val="C00000"/>
                </a:solidFill>
              </a:rPr>
              <a:t> филолог и лексикограф</a:t>
            </a:r>
          </a:p>
          <a:p>
            <a:pPr algn="ctr" eaLnBrk="1" hangingPunct="1"/>
            <a:endParaRPr lang="ru-RU" altLang="ru-RU" sz="2800" b="1" i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 smtClean="0">
                <a:solidFill>
                  <a:srgbClr val="002060"/>
                </a:solidFill>
              </a:rPr>
              <a:t>Создал словарь географических названий</a:t>
            </a:r>
          </a:p>
          <a:p>
            <a:pPr algn="ctr" eaLnBrk="1" hangingPunct="1"/>
            <a:endParaRPr lang="ru-RU" altLang="ru-RU" sz="2800" b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800" b="1" smtClean="0">
                <a:solidFill>
                  <a:srgbClr val="002060"/>
                </a:solidFill>
              </a:rPr>
              <a:t>Создал самую древнюю тюркскую карту</a:t>
            </a:r>
          </a:p>
        </p:txBody>
      </p:sp>
      <p:pic>
        <p:nvPicPr>
          <p:cNvPr id="27651" name="Picture 2" descr="F:\8 класс\CF8E_4EBCAF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2" descr="F:\8 класс\кашгар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648200" y="533400"/>
            <a:ext cx="4343400" cy="5791200"/>
          </a:xfrm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solidFill>
                  <a:srgbClr val="C00000"/>
                </a:solidFill>
              </a:rPr>
              <a:t>Плано Карпини и Виллем Рубрук</a:t>
            </a:r>
          </a:p>
          <a:p>
            <a:pPr algn="ctr" eaLnBrk="1" hangingPunct="1"/>
            <a:r>
              <a:rPr lang="ru-RU" altLang="ru-RU" sz="3200" b="1" i="1" smtClean="0">
                <a:solidFill>
                  <a:srgbClr val="0070C0"/>
                </a:solidFill>
              </a:rPr>
              <a:t>13 век</a:t>
            </a:r>
          </a:p>
          <a:p>
            <a:pPr algn="ctr" eaLnBrk="1" hangingPunct="1"/>
            <a:r>
              <a:rPr lang="ru-RU" altLang="ru-RU" sz="2800" b="1" i="1" smtClean="0"/>
              <a:t>Путешествия через Казахстан в Монголию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b="1" i="1" smtClean="0">
                <a:solidFill>
                  <a:srgbClr val="00B050"/>
                </a:solidFill>
              </a:rPr>
              <a:t>Сбор материала:</a:t>
            </a:r>
          </a:p>
          <a:p>
            <a:pPr algn="ctr" eaLnBrk="1" hangingPunct="1"/>
            <a:r>
              <a:rPr lang="ru-RU" altLang="ru-RU" sz="2800" i="1" smtClean="0"/>
              <a:t>Быт, нравы местных народов</a:t>
            </a:r>
          </a:p>
          <a:p>
            <a:pPr algn="ctr" eaLnBrk="1" hangingPunct="1"/>
            <a:r>
              <a:rPr lang="ru-RU" altLang="ru-RU" sz="2800" i="1" smtClean="0"/>
              <a:t>Флора и фауна</a:t>
            </a:r>
          </a:p>
          <a:p>
            <a:pPr algn="ctr" eaLnBrk="1" hangingPunct="1"/>
            <a:r>
              <a:rPr lang="ru-RU" altLang="ru-RU" sz="2800" i="1" smtClean="0"/>
              <a:t>Горы, реки, озера</a:t>
            </a:r>
          </a:p>
        </p:txBody>
      </p:sp>
      <p:pic>
        <p:nvPicPr>
          <p:cNvPr id="29699" name="Picture 2" descr="F:\8 класс\1109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37160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начала 2 тысячелетия до н.э. на территории Казахстана жили арийские племена. </a:t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1-м тысячелетии до н.э. их преемниками стали сакские племена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3" descr="C:\Users\Настя\Downloads\Scythia-Parthia_100_B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382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3962400" y="304800"/>
            <a:ext cx="5029200" cy="6324600"/>
          </a:xfrm>
        </p:spPr>
        <p:txBody>
          <a:bodyPr/>
          <a:lstStyle/>
          <a:p>
            <a:pPr algn="ctr" eaLnBrk="1" hangingPunct="1"/>
            <a:endParaRPr lang="ru-RU" altLang="ru-RU" sz="2800" b="1" i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 i="1" smtClean="0">
                <a:solidFill>
                  <a:srgbClr val="C00000"/>
                </a:solidFill>
              </a:rPr>
              <a:t>Кадыргали  Жалаири</a:t>
            </a:r>
          </a:p>
          <a:p>
            <a:pPr algn="ctr" eaLnBrk="1" hangingPunct="1"/>
            <a:r>
              <a:rPr lang="ru-RU" altLang="ru-RU" sz="1800" smtClean="0"/>
              <a:t>1530-1605 г.г.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000" smtClean="0">
                <a:solidFill>
                  <a:srgbClr val="00B0F0"/>
                </a:solidFill>
              </a:rPr>
              <a:t>великий казахский ученый, видный дипломат, выдающийся политический деятель,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800" smtClean="0">
                <a:solidFill>
                  <a:srgbClr val="00B050"/>
                </a:solidFill>
              </a:rPr>
              <a:t> автор исторического сочинения «Джами ат-таварих» - «Сборник летописей»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800" b="1" smtClean="0"/>
              <a:t>История образования Казахского ханства: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800" smtClean="0"/>
              <a:t>-границы,     -города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800" smtClean="0"/>
              <a:t>-реки,  -горы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800" smtClean="0"/>
              <a:t>-традиции</a:t>
            </a:r>
          </a:p>
          <a:p>
            <a:pPr algn="ctr" eaLnBrk="1" hangingPunct="1"/>
            <a:endParaRPr lang="ru-RU" altLang="ru-RU" sz="1800" smtClean="0"/>
          </a:p>
        </p:txBody>
      </p:sp>
      <p:pic>
        <p:nvPicPr>
          <p:cNvPr id="34819" name="Picture 2" descr="F:\8 класс\15 век Жалайы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0" y="228600"/>
            <a:ext cx="4419600" cy="6096000"/>
          </a:xfrm>
        </p:spPr>
        <p:txBody>
          <a:bodyPr/>
          <a:lstStyle/>
          <a:p>
            <a:pPr algn="ctr" eaLnBrk="1" hangingPunct="1"/>
            <a:endParaRPr lang="ru-RU" altLang="ru-RU" sz="3200" b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vi-VN" altLang="ru-RU" sz="3200" b="1" smtClean="0">
                <a:solidFill>
                  <a:srgbClr val="C00000"/>
                </a:solidFill>
              </a:rPr>
              <a:t>Семён Улья́нович Ре́мезов </a:t>
            </a:r>
            <a:endParaRPr lang="ru-RU" altLang="ru-RU" sz="3200" b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smtClean="0"/>
              <a:t>Летописец, географ и картограф Сибири, жил в конце XVII и начале XVIII столетий.</a:t>
            </a:r>
          </a:p>
          <a:p>
            <a:pPr algn="ctr" eaLnBrk="1" hangingPunct="1"/>
            <a:endParaRPr lang="ru-RU" altLang="ru-RU" sz="2000" b="1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smtClean="0">
                <a:solidFill>
                  <a:srgbClr val="0070C0"/>
                </a:solidFill>
              </a:rPr>
              <a:t>Впервые в «Чертежной книги Сибири» были включены историко-географические сведения о территории Казахстана</a:t>
            </a:r>
          </a:p>
        </p:txBody>
      </p:sp>
      <p:pic>
        <p:nvPicPr>
          <p:cNvPr id="35843" name="Picture 2" descr="F:\8 класс\8owN_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7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6868" name="Picture 2" descr="F:\8 класс\0023-023-Semenov-Tjan-SHanskij-P.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F:\8 класс\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0"/>
            <a:ext cx="413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267200" y="228600"/>
            <a:ext cx="4876800" cy="6096000"/>
          </a:xfrm>
        </p:spPr>
        <p:txBody>
          <a:bodyPr/>
          <a:lstStyle/>
          <a:p>
            <a:pPr algn="ctr" eaLnBrk="1" hangingPunct="1"/>
            <a:r>
              <a:rPr lang="vi-VN" altLang="ru-RU" sz="3200" b="1" smtClean="0">
                <a:solidFill>
                  <a:srgbClr val="C00000"/>
                </a:solidFill>
              </a:rPr>
              <a:t>Пётр Петро́вич Семёнов-Тян-Ша́нский</a:t>
            </a:r>
            <a:endParaRPr lang="ru-RU" altLang="ru-RU" sz="3200" b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400" smtClean="0">
                <a:hlinkClick r:id="rId2" tooltip="14 января"/>
              </a:rPr>
              <a:t>2 января</a:t>
            </a:r>
            <a:r>
              <a:rPr lang="ru-RU" altLang="ru-RU" sz="2400" smtClean="0"/>
              <a:t> </a:t>
            </a:r>
            <a:r>
              <a:rPr lang="ru-RU" altLang="ru-RU" sz="2400" smtClean="0">
                <a:hlinkClick r:id="rId3" tooltip="1827 год"/>
              </a:rPr>
              <a:t>1827</a:t>
            </a:r>
            <a:r>
              <a:rPr lang="ru-RU" altLang="ru-RU" sz="2400" smtClean="0"/>
              <a:t> —</a:t>
            </a:r>
            <a:r>
              <a:rPr lang="ru-RU" altLang="ru-RU" sz="2400" smtClean="0">
                <a:hlinkClick r:id="rId4" tooltip="11 марта"/>
              </a:rPr>
              <a:t>11 марта</a:t>
            </a:r>
            <a:r>
              <a:rPr lang="ru-RU" altLang="ru-RU" sz="2400" smtClean="0"/>
              <a:t> </a:t>
            </a:r>
            <a:r>
              <a:rPr lang="ru-RU" altLang="ru-RU" sz="2400" smtClean="0">
                <a:hlinkClick r:id="rId5" tooltip="1914 год"/>
              </a:rPr>
              <a:t>1914</a:t>
            </a:r>
            <a:endParaRPr lang="ru-RU" altLang="ru-RU" sz="2400" smtClean="0"/>
          </a:p>
          <a:p>
            <a:pPr algn="ctr" eaLnBrk="1" hangingPunct="1"/>
            <a:r>
              <a:rPr lang="ru-RU" altLang="ru-RU" sz="2800" smtClean="0"/>
              <a:t> — русский географ, </a:t>
            </a:r>
            <a:r>
              <a:rPr lang="ru-RU" altLang="ru-RU" sz="2800" smtClean="0">
                <a:hlinkClick r:id="rId6" tooltip="Ботаника"/>
              </a:rPr>
              <a:t>ботаник</a:t>
            </a:r>
            <a:r>
              <a:rPr lang="ru-RU" altLang="ru-RU" sz="2800" smtClean="0"/>
              <a:t>,  государственный и общественный деятель.</a:t>
            </a:r>
          </a:p>
          <a:p>
            <a:pPr algn="ctr" eaLnBrk="1" hangingPunct="1"/>
            <a:r>
              <a:rPr lang="ru-RU" altLang="ru-RU" sz="2800" b="1" smtClean="0">
                <a:solidFill>
                  <a:srgbClr val="0070C0"/>
                </a:solidFill>
              </a:rPr>
              <a:t>Описание гор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b="1" smtClean="0">
                <a:solidFill>
                  <a:srgbClr val="0070C0"/>
                </a:solidFill>
              </a:rPr>
              <a:t>Тянь-Шань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b="1" smtClean="0">
                <a:solidFill>
                  <a:srgbClr val="00B050"/>
                </a:solidFill>
              </a:rPr>
              <a:t>(происхождение (не вулканическое), определение высотной поясности)</a:t>
            </a:r>
          </a:p>
          <a:p>
            <a:pPr algn="ctr" eaLnBrk="1" hangingPunct="1"/>
            <a:endParaRPr lang="ru-RU" altLang="ru-RU" sz="3200" b="1" smtClean="0">
              <a:solidFill>
                <a:srgbClr val="0070C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altLang="ru-RU" sz="3200" smtClean="0">
              <a:solidFill>
                <a:srgbClr val="C00000"/>
              </a:solidFill>
            </a:endParaRPr>
          </a:p>
        </p:txBody>
      </p:sp>
      <p:pic>
        <p:nvPicPr>
          <p:cNvPr id="37891" name="Picture 2" descr="F:\8 класс\9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F:\8 класс\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Users\Настя\Downloads\P._P._SemenovTyanShanskij__Puteshestvie_v_Tyans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38147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114800" y="22860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vi-VN" sz="3200" b="1" dirty="0">
                <a:solidFill>
                  <a:srgbClr val="C00000"/>
                </a:solidFill>
                <a:latin typeface="+mn-lt"/>
              </a:rPr>
              <a:t>Пётр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vi-VN" sz="3200" b="1" dirty="0">
                <a:solidFill>
                  <a:srgbClr val="C00000"/>
                </a:solidFill>
                <a:latin typeface="+mn-lt"/>
              </a:rPr>
              <a:t>Петро́вич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vi-VN" sz="3200" b="1" dirty="0">
                <a:solidFill>
                  <a:srgbClr val="C00000"/>
                </a:solidFill>
                <a:latin typeface="+mn-lt"/>
              </a:rPr>
              <a:t>Семёнов-Тян-Ша́нский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определение снеговой линии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ткрытие ледников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дошел до пика 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Хан-Тенгри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9939" name="Picture 2" descr="C:\Users\Настя\Download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3873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3200400" y="0"/>
            <a:ext cx="5715000" cy="6477000"/>
          </a:xfrm>
        </p:spPr>
        <p:txBody>
          <a:bodyPr/>
          <a:lstStyle/>
          <a:p>
            <a:pPr algn="ctr" eaLnBrk="1" hangingPunct="1"/>
            <a:endParaRPr lang="ru-RU" altLang="ru-RU" sz="3200" b="1" i="1" smtClean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b="1" i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3200" b="1" i="1" smtClean="0">
                <a:solidFill>
                  <a:srgbClr val="C00000"/>
                </a:solidFill>
              </a:rPr>
              <a:t>Иван Васильевич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3200" b="1" i="1" smtClean="0">
                <a:solidFill>
                  <a:srgbClr val="C00000"/>
                </a:solidFill>
              </a:rPr>
              <a:t>Мушкетов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smtClean="0">
                <a:hlinkClick r:id="rId2" tooltip="9 января"/>
              </a:rPr>
              <a:t>9 января</a:t>
            </a:r>
            <a:r>
              <a:rPr lang="ru-RU" altLang="ru-RU" b="1" smtClean="0"/>
              <a:t> </a:t>
            </a:r>
            <a:r>
              <a:rPr lang="ru-RU" altLang="ru-RU" b="1" smtClean="0">
                <a:hlinkClick r:id="rId3" tooltip="1850"/>
              </a:rPr>
              <a:t>1850</a:t>
            </a:r>
            <a:r>
              <a:rPr lang="ru-RU" altLang="ru-RU" b="1" smtClean="0"/>
              <a:t> — </a:t>
            </a:r>
            <a:r>
              <a:rPr lang="ru-RU" altLang="ru-RU" b="1" smtClean="0">
                <a:hlinkClick r:id="rId4" tooltip="23 сентября"/>
              </a:rPr>
              <a:t>23 сентября</a:t>
            </a:r>
            <a:r>
              <a:rPr lang="ru-RU" altLang="ru-RU" b="1" smtClean="0"/>
              <a:t> </a:t>
            </a:r>
            <a:r>
              <a:rPr lang="ru-RU" altLang="ru-RU" b="1" smtClean="0">
                <a:hlinkClick r:id="rId5" tooltip="1902"/>
              </a:rPr>
              <a:t>1902</a:t>
            </a:r>
            <a:r>
              <a:rPr lang="ru-RU" altLang="ru-RU" b="1" smtClean="0"/>
              <a:t> 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/>
              <a:t> — выдающийся русский учёный, геолог и географ, знаменитый путешественник, член </a:t>
            </a:r>
            <a:r>
              <a:rPr lang="ru-RU" altLang="ru-RU" b="1" smtClean="0">
                <a:hlinkClick r:id="rId6" tooltip="Императорское Русское географическое общество"/>
              </a:rPr>
              <a:t>Императорского Русского Географического Общества</a:t>
            </a:r>
            <a:endParaRPr lang="ru-RU" altLang="ru-RU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smtClean="0"/>
              <a:t> </a:t>
            </a:r>
            <a:r>
              <a:rPr lang="ru-RU" altLang="ru-RU" smtClean="0"/>
              <a:t>Исследователь Средней Азии.</a:t>
            </a:r>
          </a:p>
        </p:txBody>
      </p:sp>
      <p:pic>
        <p:nvPicPr>
          <p:cNvPr id="40963" name="Picture 2" descr="F:\8 класс\209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7620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495800" y="152400"/>
            <a:ext cx="4495800" cy="6705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altLang="ru-RU" smtClean="0">
              <a:solidFill>
                <a:srgbClr val="00B05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>
                <a:solidFill>
                  <a:srgbClr val="00B050"/>
                </a:solidFill>
              </a:rPr>
              <a:t>Составил первую геологическую карту  Туркистана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smtClean="0">
              <a:solidFill>
                <a:srgbClr val="00B050"/>
              </a:solidFill>
            </a:endParaRPr>
          </a:p>
          <a:p>
            <a:pPr algn="ctr" eaLnBrk="1" hangingPunct="1"/>
            <a:r>
              <a:rPr lang="ru-RU" altLang="ru-RU" smtClean="0">
                <a:solidFill>
                  <a:srgbClr val="0070C0"/>
                </a:solidFill>
              </a:rPr>
              <a:t>Первым назвал причины землетрясения в городе Верном (г.Алматы), а также происхождение гор Тянь-Шаня</a:t>
            </a:r>
          </a:p>
          <a:p>
            <a:pPr algn="ctr" eaLnBrk="1" hangingPunct="1"/>
            <a:endParaRPr lang="ru-RU" altLang="ru-RU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</a:rPr>
              <a:t>Первым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выдвинул гипотезу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о постепенном потеплении климата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1987" name="Picture 3" descr="F:\8 класс\03-5-Mushk-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 descr="F:\8 класс\Мушкатов-Иван-Васильевич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9454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3962400" y="381000"/>
            <a:ext cx="4876800" cy="5943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altLang="ru-RU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Никола́й   Алексе́евич Се́верцов</a:t>
            </a:r>
          </a:p>
          <a:p>
            <a:pPr eaLnBrk="1" hangingPunct="1"/>
            <a:r>
              <a:rPr lang="ru-RU" altLang="ru-RU" smtClean="0"/>
              <a:t> 24 октябр1827-26 января 1885</a:t>
            </a:r>
          </a:p>
          <a:p>
            <a:pPr eaLnBrk="1" hangingPunct="1"/>
            <a:endParaRPr lang="ru-RU" altLang="ru-RU" smtClean="0"/>
          </a:p>
          <a:p>
            <a:pPr algn="ctr" eaLnBrk="1" hangingPunct="1"/>
            <a:r>
              <a:rPr lang="ru-RU" altLang="ru-RU" smtClean="0"/>
              <a:t>  </a:t>
            </a:r>
            <a:r>
              <a:rPr lang="ru-RU" altLang="ru-RU" b="1" smtClean="0">
                <a:solidFill>
                  <a:srgbClr val="0070C0"/>
                </a:solidFill>
              </a:rPr>
              <a:t> русский  зоолог, географ и путешественник</a:t>
            </a:r>
          </a:p>
          <a:p>
            <a:pPr algn="ctr" eaLnBrk="1" hangingPunct="1"/>
            <a:endParaRPr lang="ru-RU" altLang="ru-RU" b="1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Изучение Аральского моря, что послужило толчком к развитию экологического направления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4035" name="Picture 2" descr="F:\8 класс\Северцов Ник.Ал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65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Настя\Downloads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10668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5060" name="Picture 2" descr="F:\8 класс\Озеро Ар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3962400" y="381000"/>
            <a:ext cx="4876800" cy="5943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altLang="ru-RU" sz="2800" b="1" dirty="0" err="1" smtClean="0">
                <a:solidFill>
                  <a:srgbClr val="C00000"/>
                </a:solidFill>
              </a:rPr>
              <a:t>Никола́й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Алексе́евич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Се́верцов</a:t>
            </a:r>
            <a:endParaRPr lang="ru-RU" altLang="ru-RU" sz="2800" b="1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altLang="ru-RU" dirty="0" smtClean="0"/>
              <a:t> 24 октябр1827-26 января 1885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B050"/>
                </a:solidFill>
              </a:rPr>
              <a:t>  </a:t>
            </a:r>
            <a:r>
              <a:rPr lang="ru-RU" altLang="ru-RU" b="1" dirty="0" smtClean="0">
                <a:solidFill>
                  <a:srgbClr val="00B050"/>
                </a:solidFill>
              </a:rPr>
              <a:t> исследовал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b="1" dirty="0" smtClean="0">
                <a:solidFill>
                  <a:srgbClr val="00B050"/>
                </a:solidFill>
              </a:rPr>
              <a:t>отроги Тянь-Шаня, пустыню Кызылкум, </a:t>
            </a:r>
            <a:r>
              <a:rPr lang="ru-RU" altLang="ru-RU" b="1" dirty="0" err="1" smtClean="0">
                <a:solidFill>
                  <a:srgbClr val="00B050"/>
                </a:solidFill>
              </a:rPr>
              <a:t>Мугалжар</a:t>
            </a:r>
            <a:r>
              <a:rPr lang="ru-RU" altLang="ru-RU" b="1" dirty="0" smtClean="0">
                <a:solidFill>
                  <a:srgbClr val="00B050"/>
                </a:solidFill>
              </a:rPr>
              <a:t>, </a:t>
            </a:r>
            <a:r>
              <a:rPr lang="ru-RU" altLang="ru-RU" b="1" dirty="0" err="1" smtClean="0">
                <a:solidFill>
                  <a:srgbClr val="00B050"/>
                </a:solidFill>
              </a:rPr>
              <a:t>Устирт</a:t>
            </a:r>
            <a:r>
              <a:rPr lang="ru-RU" altLang="ru-RU" b="1" dirty="0" smtClean="0">
                <a:solidFill>
                  <a:srgbClr val="00B05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</a:rPr>
              <a:t>(рельеф, климат, флора и фауна)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46083" name="Picture 2" descr="F:\8 класс\Северцов Ник.Ал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65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7108" name="Picture 2" descr="F:\8 класс\severcov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572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4038600" y="228600"/>
            <a:ext cx="4953000" cy="6096000"/>
          </a:xfrm>
        </p:spPr>
        <p:txBody>
          <a:bodyPr/>
          <a:lstStyle/>
          <a:p>
            <a:endParaRPr lang="ru-RU" altLang="ru-RU" sz="3200" b="1" smtClean="0">
              <a:solidFill>
                <a:srgbClr val="C00000"/>
              </a:solidFill>
            </a:endParaRPr>
          </a:p>
          <a:p>
            <a:r>
              <a:rPr lang="ru-RU" altLang="ru-RU" sz="3200" b="1" smtClean="0">
                <a:solidFill>
                  <a:srgbClr val="C00000"/>
                </a:solidFill>
              </a:rPr>
              <a:t>Лев Семёнович Берг</a:t>
            </a:r>
          </a:p>
          <a:p>
            <a:pPr algn="ctr"/>
            <a:r>
              <a:rPr lang="ru-RU" altLang="ru-RU" sz="3200" smtClean="0">
                <a:solidFill>
                  <a:srgbClr val="C00000"/>
                </a:solidFill>
              </a:rPr>
              <a:t> </a:t>
            </a:r>
            <a:r>
              <a:rPr lang="ru-RU" altLang="ru-RU" sz="2400" smtClean="0"/>
              <a:t>2 марта 1876 – 24 декабря 1950</a:t>
            </a:r>
          </a:p>
          <a:p>
            <a:pPr algn="ctr"/>
            <a:r>
              <a:rPr lang="ru-RU" altLang="ru-RU" smtClean="0"/>
              <a:t> — зоолог и географ</a:t>
            </a:r>
          </a:p>
          <a:p>
            <a:pPr algn="ctr"/>
            <a:r>
              <a:rPr lang="ru-RU" altLang="ru-RU" b="1" smtClean="0">
                <a:solidFill>
                  <a:srgbClr val="00B050"/>
                </a:solidFill>
              </a:rPr>
              <a:t>исследование соленых озер Северного Казахстана</a:t>
            </a:r>
          </a:p>
          <a:p>
            <a:pPr algn="ctr"/>
            <a:r>
              <a:rPr lang="ru-RU" altLang="ru-RU" b="1" smtClean="0">
                <a:solidFill>
                  <a:srgbClr val="00B050"/>
                </a:solidFill>
              </a:rPr>
              <a:t> </a:t>
            </a:r>
            <a:r>
              <a:rPr lang="ru-RU" altLang="ru-RU" b="1" smtClean="0">
                <a:solidFill>
                  <a:srgbClr val="7030A0"/>
                </a:solidFill>
              </a:rPr>
              <a:t>исследование  Аральского моря + пески Каракумы, Кызылкумы</a:t>
            </a:r>
          </a:p>
          <a:p>
            <a:pPr algn="ctr"/>
            <a:r>
              <a:rPr lang="ru-RU" altLang="ru-RU" b="1" smtClean="0">
                <a:solidFill>
                  <a:srgbClr val="FF0000"/>
                </a:solidFill>
              </a:rPr>
              <a:t>Составил монографию «Аральское море»</a:t>
            </a:r>
          </a:p>
        </p:txBody>
      </p:sp>
      <p:pic>
        <p:nvPicPr>
          <p:cNvPr id="48131" name="Picture 2" descr="C:\Users\User\Desktop\150px-Берг_1920_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143000"/>
            <a:ext cx="32194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3886200" y="457200"/>
            <a:ext cx="5105400" cy="5867400"/>
          </a:xfrm>
        </p:spPr>
        <p:txBody>
          <a:bodyPr/>
          <a:lstStyle/>
          <a:p>
            <a:pPr algn="ctr" eaLnBrk="1" hangingPunct="1"/>
            <a:endParaRPr lang="ru-RU" altLang="ru-RU" sz="3200" b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3200" b="1" smtClean="0">
                <a:solidFill>
                  <a:srgbClr val="C00000"/>
                </a:solidFill>
              </a:rPr>
              <a:t>Чока́н</a:t>
            </a:r>
            <a:r>
              <a:rPr lang="ru-RU" altLang="ru-RU" sz="3200" smtClean="0">
                <a:solidFill>
                  <a:srgbClr val="C00000"/>
                </a:solidFill>
              </a:rPr>
              <a:t> </a:t>
            </a:r>
            <a:r>
              <a:rPr lang="ru-RU" altLang="ru-RU" sz="3200" b="1" smtClean="0">
                <a:solidFill>
                  <a:srgbClr val="C00000"/>
                </a:solidFill>
              </a:rPr>
              <a:t>Чинги́сович Валиха́нов</a:t>
            </a:r>
            <a:r>
              <a:rPr lang="ru-RU" altLang="ru-RU" sz="3200" smtClean="0">
                <a:solidFill>
                  <a:srgbClr val="C00000"/>
                </a:solidFill>
              </a:rPr>
              <a:t> </a:t>
            </a:r>
          </a:p>
          <a:p>
            <a:pPr algn="ctr" eaLnBrk="1" hangingPunct="1"/>
            <a:r>
              <a:rPr lang="ru-RU" altLang="ru-RU" smtClean="0"/>
              <a:t>(настоящее имя 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/>
              <a:t>— </a:t>
            </a:r>
            <a:r>
              <a:rPr lang="ru-RU" altLang="ru-RU" b="1" smtClean="0"/>
              <a:t>Мухамме́д-Хана́фия</a:t>
            </a:r>
            <a:r>
              <a:rPr lang="ru-RU" altLang="ru-RU" smtClean="0"/>
              <a:t>);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Ноябрь 1835-10 апреля1865</a:t>
            </a:r>
          </a:p>
          <a:p>
            <a:pPr eaLnBrk="1" hangingPunct="1"/>
            <a:endParaRPr lang="ru-RU" altLang="ru-RU" smtClean="0"/>
          </a:p>
          <a:p>
            <a:pPr algn="ctr" eaLnBrk="1" hangingPunct="1"/>
            <a:r>
              <a:rPr lang="ru-RU" altLang="ru-RU" sz="2800" smtClean="0">
                <a:solidFill>
                  <a:srgbClr val="00B050"/>
                </a:solidFill>
              </a:rPr>
              <a:t> — казахский учёный, историк, этнограф, путешественник, просветитель</a:t>
            </a:r>
          </a:p>
        </p:txBody>
      </p:sp>
      <p:pic>
        <p:nvPicPr>
          <p:cNvPr id="49155" name="Picture 2" descr="F:\8 класс\soqan_walix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914400"/>
            <a:ext cx="35814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3886200" y="457200"/>
            <a:ext cx="5105400" cy="5867400"/>
          </a:xfrm>
        </p:spPr>
        <p:txBody>
          <a:bodyPr/>
          <a:lstStyle/>
          <a:p>
            <a:pPr algn="ctr" eaLnBrk="1" hangingPunct="1"/>
            <a:endParaRPr lang="ru-RU" altLang="ru-RU" sz="3200" b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3200" b="1" smtClean="0">
                <a:solidFill>
                  <a:srgbClr val="C00000"/>
                </a:solidFill>
              </a:rPr>
              <a:t>Чока́н</a:t>
            </a:r>
            <a:r>
              <a:rPr lang="ru-RU" altLang="ru-RU" sz="3200" smtClean="0">
                <a:solidFill>
                  <a:srgbClr val="C00000"/>
                </a:solidFill>
              </a:rPr>
              <a:t> </a:t>
            </a:r>
            <a:r>
              <a:rPr lang="ru-RU" altLang="ru-RU" sz="3200" b="1" smtClean="0">
                <a:solidFill>
                  <a:srgbClr val="C00000"/>
                </a:solidFill>
              </a:rPr>
              <a:t>Чинги́сович Валиха́нов</a:t>
            </a:r>
          </a:p>
          <a:p>
            <a:pPr algn="ctr" eaLnBrk="1" hangingPunct="1"/>
            <a:endParaRPr lang="ru-RU" altLang="ru-RU" sz="3200" b="1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400" b="1" smtClean="0">
                <a:solidFill>
                  <a:srgbClr val="C00000"/>
                </a:solidFill>
              </a:rPr>
              <a:t>в 22 года </a:t>
            </a:r>
            <a:r>
              <a:rPr lang="ru-RU" altLang="ru-RU" sz="2400" smtClean="0">
                <a:solidFill>
                  <a:srgbClr val="C00000"/>
                </a:solidFill>
              </a:rPr>
              <a:t> </a:t>
            </a:r>
            <a:r>
              <a:rPr lang="ru-RU" altLang="ru-RU" sz="2400" b="1" smtClean="0">
                <a:solidFill>
                  <a:srgbClr val="00B0F0"/>
                </a:solidFill>
              </a:rPr>
              <a:t>был избран членом Русского географического общества</a:t>
            </a:r>
          </a:p>
          <a:p>
            <a:pPr algn="ctr" eaLnBrk="1" hangingPunct="1"/>
            <a:r>
              <a:rPr lang="ru-RU" altLang="ru-RU" sz="2400" b="1" smtClean="0">
                <a:solidFill>
                  <a:srgbClr val="00B050"/>
                </a:solidFill>
              </a:rPr>
              <a:t>Исследовал природу, историю и культуру народов Средней Азии, Казахстана и Восточного Туркистана.</a:t>
            </a:r>
          </a:p>
          <a:p>
            <a:pPr algn="ctr" eaLnBrk="1" hangingPunct="1"/>
            <a:endParaRPr lang="ru-RU" altLang="ru-RU" sz="2800" smtClean="0">
              <a:solidFill>
                <a:srgbClr val="00B050"/>
              </a:solidFill>
            </a:endParaRPr>
          </a:p>
        </p:txBody>
      </p:sp>
      <p:pic>
        <p:nvPicPr>
          <p:cNvPr id="51203" name="Picture 2" descr="F:\8 класс\soqan_walix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914400"/>
            <a:ext cx="35814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858000" cy="9906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Каныш  Сатпаев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95400"/>
            <a:ext cx="6781800" cy="480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800" smtClean="0"/>
              <a:t>1 марта 1899 г -  31 января 1964 г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smtClean="0"/>
              <a:t> 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</a:rPr>
              <a:t>Выдающийся ученый в области геологии, первый президент Академии наук Казахской ССР.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smtClean="0"/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B050"/>
                </a:solidFill>
              </a:rPr>
              <a:t>Основные труды посвящены исследованиям по геологии и разведке месторождений минеральных ресурсов Казахстана.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400" smtClean="0"/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70C0"/>
                </a:solidFill>
              </a:rPr>
              <a:t>Очень важен вклад составление прогнозной карты месторождений полезных ископаемых республики.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2219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76400"/>
            <a:ext cx="2676525" cy="3430588"/>
          </a:xfrm>
        </p:spPr>
      </p:pic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457200"/>
            <a:ext cx="6248400" cy="6096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400" smtClean="0">
                <a:solidFill>
                  <a:srgbClr val="0070C0"/>
                </a:solidFill>
              </a:rPr>
              <a:t>Глубоко изучил горно-географические зоны Сарыарка, Горный Алтай.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smtClean="0"/>
              <a:t>В 1927-1928 годы, изучив возможности Жезказгана,  Атбасара, Спасска, Карагандинского каменноугольного бассейна и Карауского месторождения полиметаллических руд.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i="1" smtClean="0">
                <a:solidFill>
                  <a:srgbClr val="C00000"/>
                </a:solidFill>
              </a:rPr>
              <a:t>Открыл  Джезказганское месторождение меди, на момент открытия являвшееся крупнейшим в мире.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535363" y="457200"/>
            <a:ext cx="5151437" cy="5867400"/>
          </a:xfrm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solidFill>
                  <a:srgbClr val="FF0000"/>
                </a:solidFill>
              </a:rPr>
              <a:t>Греческий историк Геродот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3200" b="1" smtClean="0">
                <a:solidFill>
                  <a:srgbClr val="00B050"/>
                </a:solidFill>
              </a:rPr>
              <a:t> </a:t>
            </a:r>
            <a:r>
              <a:rPr lang="ru-RU" altLang="ru-RU" sz="2400" b="1" smtClean="0">
                <a:solidFill>
                  <a:srgbClr val="00B050"/>
                </a:solidFill>
              </a:rPr>
              <a:t>(</a:t>
            </a:r>
            <a:r>
              <a:rPr lang="ru-RU" altLang="ru-RU" sz="2400" b="1" smtClean="0">
                <a:solidFill>
                  <a:srgbClr val="00B050"/>
                </a:solidFill>
                <a:hlinkClick r:id="rId2" tooltip="484 до н. э."/>
              </a:rPr>
              <a:t>484  г. до н. э.</a:t>
            </a:r>
            <a:r>
              <a:rPr lang="ru-RU" altLang="ru-RU" sz="2400" b="1" smtClean="0">
                <a:solidFill>
                  <a:srgbClr val="00B050"/>
                </a:solidFill>
              </a:rPr>
              <a:t> — </a:t>
            </a:r>
            <a:r>
              <a:rPr lang="ru-RU" altLang="ru-RU" sz="2400" b="1" smtClean="0">
                <a:solidFill>
                  <a:srgbClr val="00B050"/>
                </a:solidFill>
                <a:hlinkClick r:id="rId3" tooltip="425 до н. э."/>
              </a:rPr>
              <a:t>425 г. до н. э.</a:t>
            </a:r>
            <a:r>
              <a:rPr lang="ru-RU" altLang="ru-RU" sz="2400" b="1" smtClean="0">
                <a:solidFill>
                  <a:srgbClr val="00B050"/>
                </a:solidFill>
              </a:rPr>
              <a:t>)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3200" i="1" smtClean="0"/>
              <a:t>В своем труде «История» дал</a:t>
            </a:r>
          </a:p>
          <a:p>
            <a:pPr algn="ctr" eaLnBrk="1" hangingPunct="1"/>
            <a:r>
              <a:rPr lang="ru-RU" altLang="ru-RU" smtClean="0"/>
              <a:t>описание Каспийского моря (определение его размеров)</a:t>
            </a:r>
          </a:p>
          <a:p>
            <a:pPr algn="ctr" eaLnBrk="1" hangingPunct="1"/>
            <a:r>
              <a:rPr lang="ru-RU" altLang="ru-RU" smtClean="0"/>
              <a:t>обозначил  на карте степи и </a:t>
            </a:r>
            <a:r>
              <a:rPr lang="ru-RU" altLang="ru-RU" i="1" smtClean="0"/>
              <a:t>высокие горы</a:t>
            </a:r>
          </a:p>
          <a:p>
            <a:pPr algn="ctr" eaLnBrk="1" hangingPunct="1"/>
            <a:r>
              <a:rPr lang="ru-RU" altLang="ru-RU" smtClean="0"/>
              <a:t>обозначил реки Сар (Волга), Лик (Жайык).</a:t>
            </a:r>
          </a:p>
        </p:txBody>
      </p:sp>
      <p:pic>
        <p:nvPicPr>
          <p:cNvPr id="9219" name="Picture 2" descr="F:\8 класс\Геродот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38200"/>
            <a:ext cx="33067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114800" y="457200"/>
            <a:ext cx="4876800" cy="5867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3200" b="1" dirty="0" err="1" smtClean="0">
                <a:solidFill>
                  <a:srgbClr val="C00000"/>
                </a:solidFill>
              </a:rPr>
              <a:t>Страбон</a:t>
            </a:r>
            <a:r>
              <a:rPr lang="ru-RU" altLang="ru-RU" sz="3200" dirty="0" smtClean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altLang="ru-RU" b="1" dirty="0" smtClean="0">
              <a:solidFill>
                <a:srgbClr val="00B05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400" b="1" dirty="0" smtClean="0"/>
              <a:t> </a:t>
            </a:r>
            <a:r>
              <a:rPr lang="ru-RU" sz="2400" b="1" dirty="0" smtClean="0">
                <a:hlinkClick r:id="rId2" tooltip="63 год до н. э."/>
              </a:rPr>
              <a:t>63  г. до н. э.</a:t>
            </a:r>
            <a:r>
              <a:rPr lang="ru-RU" sz="2400" b="1" dirty="0" smtClean="0"/>
              <a:t> — </a:t>
            </a:r>
            <a:r>
              <a:rPr lang="ru-RU" sz="2400" b="1" dirty="0" smtClean="0">
                <a:hlinkClick r:id="rId3" tooltip="24"/>
              </a:rPr>
              <a:t>24 г. н. э.</a:t>
            </a:r>
            <a:r>
              <a:rPr lang="ru-RU" sz="2400" b="1" dirty="0" smtClean="0"/>
              <a:t> 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греческий </a:t>
            </a:r>
            <a:r>
              <a:rPr lang="ru-RU" dirty="0" smtClean="0">
                <a:hlinkClick r:id="rId4" tooltip="Историк"/>
              </a:rPr>
              <a:t>историк</a:t>
            </a:r>
            <a:r>
              <a:rPr lang="ru-RU" dirty="0" smtClean="0"/>
              <a:t> и </a:t>
            </a:r>
            <a:r>
              <a:rPr lang="ru-RU" dirty="0" smtClean="0">
                <a:hlinkClick r:id="rId5" tooltip="География"/>
              </a:rPr>
              <a:t>географ</a:t>
            </a:r>
            <a:r>
              <a:rPr lang="ru-RU" dirty="0" smtClean="0"/>
              <a:t>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Автор «Истории» (не сохранилась) и сохранившейся почти полностью «</a:t>
            </a:r>
            <a:r>
              <a:rPr lang="ru-RU" dirty="0" smtClean="0">
                <a:solidFill>
                  <a:srgbClr val="0070C0"/>
                </a:solidFill>
                <a:hlinkClick r:id="rId6" tooltip="География (Страбон)"/>
              </a:rPr>
              <a:t>Географии</a:t>
            </a:r>
            <a:r>
              <a:rPr lang="ru-RU" dirty="0" smtClean="0">
                <a:solidFill>
                  <a:srgbClr val="0070C0"/>
                </a:solidFill>
              </a:rPr>
              <a:t>» в 17 книгах, которая служит лучшим источником для изучения географии древнего мира.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altLang="ru-RU" dirty="0" smtClean="0"/>
          </a:p>
        </p:txBody>
      </p:sp>
      <p:pic>
        <p:nvPicPr>
          <p:cNvPr id="11267" name="Picture 2" descr="F:\8 класс\Strabon__Geografiy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09600"/>
            <a:ext cx="38100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114800" y="533400"/>
            <a:ext cx="4800600" cy="5791200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C00000"/>
                </a:solidFill>
              </a:rPr>
              <a:t>Ученый Страбон</a:t>
            </a:r>
            <a:r>
              <a:rPr lang="ru-RU" altLang="ru-RU" sz="3200" smtClean="0">
                <a:solidFill>
                  <a:srgbClr val="C00000"/>
                </a:solidFill>
              </a:rPr>
              <a:t> </a:t>
            </a:r>
          </a:p>
          <a:p>
            <a:pPr algn="ctr" eaLnBrk="1" hangingPunct="1"/>
            <a:endParaRPr lang="ru-RU" altLang="ru-RU" smtClean="0"/>
          </a:p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</a:rPr>
              <a:t>Дал достоверную информацию о реках Сырдария, Амудария</a:t>
            </a:r>
          </a:p>
          <a:p>
            <a:pPr algn="ctr" eaLnBrk="1" hangingPunct="1"/>
            <a:endParaRPr lang="ru-RU" altLang="ru-RU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Ошибочно </a:t>
            </a:r>
          </a:p>
          <a:p>
            <a:pPr algn="ctr" eaLnBrk="1" hangingPunct="1"/>
            <a:r>
              <a:rPr lang="ru-RU" altLang="ru-RU" smtClean="0">
                <a:solidFill>
                  <a:srgbClr val="000000"/>
                </a:solidFill>
              </a:rPr>
              <a:t>Считал Каспий не замкнутым пространством, а частью Северного океана</a:t>
            </a:r>
          </a:p>
          <a:p>
            <a:pPr algn="ctr" eaLnBrk="1" hangingPunct="1"/>
            <a:r>
              <a:rPr lang="ru-RU" altLang="ru-RU" smtClean="0">
                <a:solidFill>
                  <a:srgbClr val="000000"/>
                </a:solidFill>
              </a:rPr>
              <a:t>Считал Аральское море частью Каспия</a:t>
            </a:r>
          </a:p>
          <a:p>
            <a:pPr algn="ctr" eaLnBrk="1" hangingPunct="1">
              <a:lnSpc>
                <a:spcPct val="200000"/>
              </a:lnSpc>
            </a:pPr>
            <a:endParaRPr lang="ru-RU" altLang="ru-RU" b="1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200000"/>
              </a:lnSpc>
            </a:pPr>
            <a:endParaRPr lang="ru-RU" altLang="ru-RU" b="1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2291" name="Picture 2" descr="F:\8 класс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3810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581400" y="228600"/>
            <a:ext cx="5410200" cy="6096000"/>
          </a:xfrm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solidFill>
                  <a:srgbClr val="C00000"/>
                </a:solidFill>
              </a:rPr>
              <a:t>Птолемей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/>
              <a:t>древнегреческий астроном, географ, математик.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>
                <a:solidFill>
                  <a:srgbClr val="0070C0"/>
                </a:solidFill>
              </a:rPr>
              <a:t>Автор трактата «Руководство по географии» в 8 книгах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/>
              <a:t>-значительно дополнил и исправил существовавшие до него представления о Земле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>
                <a:solidFill>
                  <a:srgbClr val="00B050"/>
                </a:solidFill>
              </a:rPr>
              <a:t>- заложил основы страноведения, а также перечислил ок. 8000 городов и местностей с указанием их географических координат.</a:t>
            </a:r>
          </a:p>
        </p:txBody>
      </p:sp>
      <p:pic>
        <p:nvPicPr>
          <p:cNvPr id="13315" name="Picture 2" descr="F:\8 класс\Птолем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2" descr="F:\8 класс\ptoleme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876800" y="609600"/>
            <a:ext cx="3810000" cy="5715000"/>
          </a:xfrm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solidFill>
                  <a:srgbClr val="C00000"/>
                </a:solidFill>
              </a:rPr>
              <a:t>Птолемей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Ошибочно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считал, что реки Сырдария и Амудария впадают в Каспийское море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B050"/>
                </a:solidFill>
              </a:rPr>
              <a:t>Неправильно определил размеры Каспийского моря</a:t>
            </a:r>
          </a:p>
        </p:txBody>
      </p:sp>
      <p:pic>
        <p:nvPicPr>
          <p:cNvPr id="15363" name="Picture 2" descr="F:\8 класс\Птолем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4243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428</Words>
  <Application>Microsoft Office PowerPoint</Application>
  <PresentationFormat>Экран (4:3)</PresentationFormat>
  <Paragraphs>147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Географические исследования  на  территории Казахстана.</vt:lpstr>
      <vt:lpstr>С начала 2 тысячелетия до н.э. на территории Казахстана жили арийские племена.  В 1-м тысячелетии до н.э. их преемниками стали сакские племена.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ОРХОНСКИЕ ПАМЯТНИКИ</vt:lpstr>
      <vt:lpstr>Мавзолей Ходжи Ахмеда Ясави (г.Туркестан) 12 век</vt:lpstr>
      <vt:lpstr>Сара́й-Джу́к  пантеон ханов Золотой Орды</vt:lpstr>
      <vt:lpstr>Отырар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Каныш  Сатпаев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Настя</cp:lastModifiedBy>
  <cp:revision>47</cp:revision>
  <cp:lastPrinted>1601-01-01T00:00:00Z</cp:lastPrinted>
  <dcterms:created xsi:type="dcterms:W3CDTF">1601-01-01T00:00:00Z</dcterms:created>
  <dcterms:modified xsi:type="dcterms:W3CDTF">2014-12-15T15:19:41Z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