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306" r:id="rId3"/>
    <p:sldId id="299" r:id="rId4"/>
    <p:sldId id="282" r:id="rId5"/>
    <p:sldId id="281" r:id="rId6"/>
    <p:sldId id="260" r:id="rId7"/>
    <p:sldId id="307" r:id="rId8"/>
    <p:sldId id="304" r:id="rId9"/>
    <p:sldId id="303" r:id="rId10"/>
    <p:sldId id="300" r:id="rId11"/>
    <p:sldId id="283" r:id="rId12"/>
    <p:sldId id="308" r:id="rId13"/>
    <p:sldId id="305" r:id="rId14"/>
    <p:sldId id="302" r:id="rId15"/>
    <p:sldId id="301" r:id="rId16"/>
    <p:sldId id="309" r:id="rId17"/>
    <p:sldId id="284" r:id="rId18"/>
    <p:sldId id="262" r:id="rId19"/>
    <p:sldId id="285" r:id="rId20"/>
    <p:sldId id="263" r:id="rId21"/>
    <p:sldId id="293" r:id="rId22"/>
    <p:sldId id="286" r:id="rId23"/>
    <p:sldId id="264" r:id="rId24"/>
    <p:sldId id="298" r:id="rId25"/>
    <p:sldId id="297" r:id="rId26"/>
    <p:sldId id="296" r:id="rId27"/>
    <p:sldId id="295" r:id="rId28"/>
    <p:sldId id="310" r:id="rId29"/>
    <p:sldId id="294" r:id="rId30"/>
    <p:sldId id="287" r:id="rId31"/>
    <p:sldId id="288" r:id="rId32"/>
    <p:sldId id="269" r:id="rId33"/>
    <p:sldId id="292" r:id="rId3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DBD3"/>
    <a:srgbClr val="E6E3D0"/>
    <a:srgbClr val="E1DEC5"/>
    <a:srgbClr val="8F6D58"/>
    <a:srgbClr val="906D58"/>
    <a:srgbClr val="EDE7E3"/>
    <a:srgbClr val="EAE3DE"/>
    <a:srgbClr val="E2D7D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32759" autoAdjust="0"/>
    <p:restoredTop sz="90949" autoAdjust="0"/>
  </p:normalViewPr>
  <p:slideViewPr>
    <p:cSldViewPr>
      <p:cViewPr varScale="1">
        <p:scale>
          <a:sx n="96" d="100"/>
          <a:sy n="96" d="100"/>
        </p:scale>
        <p:origin x="-14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 descr="Canvas"/>
          <p:cNvSpPr>
            <a:spLocks noChangeArrowheads="1"/>
          </p:cNvSpPr>
          <p:nvPr/>
        </p:nvSpPr>
        <p:spPr bwMode="white">
          <a:xfrm>
            <a:off x="528638" y="201613"/>
            <a:ext cx="8397875" cy="6467475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kumimoji="1" lang="ru-RU">
              <a:cs typeface="+mn-cs"/>
            </a:endParaRPr>
          </a:p>
        </p:txBody>
      </p:sp>
      <p:pic>
        <p:nvPicPr>
          <p:cNvPr id="5" name="Picture 3" descr="A:\minispir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ltGray">
          <a:xfrm>
            <a:off x="0" y="50800"/>
            <a:ext cx="11811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4" descr="Canvas"/>
          <p:cNvSpPr>
            <a:spLocks noChangeArrowheads="1"/>
          </p:cNvSpPr>
          <p:nvPr/>
        </p:nvSpPr>
        <p:spPr bwMode="white">
          <a:xfrm>
            <a:off x="596900" y="4130675"/>
            <a:ext cx="1041400" cy="4572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>
              <a:cs typeface="+mn-cs"/>
            </a:endParaRPr>
          </a:p>
        </p:txBody>
      </p:sp>
      <p:pic>
        <p:nvPicPr>
          <p:cNvPr id="7" name="Picture 5" descr="A:\minispir.GIF"/>
          <p:cNvPicPr>
            <a:picLocks noChangeAspect="1" noChangeArrowheads="1"/>
          </p:cNvPicPr>
          <p:nvPr/>
        </p:nvPicPr>
        <p:blipFill>
          <a:blip r:embed="rId3" cstate="print"/>
          <a:srcRect t="39999"/>
          <a:stretch>
            <a:fillRect/>
          </a:stretch>
        </p:blipFill>
        <p:spPr bwMode="ltGray">
          <a:xfrm>
            <a:off x="0" y="4222750"/>
            <a:ext cx="11811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8" name="Rectangle 6"/>
          <p:cNvSpPr>
            <a:spLocks noGrp="1" noChangeArrowheads="1"/>
          </p:cNvSpPr>
          <p:nvPr>
            <p:ph type="ctrTitle"/>
          </p:nvPr>
        </p:nvSpPr>
        <p:spPr>
          <a:xfrm>
            <a:off x="914400" y="2057400"/>
            <a:ext cx="7721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625600" y="3886200"/>
            <a:ext cx="6400800" cy="177165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dt" sz="quarter" idx="10"/>
          </p:nvPr>
        </p:nvSpPr>
        <p:spPr>
          <a:xfrm>
            <a:off x="1084263" y="60960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522663" y="60960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51663" y="60960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402B4E1-04C6-44A0-8344-F614B2329D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160800-B2FB-4A51-A2A3-4016ED0119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6800" y="381000"/>
            <a:ext cx="55626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E9F974-FE2E-40AD-B278-E504C1AAFD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2DB25B-037C-4A14-BB59-F5A1091FE2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615C98-5D1F-48C6-B3E9-9B787415CE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66800" y="1752600"/>
            <a:ext cx="3733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0" y="1752600"/>
            <a:ext cx="3733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24E47A-9DB2-4F1C-8554-0EA738829F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9C217E-2776-4D2C-BA36-E382B93F8C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5844F0-5B85-4F73-A25B-66C5CBBEA3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2606D5-BF71-4112-8144-6049573FEE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30D609-197D-42A5-91E4-39A91DE8E1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AB66D6-C21F-4801-95AC-1A0153CF41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solidFill>
          <a:srgbClr val="906D58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5" name="Rectangle 37"/>
          <p:cNvSpPr>
            <a:spLocks noChangeArrowheads="1"/>
          </p:cNvSpPr>
          <p:nvPr/>
        </p:nvSpPr>
        <p:spPr bwMode="ltGray">
          <a:xfrm>
            <a:off x="609600" y="228600"/>
            <a:ext cx="8239125" cy="6391275"/>
          </a:xfrm>
          <a:prstGeom prst="rect">
            <a:avLst/>
          </a:prstGeom>
          <a:solidFill>
            <a:srgbClr val="EDE7E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kumimoji="1" lang="ru-RU">
              <a:cs typeface="+mn-cs"/>
            </a:endParaRPr>
          </a:p>
        </p:txBody>
      </p:sp>
      <p:sp>
        <p:nvSpPr>
          <p:cNvPr id="2087" name="Line 39"/>
          <p:cNvSpPr>
            <a:spLocks noChangeShapeType="1"/>
          </p:cNvSpPr>
          <p:nvPr/>
        </p:nvSpPr>
        <p:spPr bwMode="ltGray">
          <a:xfrm>
            <a:off x="1016000" y="1600200"/>
            <a:ext cx="7670800" cy="0"/>
          </a:xfrm>
          <a:prstGeom prst="line">
            <a:avLst/>
          </a:prstGeom>
          <a:noFill/>
          <a:ln w="317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pic>
        <p:nvPicPr>
          <p:cNvPr id="1028" name="Picture 42" descr="A:\minispir.GIF"/>
          <p:cNvPicPr>
            <a:picLocks noChangeAspect="1" noChangeArrowheads="1"/>
          </p:cNvPicPr>
          <p:nvPr/>
        </p:nvPicPr>
        <p:blipFill>
          <a:blip r:embed="rId13" cstate="print"/>
          <a:srcRect b="5333"/>
          <a:stretch>
            <a:fillRect/>
          </a:stretch>
        </p:blipFill>
        <p:spPr bwMode="ltGray">
          <a:xfrm>
            <a:off x="0" y="50800"/>
            <a:ext cx="1181100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43" descr="A:\minispir.GIF"/>
          <p:cNvPicPr>
            <a:picLocks noChangeAspect="1" noChangeArrowheads="1"/>
          </p:cNvPicPr>
          <p:nvPr/>
        </p:nvPicPr>
        <p:blipFill>
          <a:blip r:embed="rId13" cstate="print"/>
          <a:srcRect t="39999"/>
          <a:stretch>
            <a:fillRect/>
          </a:stretch>
        </p:blipFill>
        <p:spPr bwMode="ltGray">
          <a:xfrm>
            <a:off x="0" y="4222750"/>
            <a:ext cx="11811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81000"/>
            <a:ext cx="7620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1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752600"/>
            <a:ext cx="762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095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14413" y="61071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96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52813" y="610711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97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81813" y="61071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cs typeface="+mn-cs"/>
              </a:defRPr>
            </a:lvl1pPr>
          </a:lstStyle>
          <a:p>
            <a:pPr>
              <a:defRPr/>
            </a:pPr>
            <a:fld id="{3BCB8DB5-8401-4774-B49D-B5F152C64F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1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slide" Target="slide18.xml"/><Relationship Id="rId18" Type="http://schemas.openxmlformats.org/officeDocument/2006/relationships/slide" Target="slide23.xml"/><Relationship Id="rId26" Type="http://schemas.openxmlformats.org/officeDocument/2006/relationships/slide" Target="slide33.xml"/><Relationship Id="rId3" Type="http://schemas.openxmlformats.org/officeDocument/2006/relationships/slide" Target="slide5.xml"/><Relationship Id="rId21" Type="http://schemas.openxmlformats.org/officeDocument/2006/relationships/slide" Target="slide26.xml"/><Relationship Id="rId7" Type="http://schemas.openxmlformats.org/officeDocument/2006/relationships/slide" Target="slide10.xml"/><Relationship Id="rId12" Type="http://schemas.openxmlformats.org/officeDocument/2006/relationships/slide" Target="slide17.xml"/><Relationship Id="rId17" Type="http://schemas.openxmlformats.org/officeDocument/2006/relationships/slide" Target="slide22.xml"/><Relationship Id="rId25" Type="http://schemas.openxmlformats.org/officeDocument/2006/relationships/slide" Target="slide31.xml"/><Relationship Id="rId2" Type="http://schemas.openxmlformats.org/officeDocument/2006/relationships/slide" Target="slide3.xml"/><Relationship Id="rId16" Type="http://schemas.openxmlformats.org/officeDocument/2006/relationships/slide" Target="slide21.xml"/><Relationship Id="rId20" Type="http://schemas.openxmlformats.org/officeDocument/2006/relationships/slide" Target="slide2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11" Type="http://schemas.openxmlformats.org/officeDocument/2006/relationships/slide" Target="slide15.xml"/><Relationship Id="rId24" Type="http://schemas.openxmlformats.org/officeDocument/2006/relationships/slide" Target="slide30.xml"/><Relationship Id="rId5" Type="http://schemas.openxmlformats.org/officeDocument/2006/relationships/slide" Target="slide8.xml"/><Relationship Id="rId15" Type="http://schemas.openxmlformats.org/officeDocument/2006/relationships/slide" Target="slide20.xml"/><Relationship Id="rId23" Type="http://schemas.openxmlformats.org/officeDocument/2006/relationships/slide" Target="slide29.xml"/><Relationship Id="rId10" Type="http://schemas.openxmlformats.org/officeDocument/2006/relationships/slide" Target="slide14.xml"/><Relationship Id="rId19" Type="http://schemas.openxmlformats.org/officeDocument/2006/relationships/slide" Target="slide24.xml"/><Relationship Id="rId4" Type="http://schemas.openxmlformats.org/officeDocument/2006/relationships/slide" Target="slide6.xml"/><Relationship Id="rId9" Type="http://schemas.openxmlformats.org/officeDocument/2006/relationships/slide" Target="slide13.xml"/><Relationship Id="rId14" Type="http://schemas.openxmlformats.org/officeDocument/2006/relationships/slide" Target="slide19.xml"/><Relationship Id="rId22" Type="http://schemas.openxmlformats.org/officeDocument/2006/relationships/slide" Target="slide2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hyperlink" Target="http://www.vseportrety.ru/miklichomaklay.html" TargetMode="External"/><Relationship Id="rId3" Type="http://schemas.openxmlformats.org/officeDocument/2006/relationships/hyperlink" Target="http://www.vseportrety.ru/vaskodegama.html" TargetMode="External"/><Relationship Id="rId7" Type="http://schemas.openxmlformats.org/officeDocument/2006/relationships/hyperlink" Target="http://www.vseportrety.ru/kuk.html" TargetMode="External"/><Relationship Id="rId12" Type="http://schemas.openxmlformats.org/officeDocument/2006/relationships/image" Target="../media/image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hyperlink" Target="http://www.vseportrety.ru/bering.html" TargetMode="External"/><Relationship Id="rId5" Type="http://schemas.openxmlformats.org/officeDocument/2006/relationships/hyperlink" Target="http://www.vseportrety.ru/kolumb.html" TargetMode="External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hyperlink" Target="http://www.vseportrety.ru/magelan.html" TargetMode="External"/><Relationship Id="rId1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765175"/>
            <a:ext cx="7721600" cy="1943100"/>
          </a:xfrm>
        </p:spPr>
        <p:txBody>
          <a:bodyPr/>
          <a:lstStyle/>
          <a:p>
            <a:r>
              <a:rPr lang="ru-RU" smtClean="0">
                <a:solidFill>
                  <a:srgbClr val="002060"/>
                </a:solidFill>
                <a:latin typeface="Monotype Corsiva" pitchFamily="66" charset="0"/>
              </a:rPr>
              <a:t>Вдоль по России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25600" y="3141663"/>
            <a:ext cx="6400800" cy="2516187"/>
          </a:xfrm>
        </p:spPr>
        <p:txBody>
          <a:bodyPr/>
          <a:lstStyle/>
          <a:p>
            <a:r>
              <a:rPr lang="ru-RU" sz="2800" b="1" smtClean="0"/>
              <a:t>Михаил Васильевич Ломоносов</a:t>
            </a:r>
            <a:r>
              <a:rPr lang="ru-RU" sz="2800" smtClean="0"/>
              <a:t>: "Могущество и богатство России состоит не в обширности территорий, а в сохранении и размножении русского народа"</a:t>
            </a:r>
            <a:endParaRPr lang="ru-RU" sz="2800" smtClean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143000" y="285750"/>
          <a:ext cx="7434290" cy="564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6858"/>
                <a:gridCol w="1486858"/>
                <a:gridCol w="1486858"/>
                <a:gridCol w="1486858"/>
                <a:gridCol w="1486858"/>
              </a:tblGrid>
              <a:tr h="1128720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128720">
                <a:tc>
                  <a:txBody>
                    <a:bodyPr/>
                    <a:lstStyle/>
                    <a:p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        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12872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12872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12872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329" name="Управляющая кнопка: назад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29563" y="5715000"/>
            <a:ext cx="785812" cy="714375"/>
          </a:xfrm>
          <a:prstGeom prst="actionButtonBackPrevious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143000" y="285750"/>
          <a:ext cx="7434290" cy="564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6858"/>
                <a:gridCol w="1486858"/>
                <a:gridCol w="1486858"/>
                <a:gridCol w="1486858"/>
                <a:gridCol w="1486858"/>
              </a:tblGrid>
              <a:tr h="1128720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12872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         15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12872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12872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12872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353" name="Управляющая кнопка: назад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01000" y="5857875"/>
            <a:ext cx="785813" cy="571500"/>
          </a:xfrm>
          <a:prstGeom prst="actionButtonBackPrevious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5" name="Содержимое 4" descr="img29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28688" y="357188"/>
            <a:ext cx="7685087" cy="5572125"/>
          </a:xfrm>
        </p:spPr>
      </p:pic>
      <p:sp>
        <p:nvSpPr>
          <p:cNvPr id="14340" name="Управляющая кнопка: назад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001000" y="5857875"/>
            <a:ext cx="642938" cy="428625"/>
          </a:xfrm>
          <a:prstGeom prst="actionButtonBackPrevious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143000" y="285750"/>
          <a:ext cx="7434290" cy="564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6858"/>
                <a:gridCol w="1486858"/>
                <a:gridCol w="1486858"/>
                <a:gridCol w="1486858"/>
                <a:gridCol w="1486858"/>
              </a:tblGrid>
              <a:tr h="1128720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12872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        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12872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12872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12872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143000" y="285750"/>
          <a:ext cx="7434290" cy="564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6858"/>
                <a:gridCol w="1486858"/>
                <a:gridCol w="1486858"/>
                <a:gridCol w="1486858"/>
                <a:gridCol w="1486858"/>
              </a:tblGrid>
              <a:tr h="1128720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</a:txBody>
                  <a:tcPr/>
                </a:tc>
              </a:tr>
              <a:tr h="112872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        5</a:t>
                      </a:r>
                      <a:endParaRPr lang="ru-RU" dirty="0"/>
                    </a:p>
                  </a:txBody>
                  <a:tcPr/>
                </a:tc>
              </a:tr>
              <a:tr h="112872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12872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12872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6425" name="Управляющая кнопка: назад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58125" y="6072188"/>
            <a:ext cx="928688" cy="500062"/>
          </a:xfrm>
          <a:prstGeom prst="actionButtonBackPrevious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143000" y="285750"/>
          <a:ext cx="7358115" cy="55721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1623"/>
                <a:gridCol w="1471623"/>
                <a:gridCol w="1471623"/>
                <a:gridCol w="1471623"/>
                <a:gridCol w="1471623"/>
              </a:tblGrid>
              <a:tr h="1100502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10050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100502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       </a:t>
                      </a:r>
                    </a:p>
                    <a:p>
                      <a:r>
                        <a:rPr lang="ru-RU" dirty="0" smtClean="0"/>
                        <a:t>           15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10050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17015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1000125" y="428625"/>
            <a:ext cx="7620000" cy="1143000"/>
          </a:xfrm>
        </p:spPr>
        <p:txBody>
          <a:bodyPr/>
          <a:lstStyle/>
          <a:p>
            <a:r>
              <a:rPr lang="ru-RU" sz="3200" smtClean="0">
                <a:solidFill>
                  <a:srgbClr val="FF0000"/>
                </a:solidFill>
              </a:rPr>
              <a:t>Как связаны эти достопримечательности с именем А.С. Пушкина?</a:t>
            </a:r>
          </a:p>
        </p:txBody>
      </p:sp>
      <p:pic>
        <p:nvPicPr>
          <p:cNvPr id="5" name="Содержимое 4" descr="img00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14438" y="1500188"/>
            <a:ext cx="2760662" cy="1835150"/>
          </a:xfrm>
        </p:spPr>
      </p:pic>
      <p:sp>
        <p:nvSpPr>
          <p:cNvPr id="18436" name="Управляющая кнопка: назад 3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29563" y="6000750"/>
            <a:ext cx="571500" cy="428625"/>
          </a:xfrm>
          <a:prstGeom prst="actionButtonBackPrevious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pic>
        <p:nvPicPr>
          <p:cNvPr id="6" name="Рисунок 5" descr="P1160064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88" y="3857625"/>
            <a:ext cx="2952750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P1190552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15063" y="1643063"/>
            <a:ext cx="2571750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img039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86188" y="2000250"/>
            <a:ext cx="1976437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img004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86438" y="3929063"/>
            <a:ext cx="2976562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1" name="TextBox 9"/>
          <p:cNvSpPr txBox="1">
            <a:spLocks noChangeArrowheads="1"/>
          </p:cNvSpPr>
          <p:nvPr/>
        </p:nvSpPr>
        <p:spPr bwMode="auto">
          <a:xfrm>
            <a:off x="1500188" y="2714625"/>
            <a:ext cx="3571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8442" name="TextBox 10"/>
          <p:cNvSpPr txBox="1">
            <a:spLocks noChangeArrowheads="1"/>
          </p:cNvSpPr>
          <p:nvPr/>
        </p:nvSpPr>
        <p:spPr bwMode="auto">
          <a:xfrm>
            <a:off x="4214813" y="4429125"/>
            <a:ext cx="2857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8443" name="TextBox 11"/>
          <p:cNvSpPr txBox="1">
            <a:spLocks noChangeArrowheads="1"/>
          </p:cNvSpPr>
          <p:nvPr/>
        </p:nvSpPr>
        <p:spPr bwMode="auto">
          <a:xfrm>
            <a:off x="6500813" y="3071813"/>
            <a:ext cx="3571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8444" name="TextBox 12"/>
          <p:cNvSpPr txBox="1">
            <a:spLocks noChangeArrowheads="1"/>
          </p:cNvSpPr>
          <p:nvPr/>
        </p:nvSpPr>
        <p:spPr bwMode="auto">
          <a:xfrm>
            <a:off x="1214438" y="5357813"/>
            <a:ext cx="4286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8445" name="TextBox 13"/>
          <p:cNvSpPr txBox="1">
            <a:spLocks noChangeArrowheads="1"/>
          </p:cNvSpPr>
          <p:nvPr/>
        </p:nvSpPr>
        <p:spPr bwMode="auto">
          <a:xfrm>
            <a:off x="6072188" y="5286375"/>
            <a:ext cx="4286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FF0000"/>
                </a:solidFill>
              </a:rPr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143000" y="285750"/>
          <a:ext cx="7434290" cy="564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6858"/>
                <a:gridCol w="1486858"/>
                <a:gridCol w="1486858"/>
                <a:gridCol w="1486858"/>
                <a:gridCol w="1486858"/>
              </a:tblGrid>
              <a:tr h="1128720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12872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12872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        </a:t>
                      </a:r>
                    </a:p>
                    <a:p>
                      <a:r>
                        <a:rPr lang="ru-RU" dirty="0" smtClean="0"/>
                        <a:t>         15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12872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12872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9497" name="Управляющая кнопка: назад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01000" y="5857875"/>
            <a:ext cx="714375" cy="714375"/>
          </a:xfrm>
          <a:prstGeom prst="actionButtonBackPrevious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000125" y="428625"/>
          <a:ext cx="7686700" cy="55721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7340"/>
                <a:gridCol w="1537340"/>
                <a:gridCol w="1537340"/>
                <a:gridCol w="1537340"/>
                <a:gridCol w="1537340"/>
              </a:tblGrid>
              <a:tr h="111443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1443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1443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  </a:t>
                      </a:r>
                    </a:p>
                    <a:p>
                      <a:r>
                        <a:rPr lang="en-US" dirty="0" smtClean="0"/>
                        <a:t>        10   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       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1443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1443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0521" name="Управляющая кнопка: назад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01000" y="5786438"/>
            <a:ext cx="714375" cy="642937"/>
          </a:xfrm>
          <a:prstGeom prst="actionButtonBackPrevious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143000" y="285750"/>
          <a:ext cx="7434290" cy="564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6858"/>
                <a:gridCol w="1486858"/>
                <a:gridCol w="1486858"/>
                <a:gridCol w="1486858"/>
                <a:gridCol w="1486858"/>
              </a:tblGrid>
              <a:tr h="1128720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12872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12872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        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12872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12872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1545" name="Управляющая кнопка: назад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58125" y="6000750"/>
            <a:ext cx="928688" cy="500063"/>
          </a:xfrm>
          <a:prstGeom prst="actionButtonBackPrevious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143000" y="357188"/>
          <a:ext cx="7572430" cy="53006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4486"/>
                <a:gridCol w="1514486"/>
                <a:gridCol w="1514486"/>
                <a:gridCol w="1514486"/>
                <a:gridCol w="1514486"/>
              </a:tblGrid>
              <a:tr h="1044077"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>
                          <a:hlinkClick r:id="rId2" action="ppaction://hlinksldjump"/>
                        </a:rPr>
                        <a:t>1</a:t>
                      </a:r>
                      <a:endParaRPr lang="ru-RU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>
                          <a:hlinkClick r:id="" action="ppaction://noaction"/>
                        </a:rPr>
                        <a:t>2</a:t>
                      </a:r>
                      <a:endParaRPr lang="ru-RU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>
                          <a:hlinkClick r:id="rId3" action="ppaction://hlinksldjump"/>
                        </a:rPr>
                        <a:t>3</a:t>
                      </a:r>
                      <a:endParaRPr lang="ru-RU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>
                          <a:hlinkClick r:id="rId4" action="ppaction://hlinksldjump"/>
                        </a:rPr>
                        <a:t>4</a:t>
                      </a:r>
                      <a:endParaRPr lang="ru-RU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>
                          <a:hlinkClick r:id="rId5" action="ppaction://hlinksldjump"/>
                        </a:rPr>
                        <a:t>5</a:t>
                      </a:r>
                      <a:endParaRPr lang="ru-RU" sz="5400" dirty="0"/>
                    </a:p>
                  </a:txBody>
                  <a:tcPr/>
                </a:tc>
              </a:tr>
              <a:tr h="1044077"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 smtClean="0">
                          <a:hlinkClick r:id="rId6" action="ppaction://hlinksldjump"/>
                        </a:rPr>
                        <a:t>6</a:t>
                      </a:r>
                      <a:endParaRPr lang="ru-RU" sz="5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 smtClean="0">
                          <a:hlinkClick r:id="rId7" action="ppaction://hlinksldjump"/>
                        </a:rPr>
                        <a:t>7</a:t>
                      </a:r>
                      <a:endParaRPr lang="ru-RU" sz="5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 smtClean="0">
                          <a:hlinkClick r:id="rId8" action="ppaction://hlinksldjump"/>
                        </a:rPr>
                        <a:t>8</a:t>
                      </a:r>
                      <a:endParaRPr lang="ru-RU" sz="5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 smtClean="0">
                          <a:hlinkClick r:id="rId9" action="ppaction://hlinksldjump"/>
                        </a:rPr>
                        <a:t>9</a:t>
                      </a:r>
                      <a:endParaRPr lang="ru-RU" sz="5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 smtClean="0">
                          <a:hlinkClick r:id="rId10" action="ppaction://hlinksldjump"/>
                        </a:rPr>
                        <a:t>10</a:t>
                      </a:r>
                      <a:endParaRPr lang="ru-RU" sz="5400" b="1" dirty="0"/>
                    </a:p>
                  </a:txBody>
                  <a:tcPr/>
                </a:tc>
              </a:tr>
              <a:tr h="1124382"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 smtClean="0">
                          <a:hlinkClick r:id="rId11" action="ppaction://hlinksldjump"/>
                        </a:rPr>
                        <a:t>11</a:t>
                      </a:r>
                      <a:endParaRPr lang="ru-RU" sz="5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 smtClean="0">
                          <a:hlinkClick r:id="rId12" action="ppaction://hlinksldjump"/>
                        </a:rPr>
                        <a:t>12</a:t>
                      </a:r>
                      <a:endParaRPr lang="ru-RU" sz="5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 smtClean="0">
                          <a:hlinkClick r:id="rId13" action="ppaction://hlinksldjump"/>
                        </a:rPr>
                        <a:t>13</a:t>
                      </a:r>
                      <a:endParaRPr lang="ru-RU" sz="5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 smtClean="0">
                          <a:hlinkClick r:id="rId14" action="ppaction://hlinksldjump"/>
                        </a:rPr>
                        <a:t>14</a:t>
                      </a:r>
                      <a:endParaRPr lang="ru-RU" sz="5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 smtClean="0">
                          <a:hlinkClick r:id="rId15" action="ppaction://hlinksldjump"/>
                        </a:rPr>
                        <a:t>15</a:t>
                      </a:r>
                      <a:endParaRPr lang="ru-RU" sz="5400" b="1" dirty="0"/>
                    </a:p>
                  </a:txBody>
                  <a:tcPr/>
                </a:tc>
              </a:tr>
              <a:tr h="1044077"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 smtClean="0">
                          <a:hlinkClick r:id="rId16" action="ppaction://hlinksldjump"/>
                        </a:rPr>
                        <a:t>16</a:t>
                      </a:r>
                      <a:endParaRPr lang="ru-RU" sz="5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 smtClean="0">
                          <a:hlinkClick r:id="rId17" action="ppaction://hlinksldjump"/>
                        </a:rPr>
                        <a:t>17</a:t>
                      </a:r>
                      <a:endParaRPr lang="ru-RU" sz="5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 smtClean="0">
                          <a:hlinkClick r:id="rId18" action="ppaction://hlinksldjump"/>
                        </a:rPr>
                        <a:t>18</a:t>
                      </a:r>
                      <a:endParaRPr lang="ru-RU" sz="5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 smtClean="0">
                          <a:hlinkClick r:id="rId19" action="ppaction://hlinksldjump"/>
                        </a:rPr>
                        <a:t>19</a:t>
                      </a:r>
                      <a:endParaRPr lang="ru-RU" sz="5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 smtClean="0">
                          <a:hlinkClick r:id="rId20" action="ppaction://hlinksldjump"/>
                        </a:rPr>
                        <a:t>20</a:t>
                      </a:r>
                      <a:endParaRPr lang="ru-RU" sz="5400" b="1" dirty="0"/>
                    </a:p>
                  </a:txBody>
                  <a:tcPr/>
                </a:tc>
              </a:tr>
              <a:tr h="1044077"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 smtClean="0">
                          <a:hlinkClick r:id="rId21" action="ppaction://hlinksldjump"/>
                        </a:rPr>
                        <a:t>21</a:t>
                      </a:r>
                      <a:endParaRPr lang="ru-RU" sz="5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 smtClean="0">
                          <a:hlinkClick r:id="rId22" action="ppaction://hlinksldjump"/>
                        </a:rPr>
                        <a:t>22</a:t>
                      </a:r>
                      <a:endParaRPr lang="ru-RU" sz="5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 smtClean="0">
                          <a:hlinkClick r:id="rId23" action="ppaction://hlinksldjump"/>
                        </a:rPr>
                        <a:t>23</a:t>
                      </a:r>
                      <a:endParaRPr lang="ru-RU" sz="5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 smtClean="0">
                          <a:hlinkClick r:id="rId24" action="ppaction://hlinksldjump"/>
                        </a:rPr>
                        <a:t>24</a:t>
                      </a:r>
                      <a:endParaRPr lang="ru-RU" sz="5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 smtClean="0">
                          <a:hlinkClick r:id="rId25" action="ppaction://hlinksldjump"/>
                        </a:rPr>
                        <a:t>25</a:t>
                      </a:r>
                      <a:endParaRPr lang="ru-RU" sz="54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137" name="Управляющая кнопка: далее 4">
            <a:hlinkClick r:id="rId2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58125" y="5929313"/>
            <a:ext cx="1000125" cy="642937"/>
          </a:xfrm>
          <a:prstGeom prst="actionButtonForwardNex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143000" y="357188"/>
          <a:ext cx="7543825" cy="55007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8765"/>
                <a:gridCol w="1508765"/>
                <a:gridCol w="1508765"/>
                <a:gridCol w="1508765"/>
                <a:gridCol w="1508765"/>
              </a:tblGrid>
              <a:tr h="110014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00145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00145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        10</a:t>
                      </a:r>
                      <a:endParaRPr lang="ru-RU" dirty="0"/>
                    </a:p>
                  </a:txBody>
                  <a:tcPr/>
                </a:tc>
              </a:tr>
              <a:tr h="1100145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00145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2569" name="Управляющая кнопка: назад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01000" y="6000750"/>
            <a:ext cx="785813" cy="500063"/>
          </a:xfrm>
          <a:prstGeom prst="actionButtonBackPrevious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143000" y="285750"/>
          <a:ext cx="7434290" cy="564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6858"/>
                <a:gridCol w="1486858"/>
                <a:gridCol w="1486858"/>
                <a:gridCol w="1486858"/>
                <a:gridCol w="1486858"/>
              </a:tblGrid>
              <a:tr h="1128720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12872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12872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128720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          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128720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3593" name="Управляющая кнопка: назад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58125" y="5857875"/>
            <a:ext cx="857250" cy="571500"/>
          </a:xfrm>
          <a:prstGeom prst="actionButtonBackPrevious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143000" y="285750"/>
          <a:ext cx="7434290" cy="564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6858"/>
                <a:gridCol w="1486858"/>
                <a:gridCol w="1486858"/>
                <a:gridCol w="1486858"/>
                <a:gridCol w="1486858"/>
              </a:tblGrid>
              <a:tr h="1128720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12872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12872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12872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        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12872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4617" name="Управляющая кнопка: назад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58125" y="5786438"/>
            <a:ext cx="785813" cy="571500"/>
          </a:xfrm>
          <a:prstGeom prst="actionButtonBackPrevious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071563" y="428625"/>
          <a:ext cx="7615260" cy="54292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3052"/>
                <a:gridCol w="1523052"/>
                <a:gridCol w="1523052"/>
                <a:gridCol w="1523052"/>
                <a:gridCol w="1523052"/>
              </a:tblGrid>
              <a:tr h="108585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8585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8585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8585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          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8585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5641" name="Управляющая кнопка: назад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58125" y="6000750"/>
            <a:ext cx="928688" cy="500063"/>
          </a:xfrm>
          <a:prstGeom prst="actionButtonBackPrevious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143000" y="285750"/>
          <a:ext cx="7434290" cy="564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6858"/>
                <a:gridCol w="1486858"/>
                <a:gridCol w="1486858"/>
                <a:gridCol w="1486858"/>
                <a:gridCol w="1486858"/>
              </a:tblGrid>
              <a:tr h="1128720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12872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12872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12872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        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12872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6665" name="Управляющая кнопка: назад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01000" y="5929313"/>
            <a:ext cx="785813" cy="571500"/>
          </a:xfrm>
          <a:prstGeom prst="actionButtonBackPrevious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143000" y="285750"/>
          <a:ext cx="7434290" cy="570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6858"/>
                <a:gridCol w="1486858"/>
                <a:gridCol w="1486858"/>
                <a:gridCol w="1486858"/>
                <a:gridCol w="1486858"/>
              </a:tblGrid>
              <a:tr h="1128720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12872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12872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12872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         0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112872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7689" name="Управляющая кнопка: назад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58125" y="5857875"/>
            <a:ext cx="857250" cy="571500"/>
          </a:xfrm>
          <a:prstGeom prst="actionButtonBackPrevious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143000" y="285750"/>
          <a:ext cx="7434290" cy="564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6858"/>
                <a:gridCol w="1486858"/>
                <a:gridCol w="1486858"/>
                <a:gridCol w="1486858"/>
                <a:gridCol w="1486858"/>
              </a:tblGrid>
              <a:tr h="1128720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12872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12872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12872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128720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          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8713" name="Управляющая кнопка: назад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72438" y="5857875"/>
            <a:ext cx="642937" cy="714375"/>
          </a:xfrm>
          <a:prstGeom prst="actionButtonBackPrevious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143000" y="285750"/>
          <a:ext cx="7434290" cy="564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6858"/>
                <a:gridCol w="1486858"/>
                <a:gridCol w="1486858"/>
                <a:gridCol w="1486858"/>
                <a:gridCol w="1486858"/>
              </a:tblGrid>
              <a:tr h="1128720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12872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12872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12872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12872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         15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Приведи в соответствие с выбранным путём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750" y="1752600"/>
          <a:ext cx="6786610" cy="46053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93305"/>
                <a:gridCol w="3393305"/>
              </a:tblGrid>
              <a:tr h="4605358">
                <a:tc>
                  <a:txBody>
                    <a:bodyPr/>
                    <a:lstStyle/>
                    <a:p>
                      <a:r>
                        <a:rPr lang="ru-RU" sz="2800" dirty="0" err="1" smtClean="0"/>
                        <a:t>Вольховский</a:t>
                      </a:r>
                      <a:endParaRPr lang="ru-RU" sz="2800" dirty="0" smtClean="0"/>
                    </a:p>
                    <a:p>
                      <a:r>
                        <a:rPr lang="ru-RU" sz="2800" dirty="0" err="1" smtClean="0"/>
                        <a:t>Пущин</a:t>
                      </a:r>
                      <a:endParaRPr lang="ru-RU" sz="2800" dirty="0" smtClean="0"/>
                    </a:p>
                    <a:p>
                      <a:r>
                        <a:rPr lang="ru-RU" sz="2800" dirty="0" smtClean="0"/>
                        <a:t>Кюхельбекер</a:t>
                      </a:r>
                    </a:p>
                    <a:p>
                      <a:r>
                        <a:rPr lang="ru-RU" sz="2800" dirty="0" smtClean="0"/>
                        <a:t>Пушкин</a:t>
                      </a:r>
                    </a:p>
                    <a:p>
                      <a:r>
                        <a:rPr lang="ru-RU" sz="2800" dirty="0" smtClean="0"/>
                        <a:t>Яковлев</a:t>
                      </a:r>
                    </a:p>
                    <a:p>
                      <a:r>
                        <a:rPr lang="ru-RU" sz="2800" dirty="0" err="1" smtClean="0"/>
                        <a:t>Дельвиг</a:t>
                      </a:r>
                      <a:endParaRPr lang="ru-RU" sz="2800" dirty="0" smtClean="0"/>
                    </a:p>
                    <a:p>
                      <a:r>
                        <a:rPr lang="ru-RU" sz="2800" dirty="0" smtClean="0"/>
                        <a:t>Горчаков</a:t>
                      </a:r>
                    </a:p>
                    <a:p>
                      <a:r>
                        <a:rPr lang="ru-RU" sz="2800" dirty="0" smtClean="0"/>
                        <a:t>Матюшкин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Поэт, журналист</a:t>
                      </a:r>
                    </a:p>
                    <a:p>
                      <a:r>
                        <a:rPr lang="ru-RU" sz="2400" dirty="0" smtClean="0"/>
                        <a:t>Дипломат,</a:t>
                      </a:r>
                    </a:p>
                    <a:p>
                      <a:r>
                        <a:rPr lang="ru-RU" sz="2400" dirty="0" smtClean="0"/>
                        <a:t>Композитор</a:t>
                      </a:r>
                    </a:p>
                    <a:p>
                      <a:r>
                        <a:rPr lang="ru-RU" sz="2400" dirty="0" smtClean="0"/>
                        <a:t>Декабрист</a:t>
                      </a:r>
                    </a:p>
                    <a:p>
                      <a:r>
                        <a:rPr lang="ru-RU" sz="2400" dirty="0" smtClean="0"/>
                        <a:t>Декабрист</a:t>
                      </a:r>
                    </a:p>
                    <a:p>
                      <a:r>
                        <a:rPr lang="ru-RU" sz="2400" dirty="0" err="1" smtClean="0"/>
                        <a:t>Мореплаватель,землепроходец</a:t>
                      </a:r>
                      <a:endParaRPr lang="ru-RU" sz="2400" dirty="0" smtClean="0"/>
                    </a:p>
                    <a:p>
                      <a:r>
                        <a:rPr lang="ru-RU" sz="2400" dirty="0" smtClean="0"/>
                        <a:t>Декабрист</a:t>
                      </a:r>
                    </a:p>
                    <a:p>
                      <a:r>
                        <a:rPr lang="ru-RU" sz="2400" dirty="0" smtClean="0"/>
                        <a:t>«поэт вольности святой»</a:t>
                      </a:r>
                    </a:p>
                    <a:p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0731" name="Управляющая кнопка: назад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58125" y="5786438"/>
            <a:ext cx="785813" cy="642937"/>
          </a:xfrm>
          <a:prstGeom prst="actionButtonBackPrevious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143000" y="285750"/>
          <a:ext cx="7434290" cy="564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6858"/>
                <a:gridCol w="1486858"/>
                <a:gridCol w="1486858"/>
                <a:gridCol w="1486858"/>
                <a:gridCol w="1486858"/>
              </a:tblGrid>
              <a:tr h="1128720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12872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12872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12872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12872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        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1785" name="Управляющая кнопка: назад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29563" y="5929313"/>
            <a:ext cx="785812" cy="642937"/>
          </a:xfrm>
          <a:prstGeom prst="actionButtonBackPrevious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143000" y="285750"/>
          <a:ext cx="7434290" cy="564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6858"/>
                <a:gridCol w="1486858"/>
                <a:gridCol w="1486858"/>
                <a:gridCol w="1486858"/>
                <a:gridCol w="1486858"/>
              </a:tblGrid>
              <a:tr h="1128720">
                <a:tc>
                  <a:txBody>
                    <a:bodyPr/>
                    <a:lstStyle/>
                    <a:p>
                      <a:endParaRPr lang="ru-RU" sz="2400" dirty="0" smtClean="0"/>
                    </a:p>
                    <a:p>
                      <a:r>
                        <a:rPr lang="ru-RU" sz="1800" dirty="0" smtClean="0"/>
                        <a:t>   </a:t>
                      </a:r>
                    </a:p>
                    <a:p>
                      <a:r>
                        <a:rPr lang="ru-RU" sz="1800" dirty="0" smtClean="0"/>
                        <a:t>          </a:t>
                      </a:r>
                      <a:r>
                        <a:rPr lang="ru-RU" sz="1800" baseline="0" dirty="0" smtClean="0"/>
                        <a:t> 5  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12872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12872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12872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12872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161" name="Управляющая кнопка: назад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29563" y="6000750"/>
            <a:ext cx="857250" cy="571500"/>
          </a:xfrm>
          <a:prstGeom prst="actionButtonBackPrevious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143000" y="285750"/>
          <a:ext cx="7434290" cy="564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6858"/>
                <a:gridCol w="1486858"/>
                <a:gridCol w="1486858"/>
                <a:gridCol w="1486858"/>
                <a:gridCol w="1486858"/>
              </a:tblGrid>
              <a:tr h="1128720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12872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12872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12872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12872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        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2809" name="Управляющая кнопка: назад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43875" y="6000750"/>
            <a:ext cx="642938" cy="571500"/>
          </a:xfrm>
          <a:prstGeom prst="actionButtonBackPrevious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143000" y="285750"/>
          <a:ext cx="7434290" cy="564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6858"/>
                <a:gridCol w="1486858"/>
                <a:gridCol w="1486858"/>
                <a:gridCol w="1486858"/>
                <a:gridCol w="1486858"/>
              </a:tblGrid>
              <a:tr h="1128720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12872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12872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12872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12872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        15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3833" name="Управляющая кнопка: назад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29563" y="6000750"/>
            <a:ext cx="928687" cy="571500"/>
          </a:xfrm>
          <a:prstGeom prst="actionButtonBackPrevious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FF0000"/>
                </a:solidFill>
                <a:latin typeface="Monotype Corsiva" pitchFamily="66" charset="0"/>
              </a:rPr>
              <a:t>Вы  молодцы!</a:t>
            </a:r>
          </a:p>
        </p:txBody>
      </p:sp>
      <p:pic>
        <p:nvPicPr>
          <p:cNvPr id="6" name="Содержимое 5" descr="j0234069.wm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71700" y="2147888"/>
            <a:ext cx="4900613" cy="370998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143000" y="285750"/>
          <a:ext cx="7434290" cy="570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6858"/>
                <a:gridCol w="1486858"/>
                <a:gridCol w="1486858"/>
                <a:gridCol w="1486858"/>
                <a:gridCol w="1486858"/>
              </a:tblGrid>
              <a:tr h="1128720">
                <a:tc>
                  <a:txBody>
                    <a:bodyPr/>
                    <a:lstStyle/>
                    <a:p>
                      <a:endParaRPr lang="ru-RU" sz="2400" dirty="0" smtClean="0"/>
                    </a:p>
                    <a:p>
                      <a:r>
                        <a:rPr lang="ru-RU" sz="1800" dirty="0" smtClean="0"/>
                        <a:t>   </a:t>
                      </a:r>
                    </a:p>
                    <a:p>
                      <a:r>
                        <a:rPr lang="ru-RU" sz="1800" dirty="0" smtClean="0"/>
                        <a:t>          </a:t>
                      </a:r>
                      <a:r>
                        <a:rPr lang="ru-RU" sz="1800" baseline="0" dirty="0" smtClean="0"/>
                        <a:t> 5  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     </a:t>
                      </a:r>
                    </a:p>
                    <a:p>
                      <a:r>
                        <a:rPr lang="ru-RU" baseline="0" dirty="0" smtClean="0"/>
                        <a:t>       10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          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       15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        20</a:t>
                      </a:r>
                      <a:endParaRPr lang="ru-RU" dirty="0"/>
                    </a:p>
                  </a:txBody>
                  <a:tcPr/>
                </a:tc>
              </a:tr>
              <a:tr h="1128720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           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        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         15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        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        5</a:t>
                      </a:r>
                      <a:endParaRPr lang="ru-RU" dirty="0"/>
                    </a:p>
                  </a:txBody>
                  <a:tcPr/>
                </a:tc>
              </a:tr>
              <a:tr h="1128720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       </a:t>
                      </a:r>
                    </a:p>
                    <a:p>
                      <a:r>
                        <a:rPr lang="ru-RU" dirty="0" smtClean="0"/>
                        <a:t>           15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        </a:t>
                      </a:r>
                    </a:p>
                    <a:p>
                      <a:r>
                        <a:rPr lang="ru-RU" dirty="0" smtClean="0"/>
                        <a:t>         15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         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        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        10</a:t>
                      </a:r>
                      <a:endParaRPr lang="ru-RU" dirty="0"/>
                    </a:p>
                  </a:txBody>
                  <a:tcPr/>
                </a:tc>
              </a:tr>
              <a:tr h="1128720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          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        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         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        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         0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1128720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          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         15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        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        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        15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6147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143000" y="285750"/>
          <a:ext cx="7434290" cy="564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6858"/>
                <a:gridCol w="1486858"/>
                <a:gridCol w="1486858"/>
                <a:gridCol w="1486858"/>
                <a:gridCol w="1486858"/>
              </a:tblGrid>
              <a:tr h="1128720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          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12872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12872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12872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12872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209" name="Управляющая кнопка: назад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715250" y="5715000"/>
            <a:ext cx="1071563" cy="785813"/>
          </a:xfrm>
          <a:prstGeom prst="actionButtonBackPrevious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143000" y="357188"/>
          <a:ext cx="7543825" cy="58579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8765"/>
                <a:gridCol w="1508765"/>
                <a:gridCol w="1508765"/>
                <a:gridCol w="1508765"/>
                <a:gridCol w="1508765"/>
              </a:tblGrid>
              <a:tr h="117158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        15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7158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7158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7158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7158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1071563" y="428625"/>
            <a:ext cx="7620000" cy="1143000"/>
          </a:xfrm>
        </p:spPr>
        <p:txBody>
          <a:bodyPr/>
          <a:lstStyle/>
          <a:p>
            <a:r>
              <a:rPr lang="ru-RU" sz="2800" smtClean="0"/>
              <a:t>На этих фотографиях – географы- путешественники. Назовите их. </a:t>
            </a:r>
          </a:p>
        </p:txBody>
      </p:sp>
      <p:sp>
        <p:nvSpPr>
          <p:cNvPr id="9219" name="Управляющая кнопка: назад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01000" y="5929313"/>
            <a:ext cx="857250" cy="642937"/>
          </a:xfrm>
          <a:prstGeom prst="actionButtonBackPrevious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9220" name="TextBox 11"/>
          <p:cNvSpPr txBox="1">
            <a:spLocks noChangeArrowheads="1"/>
          </p:cNvSpPr>
          <p:nvPr/>
        </p:nvSpPr>
        <p:spPr bwMode="auto">
          <a:xfrm>
            <a:off x="2071688" y="3429000"/>
            <a:ext cx="4286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9221" name="TextBox 12"/>
          <p:cNvSpPr txBox="1">
            <a:spLocks noChangeArrowheads="1"/>
          </p:cNvSpPr>
          <p:nvPr/>
        </p:nvSpPr>
        <p:spPr bwMode="auto">
          <a:xfrm>
            <a:off x="4714875" y="3357563"/>
            <a:ext cx="3571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9222" name="TextBox 13"/>
          <p:cNvSpPr txBox="1">
            <a:spLocks noChangeArrowheads="1"/>
          </p:cNvSpPr>
          <p:nvPr/>
        </p:nvSpPr>
        <p:spPr bwMode="auto">
          <a:xfrm>
            <a:off x="6929438" y="3214688"/>
            <a:ext cx="3571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2643188" y="6000750"/>
            <a:ext cx="5000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9224" name="TextBox 15"/>
          <p:cNvSpPr txBox="1">
            <a:spLocks noChangeArrowheads="1"/>
          </p:cNvSpPr>
          <p:nvPr/>
        </p:nvSpPr>
        <p:spPr bwMode="auto">
          <a:xfrm>
            <a:off x="5143500" y="5715000"/>
            <a:ext cx="4286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9225" name="TextBox 16"/>
          <p:cNvSpPr txBox="1">
            <a:spLocks noChangeArrowheads="1"/>
          </p:cNvSpPr>
          <p:nvPr/>
        </p:nvSpPr>
        <p:spPr bwMode="auto">
          <a:xfrm>
            <a:off x="7429500" y="5643563"/>
            <a:ext cx="4286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FF0000"/>
                </a:solidFill>
              </a:rPr>
              <a:t>6</a:t>
            </a:r>
          </a:p>
        </p:txBody>
      </p:sp>
      <p:pic>
        <p:nvPicPr>
          <p:cNvPr id="9226" name="Содержимое 19" descr="http://www.vseportrety.ru/vaskodegama-rz240.gif">
            <a:hlinkClick r:id="rId3"/>
          </p:cNvPr>
          <p:cNvPicPr>
            <a:picLocks noGrp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214438" y="1714500"/>
            <a:ext cx="1657350" cy="2286000"/>
          </a:xfrm>
        </p:spPr>
      </p:pic>
      <p:pic>
        <p:nvPicPr>
          <p:cNvPr id="9227" name="Рисунок 20" descr="http://www.vseportrety.ru/kolumb-rz240.gif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875" y="1714500"/>
            <a:ext cx="16573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8" name="Рисунок 21" descr="http://www.vseportrety.ru/kuk-rz240.gif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15063" y="1714500"/>
            <a:ext cx="16573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9" name="Рисунок 22" descr="http://www.vseportrety.ru/magelan-rz240.gif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285875" y="4071938"/>
            <a:ext cx="16573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0" name="Рисунок 23" descr="http://www.vseportrety.ru/bering-rz240.gif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643313" y="4143375"/>
            <a:ext cx="1928812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1" name="Рисунок 24" descr="http://www.vseportrety.ru/miklichomaklay-rz240.gif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215063" y="4071938"/>
            <a:ext cx="16573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32" name="TextBox 25"/>
          <p:cNvSpPr txBox="1">
            <a:spLocks noChangeArrowheads="1"/>
          </p:cNvSpPr>
          <p:nvPr/>
        </p:nvSpPr>
        <p:spPr bwMode="auto">
          <a:xfrm>
            <a:off x="2071688" y="3500438"/>
            <a:ext cx="5715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9233" name="TextBox 26"/>
          <p:cNvSpPr txBox="1">
            <a:spLocks noChangeArrowheads="1"/>
          </p:cNvSpPr>
          <p:nvPr/>
        </p:nvSpPr>
        <p:spPr bwMode="auto">
          <a:xfrm>
            <a:off x="4357688" y="3429000"/>
            <a:ext cx="4286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9234" name="TextBox 27"/>
          <p:cNvSpPr txBox="1">
            <a:spLocks noChangeArrowheads="1"/>
          </p:cNvSpPr>
          <p:nvPr/>
        </p:nvSpPr>
        <p:spPr bwMode="auto">
          <a:xfrm>
            <a:off x="6429375" y="3071813"/>
            <a:ext cx="3571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9235" name="TextBox 28"/>
          <p:cNvSpPr txBox="1">
            <a:spLocks noChangeArrowheads="1"/>
          </p:cNvSpPr>
          <p:nvPr/>
        </p:nvSpPr>
        <p:spPr bwMode="auto">
          <a:xfrm>
            <a:off x="1928813" y="5572125"/>
            <a:ext cx="5000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9236" name="TextBox 29"/>
          <p:cNvSpPr txBox="1">
            <a:spLocks noChangeArrowheads="1"/>
          </p:cNvSpPr>
          <p:nvPr/>
        </p:nvSpPr>
        <p:spPr bwMode="auto">
          <a:xfrm>
            <a:off x="4214813" y="5786438"/>
            <a:ext cx="5000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9237" name="TextBox 30"/>
          <p:cNvSpPr txBox="1">
            <a:spLocks noChangeArrowheads="1"/>
          </p:cNvSpPr>
          <p:nvPr/>
        </p:nvSpPr>
        <p:spPr bwMode="auto">
          <a:xfrm>
            <a:off x="6929438" y="5929313"/>
            <a:ext cx="5000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FF0000"/>
                </a:solidFill>
              </a:rPr>
              <a:t>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357313" y="417513"/>
          <a:ext cx="7005663" cy="53521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1131"/>
                <a:gridCol w="1401133"/>
                <a:gridCol w="1401133"/>
                <a:gridCol w="1401133"/>
                <a:gridCol w="1401133"/>
              </a:tblGrid>
              <a:tr h="994772">
                <a:tc>
                  <a:txBody>
                    <a:bodyPr/>
                    <a:lstStyle/>
                    <a:p>
                      <a:endParaRPr lang="ru-RU" sz="2400" dirty="0" smtClean="0"/>
                    </a:p>
                    <a:p>
                      <a:r>
                        <a:rPr lang="ru-RU" sz="1800" dirty="0" smtClean="0"/>
                        <a:t>   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/>
                    </a:p>
                    <a:p>
                      <a:r>
                        <a:rPr lang="en-US" baseline="0" dirty="0"/>
                        <a:t> </a:t>
                      </a:r>
                      <a:r>
                        <a:rPr lang="en-US" baseline="0" dirty="0" smtClean="0"/>
                        <a:t>      20</a:t>
                      </a:r>
                      <a:endParaRPr lang="en-US" dirty="0" smtClean="0"/>
                    </a:p>
                  </a:txBody>
                  <a:tcPr/>
                </a:tc>
              </a:tr>
              <a:tr h="99477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05293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31486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99477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281" name="Управляющая кнопка: назад 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858125" y="5786438"/>
            <a:ext cx="785813" cy="571500"/>
          </a:xfrm>
          <a:prstGeom prst="actionButtonBackPrevious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143000" y="285750"/>
          <a:ext cx="7434290" cy="564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6858"/>
                <a:gridCol w="1486858"/>
                <a:gridCol w="1486858"/>
                <a:gridCol w="1486858"/>
                <a:gridCol w="1486858"/>
              </a:tblGrid>
              <a:tr h="1128720">
                <a:tc>
                  <a:txBody>
                    <a:bodyPr/>
                    <a:lstStyle/>
                    <a:p>
                      <a:endParaRPr lang="ru-RU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128720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           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12872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12872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12872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305" name="Управляющая кнопка: назад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58125" y="6072188"/>
            <a:ext cx="1000125" cy="500062"/>
          </a:xfrm>
          <a:prstGeom prst="actionButtonBackPrevious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традь">
  <a:themeElements>
    <a:clrScheme name="Тема Office 1">
      <a:dk1>
        <a:srgbClr val="000000"/>
      </a:dk1>
      <a:lt1>
        <a:srgbClr val="FEFDE3"/>
      </a:lt1>
      <a:dk2>
        <a:srgbClr val="221304"/>
      </a:dk2>
      <a:lt2>
        <a:srgbClr val="CBBD83"/>
      </a:lt2>
      <a:accent1>
        <a:srgbClr val="A1BD69"/>
      </a:accent1>
      <a:accent2>
        <a:srgbClr val="3694B6"/>
      </a:accent2>
      <a:accent3>
        <a:srgbClr val="FEFEEF"/>
      </a:accent3>
      <a:accent4>
        <a:srgbClr val="000000"/>
      </a:accent4>
      <a:accent5>
        <a:srgbClr val="CDDBB9"/>
      </a:accent5>
      <a:accent6>
        <a:srgbClr val="3086A5"/>
      </a:accent6>
      <a:hlink>
        <a:srgbClr val="660066"/>
      </a:hlink>
      <a:folHlink>
        <a:srgbClr val="666699"/>
      </a:folHlink>
    </a:clrScheme>
    <a:fontScheme name="Тема Offic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EFDE3"/>
        </a:lt1>
        <a:dk2>
          <a:srgbClr val="221304"/>
        </a:dk2>
        <a:lt2>
          <a:srgbClr val="CBBD83"/>
        </a:lt2>
        <a:accent1>
          <a:srgbClr val="A1BD69"/>
        </a:accent1>
        <a:accent2>
          <a:srgbClr val="3694B6"/>
        </a:accent2>
        <a:accent3>
          <a:srgbClr val="FEFEEF"/>
        </a:accent3>
        <a:accent4>
          <a:srgbClr val="000000"/>
        </a:accent4>
        <a:accent5>
          <a:srgbClr val="CDDBB9"/>
        </a:accent5>
        <a:accent6>
          <a:srgbClr val="3086A5"/>
        </a:accent6>
        <a:hlink>
          <a:srgbClr val="6600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221304"/>
        </a:dk2>
        <a:lt2>
          <a:srgbClr val="CBBD83"/>
        </a:lt2>
        <a:accent1>
          <a:srgbClr val="A1BD69"/>
        </a:accent1>
        <a:accent2>
          <a:srgbClr val="3694B6"/>
        </a:accent2>
        <a:accent3>
          <a:srgbClr val="FFFFFF"/>
        </a:accent3>
        <a:accent4>
          <a:srgbClr val="000000"/>
        </a:accent4>
        <a:accent5>
          <a:srgbClr val="CDDBB9"/>
        </a:accent5>
        <a:accent6>
          <a:srgbClr val="3086A5"/>
        </a:accent6>
        <a:hlink>
          <a:srgbClr val="6600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461</TotalTime>
  <Words>228</Words>
  <Application>Microsoft Office PowerPoint</Application>
  <PresentationFormat>Экран (4:3)</PresentationFormat>
  <Paragraphs>216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Тетрадь</vt:lpstr>
      <vt:lpstr>Вдоль по России</vt:lpstr>
      <vt:lpstr>Слайд 2</vt:lpstr>
      <vt:lpstr>Слайд 3</vt:lpstr>
      <vt:lpstr>Слайд 4</vt:lpstr>
      <vt:lpstr>Слайд 5</vt:lpstr>
      <vt:lpstr>Слайд 6</vt:lpstr>
      <vt:lpstr>На этих фотографиях – географы- путешественники. Назовите их. 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Как связаны эти достопримечательности с именем А.С. Пушкина?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Приведи в соответствие с выбранным путём</vt:lpstr>
      <vt:lpstr>Слайд 29</vt:lpstr>
      <vt:lpstr>Слайд 30</vt:lpstr>
      <vt:lpstr>Слайд 31</vt:lpstr>
      <vt:lpstr>Вы  молодцы!</vt:lpstr>
      <vt:lpstr>Слайд 33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Дина</cp:lastModifiedBy>
  <cp:revision>44</cp:revision>
  <cp:lastPrinted>1601-01-01T00:00:00Z</cp:lastPrinted>
  <dcterms:created xsi:type="dcterms:W3CDTF">2010-10-29T18:29:02Z</dcterms:created>
  <dcterms:modified xsi:type="dcterms:W3CDTF">2014-03-25T03:42:37Z</dcterms:modified>
</cp:coreProperties>
</file>