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76" name="Picture 1100" descr="dd36efffa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97188"/>
            <a:ext cx="24288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7" name="Picture 1101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708275"/>
            <a:ext cx="2725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80" name="Text Box 1104"/>
          <p:cNvSpPr txBox="1">
            <a:spLocks noChangeArrowheads="1"/>
          </p:cNvSpPr>
          <p:nvPr/>
        </p:nvSpPr>
        <p:spPr bwMode="auto">
          <a:xfrm>
            <a:off x="2266950" y="4581128"/>
            <a:ext cx="5257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 err="1" smtClean="0">
                <a:solidFill>
                  <a:schemeClr val="accent2"/>
                </a:solidFill>
                <a:latin typeface="Georgia" pitchFamily="18" charset="0"/>
              </a:rPr>
              <a:t>Шкарупо</a:t>
            </a:r>
            <a:r>
              <a:rPr lang="ru-RU" sz="2400" b="1" dirty="0" smtClean="0">
                <a:solidFill>
                  <a:schemeClr val="accent2"/>
                </a:solidFill>
                <a:latin typeface="Georgia" pitchFamily="18" charset="0"/>
              </a:rPr>
              <a:t> Юлия Александровна</a:t>
            </a:r>
            <a:endParaRPr lang="ru-RU" sz="24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 eaLnBrk="1" hangingPunct="1"/>
            <a:endParaRPr lang="ru-RU" sz="24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 eaLnBrk="1" hangingPunct="1"/>
            <a:r>
              <a:rPr lang="ru-RU" sz="1800" b="1" i="1" dirty="0" smtClean="0">
                <a:solidFill>
                  <a:schemeClr val="accent2"/>
                </a:solidFill>
                <a:latin typeface="Georgia" pitchFamily="18" charset="0"/>
              </a:rPr>
              <a:t>МБОУ СОШ №34  имени </a:t>
            </a:r>
            <a:r>
              <a:rPr lang="ru-RU" sz="1800" b="1" i="1" dirty="0" err="1" smtClean="0">
                <a:solidFill>
                  <a:schemeClr val="accent2"/>
                </a:solidFill>
                <a:latin typeface="Georgia" pitchFamily="18" charset="0"/>
              </a:rPr>
              <a:t>Амелина</a:t>
            </a:r>
            <a:r>
              <a:rPr lang="ru-RU" sz="1800" b="1" i="1" dirty="0" smtClean="0">
                <a:solidFill>
                  <a:schemeClr val="accent2"/>
                </a:solidFill>
                <a:latin typeface="Georgia" pitchFamily="18" charset="0"/>
              </a:rPr>
              <a:t> С.А.</a:t>
            </a:r>
          </a:p>
          <a:p>
            <a:pPr algn="ctr" eaLnBrk="1" hangingPunct="1"/>
            <a:r>
              <a:rPr lang="ru-RU" sz="1800" b="1" i="1" dirty="0" smtClean="0">
                <a:solidFill>
                  <a:schemeClr val="accent2"/>
                </a:solidFill>
                <a:latin typeface="Georgia" pitchFamily="18" charset="0"/>
              </a:rPr>
              <a:t>Город Кемерово</a:t>
            </a:r>
            <a:endParaRPr lang="ru-RU" sz="18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2265" y="1546041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ГРАФ. ВЕРШИНЫ И РЕБРА ГРАФА.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105" y="278092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Чтобы </a:t>
            </a:r>
            <a:r>
              <a:rPr lang="ru-RU" i="1" dirty="0"/>
              <a:t>попасть к царевне – лягушке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К </a:t>
            </a:r>
            <a:r>
              <a:rPr lang="ru-RU" i="1" dirty="0"/>
              <a:t>дому поросят пройти нужно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Потом </a:t>
            </a:r>
            <a:r>
              <a:rPr lang="ru-RU" i="1" dirty="0"/>
              <a:t>свернуть в дом </a:t>
            </a:r>
            <a:r>
              <a:rPr lang="ru-RU" i="1" dirty="0" smtClean="0"/>
              <a:t>колобка</a:t>
            </a:r>
          </a:p>
          <a:p>
            <a:r>
              <a:rPr lang="ru-RU" i="1" dirty="0" smtClean="0"/>
              <a:t>Оставить </a:t>
            </a:r>
            <a:r>
              <a:rPr lang="ru-RU" i="1" dirty="0" err="1"/>
              <a:t>К</a:t>
            </a:r>
            <a:r>
              <a:rPr lang="ru-RU" i="1" dirty="0" err="1" smtClean="0"/>
              <a:t>ащея</a:t>
            </a:r>
            <a:r>
              <a:rPr lang="ru-RU" i="1" dirty="0" smtClean="0"/>
              <a:t> </a:t>
            </a:r>
            <a:r>
              <a:rPr lang="ru-RU" i="1" dirty="0"/>
              <a:t>в стороне пока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В </a:t>
            </a:r>
            <a:r>
              <a:rPr lang="ru-RU" i="1" dirty="0"/>
              <a:t>гости к принцессе зайти на </a:t>
            </a:r>
            <a:r>
              <a:rPr lang="ru-RU" i="1" dirty="0" smtClean="0"/>
              <a:t>чай</a:t>
            </a:r>
          </a:p>
          <a:p>
            <a:r>
              <a:rPr lang="ru-RU" i="1" dirty="0" smtClean="0"/>
              <a:t>Потом </a:t>
            </a:r>
            <a:r>
              <a:rPr lang="ru-RU" i="1" dirty="0"/>
              <a:t>царевну иди выручай.</a:t>
            </a:r>
            <a:endParaRPr lang="ru-RU" dirty="0"/>
          </a:p>
        </p:txBody>
      </p:sp>
      <p:pic>
        <p:nvPicPr>
          <p:cNvPr id="1026" name="Picture 2" descr="C:\Users\Юлия\Desktop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41" y="2564904"/>
            <a:ext cx="4724003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0872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Красная </a:t>
            </a:r>
            <a:r>
              <a:rPr lang="ru-RU" sz="2000" dirty="0"/>
              <a:t>Шапочка обратилась к нам с просьбой. У нее есть записка с описанием пути к озеру царевны – лягушки, но она там ничего не поняла. Она попросила нас нарисовать путь, как на карте. Вот что было в записке.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13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\Desktop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0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302" y="-1026965"/>
            <a:ext cx="11628784" cy="98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7637"/>
            <a:ext cx="3543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27637"/>
            <a:ext cx="3543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93" y="4437112"/>
            <a:ext cx="728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Схемы (чертежи, графики или рисунки) такого вида в математике называют </a:t>
            </a:r>
            <a:r>
              <a:rPr lang="ru-RU" b="1" dirty="0" smtClean="0"/>
              <a:t>ГРАФАМИ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Точки называются </a:t>
            </a:r>
            <a:r>
              <a:rPr lang="ru-RU" b="1" dirty="0" smtClean="0"/>
              <a:t>вершинами</a:t>
            </a:r>
            <a:r>
              <a:rPr lang="ru-RU" dirty="0" smtClean="0"/>
              <a:t>, а отрезки (или линии), их соединяющие - </a:t>
            </a:r>
            <a:r>
              <a:rPr lang="ru-RU" b="1" dirty="0" smtClean="0"/>
              <a:t> ребрами </a:t>
            </a:r>
            <a:r>
              <a:rPr lang="ru-RU" dirty="0" smtClean="0"/>
              <a:t>графа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379078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 – вершин</a:t>
            </a:r>
          </a:p>
          <a:p>
            <a:r>
              <a:rPr lang="ru-RU" dirty="0" smtClean="0"/>
              <a:t>4 - ребра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3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0" y="-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221" name="Group 53"/>
          <p:cNvGraphicFramePr>
            <a:graphicFrameLocks noGrp="1"/>
          </p:cNvGraphicFramePr>
          <p:nvPr/>
        </p:nvGraphicFramePr>
        <p:xfrm>
          <a:off x="0" y="-1471613"/>
          <a:ext cx="208280" cy="618807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18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0" y="4716463"/>
            <a:ext cx="1454150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6846" tIns="914112" rIns="726846" bIns="457056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graphicFrame>
        <p:nvGraphicFramePr>
          <p:cNvPr id="7232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136403"/>
              </p:ext>
            </p:extLst>
          </p:nvPr>
        </p:nvGraphicFramePr>
        <p:xfrm>
          <a:off x="765969" y="3333713"/>
          <a:ext cx="1376362" cy="274320"/>
        </p:xfrm>
        <a:graphic>
          <a:graphicData uri="http://schemas.openxmlformats.org/drawingml/2006/table">
            <a:tbl>
              <a:tblPr/>
              <a:tblGrid>
                <a:gridCol w="1376362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ШОКОЛАНДИЯ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0" y="7185025"/>
            <a:ext cx="2190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  <a:p>
            <a:pPr eaLnBrk="0" hangingPunct="0"/>
            <a:r>
              <a:rPr lang="ru-RU" sz="1000">
                <a:cs typeface="Times New Roman" pitchFamily="18" charset="0"/>
              </a:rPr>
              <a:t> </a:t>
            </a:r>
            <a:endParaRPr lang="ru-RU" sz="1100"/>
          </a:p>
          <a:p>
            <a:pPr eaLnBrk="0" hangingPunct="0"/>
            <a:r>
              <a:rPr lang="ru-RU" sz="100">
                <a:cs typeface="Times New Roman" pitchFamily="18" charset="0"/>
              </a:rPr>
              <a:t/>
            </a:r>
            <a:br>
              <a:rPr lang="ru-RU" sz="100">
                <a:cs typeface="Times New Roman" pitchFamily="18" charset="0"/>
              </a:rPr>
            </a:b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3884613" y="3298825"/>
            <a:ext cx="1841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27075" y="692696"/>
            <a:ext cx="780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Рассмотрите карту сладких стран. Найдите внизу граф, на котором точки соединены так же, как страны связаны дорогами на карте.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6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4" name="Rectangle 218"/>
          <p:cNvSpPr>
            <a:spLocks noChangeArrowheads="1"/>
          </p:cNvSpPr>
          <p:nvPr/>
        </p:nvSpPr>
        <p:spPr bwMode="auto">
          <a:xfrm>
            <a:off x="1435100" y="3267075"/>
            <a:ext cx="9667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9468" name="Group 252"/>
          <p:cNvGrpSpPr>
            <a:grpSpLocks noChangeAspect="1"/>
          </p:cNvGrpSpPr>
          <p:nvPr/>
        </p:nvGrpSpPr>
        <p:grpSpPr bwMode="auto">
          <a:xfrm>
            <a:off x="1619250" y="1484313"/>
            <a:ext cx="2447925" cy="1800225"/>
            <a:chOff x="1739" y="1588"/>
            <a:chExt cx="7800" cy="7069"/>
          </a:xfrm>
        </p:grpSpPr>
        <p:sp>
          <p:nvSpPr>
            <p:cNvPr id="9482" name="AutoShape 266"/>
            <p:cNvSpPr>
              <a:spLocks noChangeAspect="1" noChangeArrowheads="1" noTextEdit="1"/>
            </p:cNvSpPr>
            <p:nvPr/>
          </p:nvSpPr>
          <p:spPr bwMode="auto">
            <a:xfrm>
              <a:off x="1739" y="1588"/>
              <a:ext cx="7800" cy="7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81" name="Oval 265"/>
            <p:cNvSpPr>
              <a:spLocks noChangeArrowheads="1"/>
            </p:cNvSpPr>
            <p:nvPr/>
          </p:nvSpPr>
          <p:spPr bwMode="auto">
            <a:xfrm>
              <a:off x="5539" y="2766"/>
              <a:ext cx="800" cy="78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80" name="Oval 264"/>
            <p:cNvSpPr>
              <a:spLocks noChangeArrowheads="1"/>
            </p:cNvSpPr>
            <p:nvPr/>
          </p:nvSpPr>
          <p:spPr bwMode="auto">
            <a:xfrm>
              <a:off x="5539" y="5122"/>
              <a:ext cx="800" cy="78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79" name="Line 263"/>
            <p:cNvSpPr>
              <a:spLocks noChangeShapeType="1"/>
            </p:cNvSpPr>
            <p:nvPr/>
          </p:nvSpPr>
          <p:spPr bwMode="auto">
            <a:xfrm>
              <a:off x="5759" y="3555"/>
              <a:ext cx="0" cy="15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78" name="Line 262"/>
            <p:cNvSpPr>
              <a:spLocks noChangeShapeType="1"/>
            </p:cNvSpPr>
            <p:nvPr/>
          </p:nvSpPr>
          <p:spPr bwMode="auto">
            <a:xfrm>
              <a:off x="5939" y="5908"/>
              <a:ext cx="2000" cy="1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77" name="Line 261"/>
            <p:cNvSpPr>
              <a:spLocks noChangeShapeType="1"/>
            </p:cNvSpPr>
            <p:nvPr/>
          </p:nvSpPr>
          <p:spPr bwMode="auto">
            <a:xfrm flipH="1">
              <a:off x="3939" y="5908"/>
              <a:ext cx="1600" cy="1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76" name="Line 260"/>
            <p:cNvSpPr>
              <a:spLocks noChangeShapeType="1"/>
            </p:cNvSpPr>
            <p:nvPr/>
          </p:nvSpPr>
          <p:spPr bwMode="auto">
            <a:xfrm>
              <a:off x="6339" y="3159"/>
              <a:ext cx="2000" cy="39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75" name="Line 259"/>
            <p:cNvSpPr>
              <a:spLocks noChangeShapeType="1"/>
            </p:cNvSpPr>
            <p:nvPr/>
          </p:nvSpPr>
          <p:spPr bwMode="auto">
            <a:xfrm flipH="1">
              <a:off x="3539" y="3159"/>
              <a:ext cx="2000" cy="39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74" name="Oval 258"/>
            <p:cNvSpPr>
              <a:spLocks noChangeArrowheads="1"/>
            </p:cNvSpPr>
            <p:nvPr/>
          </p:nvSpPr>
          <p:spPr bwMode="auto">
            <a:xfrm>
              <a:off x="3502" y="6831"/>
              <a:ext cx="800" cy="78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73" name="Oval 257"/>
            <p:cNvSpPr>
              <a:spLocks noChangeArrowheads="1"/>
            </p:cNvSpPr>
            <p:nvPr/>
          </p:nvSpPr>
          <p:spPr bwMode="auto">
            <a:xfrm>
              <a:off x="7702" y="6831"/>
              <a:ext cx="800" cy="785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72" name="Text Box 256"/>
            <p:cNvSpPr txBox="1">
              <a:spLocks noChangeArrowheads="1"/>
            </p:cNvSpPr>
            <p:nvPr/>
          </p:nvSpPr>
          <p:spPr bwMode="auto">
            <a:xfrm>
              <a:off x="4139" y="2177"/>
              <a:ext cx="1200" cy="11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cs typeface="Times New Roman" pitchFamily="18" charset="0"/>
                </a:rPr>
                <a:t>Г</a:t>
              </a:r>
              <a:endParaRPr lang="ru-RU"/>
            </a:p>
          </p:txBody>
        </p:sp>
        <p:sp>
          <p:nvSpPr>
            <p:cNvPr id="9471" name="Text Box 255"/>
            <p:cNvSpPr txBox="1">
              <a:spLocks noChangeArrowheads="1"/>
            </p:cNvSpPr>
            <p:nvPr/>
          </p:nvSpPr>
          <p:spPr bwMode="auto">
            <a:xfrm>
              <a:off x="2339" y="6301"/>
              <a:ext cx="1200" cy="11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cs typeface="Times New Roman" pitchFamily="18" charset="0"/>
                </a:rPr>
                <a:t>Б</a:t>
              </a:r>
              <a:endParaRPr lang="ru-RU"/>
            </a:p>
          </p:txBody>
        </p:sp>
        <p:sp>
          <p:nvSpPr>
            <p:cNvPr id="9470" name="Text Box 254"/>
            <p:cNvSpPr txBox="1">
              <a:spLocks noChangeArrowheads="1"/>
            </p:cNvSpPr>
            <p:nvPr/>
          </p:nvSpPr>
          <p:spPr bwMode="auto">
            <a:xfrm>
              <a:off x="5339" y="6301"/>
              <a:ext cx="1200" cy="11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cs typeface="Times New Roman" pitchFamily="18" charset="0"/>
                </a:rPr>
                <a:t>П</a:t>
              </a:r>
              <a:endParaRPr lang="ru-RU"/>
            </a:p>
          </p:txBody>
        </p:sp>
        <p:sp>
          <p:nvSpPr>
            <p:cNvPr id="9469" name="Text Box 253"/>
            <p:cNvSpPr txBox="1">
              <a:spLocks noChangeArrowheads="1"/>
            </p:cNvSpPr>
            <p:nvPr/>
          </p:nvSpPr>
          <p:spPr bwMode="auto">
            <a:xfrm>
              <a:off x="8339" y="6497"/>
              <a:ext cx="1200" cy="11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cs typeface="Times New Roman" pitchFamily="18" charset="0"/>
                </a:rPr>
                <a:t>И</a:t>
              </a:r>
              <a:endParaRPr lang="ru-RU"/>
            </a:p>
          </p:txBody>
        </p:sp>
      </p:grpSp>
      <p:sp>
        <p:nvSpPr>
          <p:cNvPr id="9459" name="Oval 243"/>
          <p:cNvSpPr>
            <a:spLocks noChangeArrowheads="1"/>
          </p:cNvSpPr>
          <p:nvPr/>
        </p:nvSpPr>
        <p:spPr bwMode="auto">
          <a:xfrm>
            <a:off x="6804025" y="1628775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60" name="Oval 244"/>
          <p:cNvSpPr>
            <a:spLocks noChangeArrowheads="1"/>
          </p:cNvSpPr>
          <p:nvPr/>
        </p:nvSpPr>
        <p:spPr bwMode="auto">
          <a:xfrm>
            <a:off x="6804025" y="242093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61" name="Oval 245"/>
          <p:cNvSpPr>
            <a:spLocks noChangeArrowheads="1"/>
          </p:cNvSpPr>
          <p:nvPr/>
        </p:nvSpPr>
        <p:spPr bwMode="auto">
          <a:xfrm>
            <a:off x="5940425" y="2997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62" name="Oval 246"/>
          <p:cNvSpPr>
            <a:spLocks noChangeArrowheads="1"/>
          </p:cNvSpPr>
          <p:nvPr/>
        </p:nvSpPr>
        <p:spPr bwMode="auto">
          <a:xfrm>
            <a:off x="7740650" y="2924175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64" name="Text Box 248"/>
          <p:cNvSpPr txBox="1">
            <a:spLocks noChangeArrowheads="1"/>
          </p:cNvSpPr>
          <p:nvPr/>
        </p:nvSpPr>
        <p:spPr bwMode="auto">
          <a:xfrm>
            <a:off x="5580063" y="2636838"/>
            <a:ext cx="300037" cy="30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Б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465" name="Text Box 249"/>
          <p:cNvSpPr txBox="1">
            <a:spLocks noChangeArrowheads="1"/>
          </p:cNvSpPr>
          <p:nvPr/>
        </p:nvSpPr>
        <p:spPr bwMode="auto">
          <a:xfrm>
            <a:off x="6804025" y="13414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ea typeface="Times New Roman" pitchFamily="18" charset="0"/>
                <a:cs typeface="Arial" charset="0"/>
              </a:rPr>
              <a:t>Г</a:t>
            </a:r>
            <a:endParaRPr 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9466" name="Text Box 250"/>
          <p:cNvSpPr txBox="1">
            <a:spLocks noChangeArrowheads="1"/>
          </p:cNvSpPr>
          <p:nvPr/>
        </p:nvSpPr>
        <p:spPr bwMode="auto">
          <a:xfrm>
            <a:off x="6732588" y="2636838"/>
            <a:ext cx="360362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П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467" name="Text Box 251"/>
          <p:cNvSpPr txBox="1">
            <a:spLocks noChangeArrowheads="1"/>
          </p:cNvSpPr>
          <p:nvPr/>
        </p:nvSpPr>
        <p:spPr bwMode="auto">
          <a:xfrm>
            <a:off x="7956550" y="2636838"/>
            <a:ext cx="287338" cy="287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И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484" name="Rectangle 268"/>
          <p:cNvSpPr>
            <a:spLocks noChangeArrowheads="1"/>
          </p:cNvSpPr>
          <p:nvPr/>
        </p:nvSpPr>
        <p:spPr bwMode="auto">
          <a:xfrm>
            <a:off x="1422400" y="2743200"/>
            <a:ext cx="14938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491" name="Rectangle 275"/>
          <p:cNvSpPr>
            <a:spLocks noChangeArrowheads="1"/>
          </p:cNvSpPr>
          <p:nvPr/>
        </p:nvSpPr>
        <p:spPr bwMode="auto">
          <a:xfrm>
            <a:off x="1422400" y="2743200"/>
            <a:ext cx="1790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631" name="Oval 415"/>
          <p:cNvSpPr>
            <a:spLocks noChangeArrowheads="1"/>
          </p:cNvSpPr>
          <p:nvPr/>
        </p:nvSpPr>
        <p:spPr bwMode="auto">
          <a:xfrm>
            <a:off x="2555875" y="4868863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30" name="Oval 414"/>
          <p:cNvSpPr>
            <a:spLocks noChangeArrowheads="1"/>
          </p:cNvSpPr>
          <p:nvPr/>
        </p:nvSpPr>
        <p:spPr bwMode="auto">
          <a:xfrm>
            <a:off x="2555875" y="551656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5" name="Oval 409"/>
          <p:cNvSpPr>
            <a:spLocks noChangeArrowheads="1"/>
          </p:cNvSpPr>
          <p:nvPr/>
        </p:nvSpPr>
        <p:spPr bwMode="auto">
          <a:xfrm>
            <a:off x="1619250" y="60928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" name="Oval 410"/>
          <p:cNvSpPr>
            <a:spLocks noChangeArrowheads="1"/>
          </p:cNvSpPr>
          <p:nvPr/>
        </p:nvSpPr>
        <p:spPr bwMode="auto">
          <a:xfrm>
            <a:off x="3563938" y="6092825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4" name="Oval 408"/>
          <p:cNvSpPr>
            <a:spLocks noChangeArrowheads="1"/>
          </p:cNvSpPr>
          <p:nvPr/>
        </p:nvSpPr>
        <p:spPr bwMode="auto">
          <a:xfrm>
            <a:off x="5724525" y="4941888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17" name="Oval 401"/>
          <p:cNvSpPr>
            <a:spLocks noChangeArrowheads="1"/>
          </p:cNvSpPr>
          <p:nvPr/>
        </p:nvSpPr>
        <p:spPr bwMode="auto">
          <a:xfrm>
            <a:off x="7308850" y="494188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3" name="Oval 407"/>
          <p:cNvSpPr>
            <a:spLocks noChangeArrowheads="1"/>
          </p:cNvSpPr>
          <p:nvPr/>
        </p:nvSpPr>
        <p:spPr bwMode="auto">
          <a:xfrm>
            <a:off x="5724525" y="58054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18" name="Oval 402"/>
          <p:cNvSpPr>
            <a:spLocks noChangeArrowheads="1"/>
          </p:cNvSpPr>
          <p:nvPr/>
        </p:nvSpPr>
        <p:spPr bwMode="auto">
          <a:xfrm>
            <a:off x="7380288" y="5805488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32" name="Text Box 416"/>
          <p:cNvSpPr txBox="1">
            <a:spLocks noChangeArrowheads="1"/>
          </p:cNvSpPr>
          <p:nvPr/>
        </p:nvSpPr>
        <p:spPr bwMode="auto">
          <a:xfrm>
            <a:off x="2339975" y="458152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Г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622" name="Text Box 406"/>
          <p:cNvSpPr txBox="1">
            <a:spLocks noChangeArrowheads="1"/>
          </p:cNvSpPr>
          <p:nvPr/>
        </p:nvSpPr>
        <p:spPr bwMode="auto">
          <a:xfrm>
            <a:off x="5435600" y="4868863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Г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628" name="Text Box 412"/>
          <p:cNvSpPr txBox="1">
            <a:spLocks noChangeArrowheads="1"/>
          </p:cNvSpPr>
          <p:nvPr/>
        </p:nvSpPr>
        <p:spPr bwMode="auto">
          <a:xfrm>
            <a:off x="1331913" y="6092825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Б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619" name="Text Box 403"/>
          <p:cNvSpPr txBox="1">
            <a:spLocks noChangeArrowheads="1"/>
          </p:cNvSpPr>
          <p:nvPr/>
        </p:nvSpPr>
        <p:spPr bwMode="auto">
          <a:xfrm>
            <a:off x="5435600" y="57340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Б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629" name="Text Box 413"/>
          <p:cNvSpPr txBox="1">
            <a:spLocks noChangeArrowheads="1"/>
          </p:cNvSpPr>
          <p:nvPr/>
        </p:nvSpPr>
        <p:spPr bwMode="auto">
          <a:xfrm>
            <a:off x="2484438" y="5734050"/>
            <a:ext cx="358775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П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621" name="Text Box 405"/>
          <p:cNvSpPr txBox="1">
            <a:spLocks noChangeArrowheads="1"/>
          </p:cNvSpPr>
          <p:nvPr/>
        </p:nvSpPr>
        <p:spPr bwMode="auto">
          <a:xfrm>
            <a:off x="7524750" y="4868863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П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620" name="Text Box 404"/>
          <p:cNvSpPr txBox="1">
            <a:spLocks noChangeArrowheads="1"/>
          </p:cNvSpPr>
          <p:nvPr/>
        </p:nvSpPr>
        <p:spPr bwMode="auto">
          <a:xfrm>
            <a:off x="7596188" y="57340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И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627" name="Text Box 411"/>
          <p:cNvSpPr txBox="1">
            <a:spLocks noChangeArrowheads="1"/>
          </p:cNvSpPr>
          <p:nvPr/>
        </p:nvSpPr>
        <p:spPr bwMode="auto">
          <a:xfrm>
            <a:off x="3779838" y="6092825"/>
            <a:ext cx="287337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Times New Roman" pitchFamily="18" charset="0"/>
                <a:cs typeface="Arial" charset="0"/>
              </a:rPr>
              <a:t>И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9634" name="Rectangle 418"/>
          <p:cNvSpPr>
            <a:spLocks noChangeArrowheads="1"/>
          </p:cNvSpPr>
          <p:nvPr/>
        </p:nvSpPr>
        <p:spPr bwMode="auto">
          <a:xfrm>
            <a:off x="1422400" y="2713038"/>
            <a:ext cx="170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635" name="Rectangle 419"/>
          <p:cNvSpPr>
            <a:spLocks noChangeArrowheads="1"/>
          </p:cNvSpPr>
          <p:nvPr/>
        </p:nvSpPr>
        <p:spPr bwMode="auto">
          <a:xfrm>
            <a:off x="1422400" y="2713038"/>
            <a:ext cx="170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>
                <a:latin typeface="Times New Roman" pitchFamily="18" charset="0"/>
                <a:cs typeface="Times New Roman" pitchFamily="18" charset="0"/>
              </a:rPr>
            </a:b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9636" name="Rectangle 420"/>
          <p:cNvSpPr>
            <a:spLocks noChangeArrowheads="1"/>
          </p:cNvSpPr>
          <p:nvPr/>
        </p:nvSpPr>
        <p:spPr bwMode="auto">
          <a:xfrm>
            <a:off x="1422400" y="2713038"/>
            <a:ext cx="170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9639" name="Rectangle 423"/>
          <p:cNvSpPr>
            <a:spLocks noChangeArrowheads="1"/>
          </p:cNvSpPr>
          <p:nvPr/>
        </p:nvSpPr>
        <p:spPr bwMode="auto">
          <a:xfrm>
            <a:off x="1422400" y="2713038"/>
            <a:ext cx="1843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677" name="WordArt 461"/>
          <p:cNvSpPr>
            <a:spLocks noChangeArrowheads="1" noChangeShapeType="1" noTextEdit="1"/>
          </p:cNvSpPr>
          <p:nvPr/>
        </p:nvSpPr>
        <p:spPr bwMode="auto">
          <a:xfrm>
            <a:off x="5292725" y="3933825"/>
            <a:ext cx="3671888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 помирила всех зайчат</a:t>
            </a:r>
          </a:p>
        </p:txBody>
      </p:sp>
      <p:sp>
        <p:nvSpPr>
          <p:cNvPr id="9678" name="WordArt 462"/>
          <p:cNvSpPr>
            <a:spLocks noChangeArrowheads="1" noChangeShapeType="1" noTextEdit="1"/>
          </p:cNvSpPr>
          <p:nvPr/>
        </p:nvSpPr>
        <p:spPr bwMode="auto">
          <a:xfrm>
            <a:off x="250825" y="3573463"/>
            <a:ext cx="4176713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2. Потом поссорились Прыгун и Грызун</a:t>
            </a:r>
          </a:p>
        </p:txBody>
      </p:sp>
      <p:sp>
        <p:nvSpPr>
          <p:cNvPr id="9679" name="WordArt 463"/>
          <p:cNvSpPr>
            <a:spLocks noChangeArrowheads="1" noChangeShapeType="1" noTextEdit="1"/>
          </p:cNvSpPr>
          <p:nvPr/>
        </p:nvSpPr>
        <p:spPr bwMode="auto">
          <a:xfrm>
            <a:off x="5003800" y="333375"/>
            <a:ext cx="3960813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3.  Игрун поссорился с Бегуном</a:t>
            </a:r>
          </a:p>
        </p:txBody>
      </p:sp>
      <p:sp>
        <p:nvSpPr>
          <p:cNvPr id="9680" name="WordArt 464"/>
          <p:cNvSpPr>
            <a:spLocks noChangeArrowheads="1" noChangeShapeType="1" noTextEdit="1"/>
          </p:cNvSpPr>
          <p:nvPr/>
        </p:nvSpPr>
        <p:spPr bwMode="auto">
          <a:xfrm>
            <a:off x="5003800" y="3357563"/>
            <a:ext cx="396081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4.  Пришла мама зайчиха</a:t>
            </a:r>
          </a:p>
        </p:txBody>
      </p:sp>
      <p:sp>
        <p:nvSpPr>
          <p:cNvPr id="9681" name="WordArt 46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3816350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1. Все четверо зайчат жили дружно</a:t>
            </a:r>
          </a:p>
        </p:txBody>
      </p:sp>
      <p:sp>
        <p:nvSpPr>
          <p:cNvPr id="9682" name="Line 466"/>
          <p:cNvSpPr>
            <a:spLocks noChangeShapeType="1"/>
          </p:cNvSpPr>
          <p:nvPr/>
        </p:nvSpPr>
        <p:spPr bwMode="auto">
          <a:xfrm flipH="1">
            <a:off x="1763713" y="5013325"/>
            <a:ext cx="792162" cy="1079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83" name="Line 467"/>
          <p:cNvSpPr>
            <a:spLocks noChangeShapeType="1"/>
          </p:cNvSpPr>
          <p:nvPr/>
        </p:nvSpPr>
        <p:spPr bwMode="auto">
          <a:xfrm>
            <a:off x="2700338" y="5013325"/>
            <a:ext cx="935037" cy="1079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84" name="Line 468"/>
          <p:cNvSpPr>
            <a:spLocks noChangeShapeType="1"/>
          </p:cNvSpPr>
          <p:nvPr/>
        </p:nvSpPr>
        <p:spPr bwMode="auto">
          <a:xfrm flipH="1">
            <a:off x="1763713" y="5661025"/>
            <a:ext cx="792162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85" name="Line 469"/>
          <p:cNvSpPr>
            <a:spLocks noChangeShapeType="1"/>
          </p:cNvSpPr>
          <p:nvPr/>
        </p:nvSpPr>
        <p:spPr bwMode="auto">
          <a:xfrm>
            <a:off x="2700338" y="5661025"/>
            <a:ext cx="863600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86" name="Line 470"/>
          <p:cNvSpPr>
            <a:spLocks noChangeShapeType="1"/>
          </p:cNvSpPr>
          <p:nvPr/>
        </p:nvSpPr>
        <p:spPr bwMode="auto">
          <a:xfrm>
            <a:off x="1763713" y="6165850"/>
            <a:ext cx="1800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87" name="Line 471"/>
          <p:cNvSpPr>
            <a:spLocks noChangeShapeType="1"/>
          </p:cNvSpPr>
          <p:nvPr/>
        </p:nvSpPr>
        <p:spPr bwMode="auto">
          <a:xfrm>
            <a:off x="2411413" y="2997200"/>
            <a:ext cx="11525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88" name="Line 472"/>
          <p:cNvSpPr>
            <a:spLocks noChangeShapeType="1"/>
          </p:cNvSpPr>
          <p:nvPr/>
        </p:nvSpPr>
        <p:spPr bwMode="auto">
          <a:xfrm flipH="1">
            <a:off x="6011863" y="1773238"/>
            <a:ext cx="792162" cy="12239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89" name="Line 473"/>
          <p:cNvSpPr>
            <a:spLocks noChangeShapeType="1"/>
          </p:cNvSpPr>
          <p:nvPr/>
        </p:nvSpPr>
        <p:spPr bwMode="auto">
          <a:xfrm flipV="1">
            <a:off x="6084888" y="2492375"/>
            <a:ext cx="719137" cy="576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90" name="Line 474"/>
          <p:cNvSpPr>
            <a:spLocks noChangeShapeType="1"/>
          </p:cNvSpPr>
          <p:nvPr/>
        </p:nvSpPr>
        <p:spPr bwMode="auto">
          <a:xfrm>
            <a:off x="6948488" y="2492375"/>
            <a:ext cx="792162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91" name="Line 475"/>
          <p:cNvSpPr>
            <a:spLocks noChangeShapeType="1"/>
          </p:cNvSpPr>
          <p:nvPr/>
        </p:nvSpPr>
        <p:spPr bwMode="auto">
          <a:xfrm>
            <a:off x="6948488" y="1773238"/>
            <a:ext cx="863600" cy="11509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92" name="Line 476"/>
          <p:cNvSpPr>
            <a:spLocks noChangeShapeType="1"/>
          </p:cNvSpPr>
          <p:nvPr/>
        </p:nvSpPr>
        <p:spPr bwMode="auto">
          <a:xfrm>
            <a:off x="5867400" y="5013325"/>
            <a:ext cx="14414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93" name="Line 477"/>
          <p:cNvSpPr>
            <a:spLocks noChangeShapeType="1"/>
          </p:cNvSpPr>
          <p:nvPr/>
        </p:nvSpPr>
        <p:spPr bwMode="auto">
          <a:xfrm>
            <a:off x="5795963" y="5084763"/>
            <a:ext cx="0" cy="720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94" name="Line 478"/>
          <p:cNvSpPr>
            <a:spLocks noChangeShapeType="1"/>
          </p:cNvSpPr>
          <p:nvPr/>
        </p:nvSpPr>
        <p:spPr bwMode="auto">
          <a:xfrm>
            <a:off x="5867400" y="5876925"/>
            <a:ext cx="15128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95" name="Line 479"/>
          <p:cNvSpPr>
            <a:spLocks noChangeShapeType="1"/>
          </p:cNvSpPr>
          <p:nvPr/>
        </p:nvSpPr>
        <p:spPr bwMode="auto">
          <a:xfrm>
            <a:off x="7380288" y="5084763"/>
            <a:ext cx="0" cy="7921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96" name="Line 480"/>
          <p:cNvSpPr>
            <a:spLocks noChangeShapeType="1"/>
          </p:cNvSpPr>
          <p:nvPr/>
        </p:nvSpPr>
        <p:spPr bwMode="auto">
          <a:xfrm>
            <a:off x="5867400" y="5084763"/>
            <a:ext cx="1512888" cy="7921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97" name="Line 481"/>
          <p:cNvSpPr>
            <a:spLocks noChangeShapeType="1"/>
          </p:cNvSpPr>
          <p:nvPr/>
        </p:nvSpPr>
        <p:spPr bwMode="auto">
          <a:xfrm flipV="1">
            <a:off x="5867400" y="5084763"/>
            <a:ext cx="1441450" cy="720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9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9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9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9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9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9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9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9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9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9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9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9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9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9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9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9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500"/>
                                        <p:tgtEl>
                                          <p:spTgt spid="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9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9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9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9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9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9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9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9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9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9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9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9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9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9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9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9" grpId="0" animBg="1"/>
      <p:bldP spid="9460" grpId="0" animBg="1"/>
      <p:bldP spid="9461" grpId="0" animBg="1"/>
      <p:bldP spid="9462" grpId="0" animBg="1"/>
      <p:bldP spid="9464" grpId="0" animBg="1"/>
      <p:bldP spid="9465" grpId="0" animBg="1"/>
      <p:bldP spid="9466" grpId="0" animBg="1"/>
      <p:bldP spid="9467" grpId="0" animBg="1"/>
      <p:bldP spid="9631" grpId="0" animBg="1"/>
      <p:bldP spid="9630" grpId="0" animBg="1"/>
      <p:bldP spid="9625" grpId="0" animBg="1"/>
      <p:bldP spid="9626" grpId="0" animBg="1"/>
      <p:bldP spid="9624" grpId="0" animBg="1"/>
      <p:bldP spid="9617" grpId="0" animBg="1"/>
      <p:bldP spid="9623" grpId="0" animBg="1"/>
      <p:bldP spid="9618" grpId="0" animBg="1"/>
      <p:bldP spid="9632" grpId="0" animBg="1"/>
      <p:bldP spid="9622" grpId="0" animBg="1"/>
      <p:bldP spid="9628" grpId="0" animBg="1"/>
      <p:bldP spid="9619" grpId="0" animBg="1"/>
      <p:bldP spid="9629" grpId="0" animBg="1"/>
      <p:bldP spid="9621" grpId="0" animBg="1"/>
      <p:bldP spid="9620" grpId="0" animBg="1"/>
      <p:bldP spid="9627" grpId="0" animBg="1"/>
      <p:bldP spid="9677" grpId="0" animBg="1"/>
      <p:bldP spid="9678" grpId="0" animBg="1"/>
      <p:bldP spid="9679" grpId="0" animBg="1"/>
      <p:bldP spid="9680" grpId="0" animBg="1"/>
      <p:bldP spid="9681" grpId="0" animBg="1"/>
      <p:bldP spid="9682" grpId="0" animBg="1"/>
      <p:bldP spid="9683" grpId="0" animBg="1"/>
      <p:bldP spid="9684" grpId="0" animBg="1"/>
      <p:bldP spid="9685" grpId="0" animBg="1"/>
      <p:bldP spid="9686" grpId="0" animBg="1"/>
      <p:bldP spid="9687" grpId="0" animBg="1"/>
      <p:bldP spid="9688" grpId="0" animBg="1"/>
      <p:bldP spid="9689" grpId="0" animBg="1"/>
      <p:bldP spid="9690" grpId="0" animBg="1"/>
      <p:bldP spid="9691" grpId="0" animBg="1"/>
      <p:bldP spid="9692" grpId="0" animBg="1"/>
      <p:bldP spid="9693" grpId="0" animBg="1"/>
      <p:bldP spid="9694" grpId="0" animBg="1"/>
      <p:bldP spid="9695" grpId="0" animBg="1"/>
      <p:bldP spid="9696" grpId="0" animBg="1"/>
      <p:bldP spid="96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06" name="Oval 42"/>
          <p:cNvSpPr>
            <a:spLocks noChangeArrowheads="1"/>
          </p:cNvSpPr>
          <p:nvPr/>
        </p:nvSpPr>
        <p:spPr bwMode="auto">
          <a:xfrm>
            <a:off x="5292725" y="476250"/>
            <a:ext cx="358775" cy="3603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6659563" y="4581525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8316913" y="5805488"/>
            <a:ext cx="358775" cy="360362"/>
          </a:xfrm>
          <a:prstGeom prst="ellipse">
            <a:avLst/>
          </a:prstGeom>
          <a:solidFill>
            <a:srgbClr val="66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>
            <a:off x="8027988" y="476250"/>
            <a:ext cx="368300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5292725" y="6381750"/>
            <a:ext cx="358775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cs typeface="Times New Roman" pitchFamily="18" charset="0"/>
              </a:rPr>
              <a:t>Т</a:t>
            </a:r>
            <a:endParaRPr lang="ru-RU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6732588" y="5084763"/>
            <a:ext cx="360362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ea typeface="Times New Roman" pitchFamily="18" charset="0"/>
                <a:cs typeface="Arial" charset="0"/>
              </a:rPr>
              <a:t>Б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6588125" y="1052513"/>
            <a:ext cx="3603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ea typeface="Times New Roman" pitchFamily="18" charset="0"/>
                <a:cs typeface="Arial" charset="0"/>
              </a:rPr>
              <a:t>П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8388350" y="6237288"/>
            <a:ext cx="3603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cs typeface="Arial" charset="0"/>
              </a:rPr>
              <a:t>В</a:t>
            </a: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2927350" y="2713038"/>
            <a:ext cx="170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2927350" y="2713038"/>
            <a:ext cx="170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>
                <a:latin typeface="Times New Roman" pitchFamily="18" charset="0"/>
                <a:cs typeface="Times New Roman" pitchFamily="18" charset="0"/>
              </a:rPr>
            </a:b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2927350" y="2713038"/>
            <a:ext cx="170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graphicFrame>
        <p:nvGraphicFramePr>
          <p:cNvPr id="11352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07622"/>
              </p:ext>
            </p:extLst>
          </p:nvPr>
        </p:nvGraphicFramePr>
        <p:xfrm>
          <a:off x="179388" y="692695"/>
          <a:ext cx="4635817" cy="6309360"/>
        </p:xfrm>
        <a:graphic>
          <a:graphicData uri="http://schemas.openxmlformats.org/drawingml/2006/table">
            <a:tbl>
              <a:tblPr/>
              <a:tblGrid>
                <a:gridCol w="4427537"/>
                <a:gridCol w="208280"/>
              </a:tblGrid>
              <a:tr h="5976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От  центрального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парка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одна  улица  ведет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к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цирку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 другая  -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к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стадиону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,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а  третья  -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к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музею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Есть  улица,   ведущая 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от  музея   к   цирку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,   а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от  стадиона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 можно  дойти 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до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плавательного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бассейна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Улица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 между  бассейном   и  торговым  центром   называется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Спортивной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,   а   между  бассейном   и   вокзалом   есть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Вокзальная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улица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. По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Садовой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улице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Arial" charset="0"/>
                        </a:rPr>
                        <a:t>  можно  проехать  от  вокзала до парка.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342" name="Oval 78"/>
          <p:cNvSpPr>
            <a:spLocks noChangeArrowheads="1"/>
          </p:cNvSpPr>
          <p:nvPr/>
        </p:nvSpPr>
        <p:spPr bwMode="auto">
          <a:xfrm>
            <a:off x="5219700" y="5876925"/>
            <a:ext cx="360363" cy="360363"/>
          </a:xfrm>
          <a:prstGeom prst="ellipse">
            <a:avLst/>
          </a:prstGeom>
          <a:solidFill>
            <a:srgbClr val="92CD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6" name="Oval 82"/>
          <p:cNvSpPr>
            <a:spLocks noChangeArrowheads="1"/>
          </p:cNvSpPr>
          <p:nvPr/>
        </p:nvSpPr>
        <p:spPr bwMode="auto">
          <a:xfrm>
            <a:off x="6659563" y="3141663"/>
            <a:ext cx="360362" cy="358775"/>
          </a:xfrm>
          <a:prstGeom prst="ellipse">
            <a:avLst/>
          </a:prstGeom>
          <a:solidFill>
            <a:srgbClr val="FF6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7" name="Oval 83"/>
          <p:cNvSpPr>
            <a:spLocks noChangeArrowheads="1"/>
          </p:cNvSpPr>
          <p:nvPr/>
        </p:nvSpPr>
        <p:spPr bwMode="auto">
          <a:xfrm>
            <a:off x="6588125" y="1484313"/>
            <a:ext cx="368300" cy="3683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9" name="Line 105"/>
          <p:cNvSpPr>
            <a:spLocks noChangeShapeType="1"/>
          </p:cNvSpPr>
          <p:nvPr/>
        </p:nvSpPr>
        <p:spPr bwMode="auto">
          <a:xfrm>
            <a:off x="6948488" y="4868863"/>
            <a:ext cx="1439862" cy="10080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70" name="WordArt 106" descr="Частый вертикальный"/>
          <p:cNvSpPr>
            <a:spLocks noChangeArrowheads="1" noChangeShapeType="1" noTextEdit="1"/>
          </p:cNvSpPr>
          <p:nvPr/>
        </p:nvSpPr>
        <p:spPr bwMode="auto">
          <a:xfrm rot="1797217">
            <a:off x="7092950" y="4797425"/>
            <a:ext cx="2051050" cy="647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Вокзальная улица</a:t>
            </a:r>
          </a:p>
        </p:txBody>
      </p:sp>
      <p:sp>
        <p:nvSpPr>
          <p:cNvPr id="11372" name="Text Box 108"/>
          <p:cNvSpPr txBox="1">
            <a:spLocks noChangeArrowheads="1"/>
          </p:cNvSpPr>
          <p:nvPr/>
        </p:nvSpPr>
        <p:spPr bwMode="auto">
          <a:xfrm>
            <a:off x="4932363" y="188913"/>
            <a:ext cx="360362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cs typeface="Arial" charset="0"/>
              </a:rPr>
              <a:t>Ц</a:t>
            </a:r>
          </a:p>
        </p:txBody>
      </p:sp>
      <p:sp>
        <p:nvSpPr>
          <p:cNvPr id="11373" name="Text Box 109"/>
          <p:cNvSpPr txBox="1">
            <a:spLocks noChangeArrowheads="1"/>
          </p:cNvSpPr>
          <p:nvPr/>
        </p:nvSpPr>
        <p:spPr bwMode="auto">
          <a:xfrm>
            <a:off x="8459788" y="260350"/>
            <a:ext cx="360362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cs typeface="Arial" charset="0"/>
              </a:rPr>
              <a:t>М</a:t>
            </a:r>
          </a:p>
        </p:txBody>
      </p:sp>
      <p:sp>
        <p:nvSpPr>
          <p:cNvPr id="11375" name="Text Box 111"/>
          <p:cNvSpPr txBox="1">
            <a:spLocks noChangeArrowheads="1"/>
          </p:cNvSpPr>
          <p:nvPr/>
        </p:nvSpPr>
        <p:spPr bwMode="auto">
          <a:xfrm>
            <a:off x="7019925" y="3141663"/>
            <a:ext cx="3603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cs typeface="Arial" charset="0"/>
              </a:rPr>
              <a:t>С</a:t>
            </a:r>
            <a:endParaRPr lang="ru-RU">
              <a:cs typeface="Arial" charset="0"/>
            </a:endParaRPr>
          </a:p>
        </p:txBody>
      </p:sp>
      <p:sp>
        <p:nvSpPr>
          <p:cNvPr id="11376" name="Line 112"/>
          <p:cNvSpPr>
            <a:spLocks noChangeShapeType="1"/>
          </p:cNvSpPr>
          <p:nvPr/>
        </p:nvSpPr>
        <p:spPr bwMode="auto">
          <a:xfrm flipH="1" flipV="1">
            <a:off x="5580063" y="765175"/>
            <a:ext cx="1008062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78" name="Line 114"/>
          <p:cNvSpPr>
            <a:spLocks noChangeShapeType="1"/>
          </p:cNvSpPr>
          <p:nvPr/>
        </p:nvSpPr>
        <p:spPr bwMode="auto">
          <a:xfrm>
            <a:off x="6804025" y="1844675"/>
            <a:ext cx="0" cy="1368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79" name="Line 115"/>
          <p:cNvSpPr>
            <a:spLocks noChangeShapeType="1"/>
          </p:cNvSpPr>
          <p:nvPr/>
        </p:nvSpPr>
        <p:spPr bwMode="auto">
          <a:xfrm flipV="1">
            <a:off x="6948488" y="765175"/>
            <a:ext cx="1152525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80" name="Line 116"/>
          <p:cNvSpPr>
            <a:spLocks noChangeShapeType="1"/>
          </p:cNvSpPr>
          <p:nvPr/>
        </p:nvSpPr>
        <p:spPr bwMode="auto">
          <a:xfrm flipH="1">
            <a:off x="5651500" y="620713"/>
            <a:ext cx="23764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81" name="Line 117"/>
          <p:cNvSpPr>
            <a:spLocks noChangeShapeType="1"/>
          </p:cNvSpPr>
          <p:nvPr/>
        </p:nvSpPr>
        <p:spPr bwMode="auto">
          <a:xfrm>
            <a:off x="6804025" y="3500438"/>
            <a:ext cx="0" cy="10810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82" name="Line 118"/>
          <p:cNvSpPr>
            <a:spLocks noChangeShapeType="1"/>
          </p:cNvSpPr>
          <p:nvPr/>
        </p:nvSpPr>
        <p:spPr bwMode="auto">
          <a:xfrm flipH="1">
            <a:off x="5508625" y="4868863"/>
            <a:ext cx="1150938" cy="10080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83" name="WordArt 119" descr="Частый вертикальный"/>
          <p:cNvSpPr>
            <a:spLocks noChangeArrowheads="1" noChangeShapeType="1" noTextEdit="1"/>
          </p:cNvSpPr>
          <p:nvPr/>
        </p:nvSpPr>
        <p:spPr bwMode="auto">
          <a:xfrm rot="-2283107">
            <a:off x="4643438" y="4724400"/>
            <a:ext cx="2051050" cy="647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Спортивная улица</a:t>
            </a:r>
          </a:p>
        </p:txBody>
      </p:sp>
      <p:sp>
        <p:nvSpPr>
          <p:cNvPr id="11385" name="Line 121"/>
          <p:cNvSpPr>
            <a:spLocks noChangeShapeType="1"/>
          </p:cNvSpPr>
          <p:nvPr/>
        </p:nvSpPr>
        <p:spPr bwMode="auto">
          <a:xfrm flipH="1" flipV="1">
            <a:off x="6877050" y="1773238"/>
            <a:ext cx="1582738" cy="4032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86" name="WordArt 122" descr="Частый вертикальный"/>
          <p:cNvSpPr>
            <a:spLocks noChangeArrowheads="1" noChangeShapeType="1" noTextEdit="1"/>
          </p:cNvSpPr>
          <p:nvPr/>
        </p:nvSpPr>
        <p:spPr bwMode="auto">
          <a:xfrm rot="3750525">
            <a:off x="6480969" y="2886869"/>
            <a:ext cx="3030537" cy="6572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Садовая улица</a:t>
            </a:r>
          </a:p>
        </p:txBody>
      </p:sp>
    </p:spTree>
    <p:extLst>
      <p:ext uri="{BB962C8B-B14F-4D97-AF65-F5344CB8AC3E}">
        <p14:creationId xmlns:p14="http://schemas.microsoft.com/office/powerpoint/2010/main" val="71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6" grpId="0" animBg="1"/>
      <p:bldP spid="11304" grpId="0" animBg="1"/>
      <p:bldP spid="11299" grpId="0" animBg="1"/>
      <p:bldP spid="11300" grpId="0" animBg="1"/>
      <p:bldP spid="11305" grpId="0" animBg="1"/>
      <p:bldP spid="11302" grpId="0" animBg="1"/>
      <p:bldP spid="11303" grpId="0" animBg="1"/>
      <p:bldP spid="11301" grpId="0" animBg="1"/>
      <p:bldP spid="11342" grpId="0" animBg="1"/>
      <p:bldP spid="11346" grpId="0" animBg="1"/>
      <p:bldP spid="11347" grpId="0" animBg="1"/>
      <p:bldP spid="11369" grpId="0" animBg="1"/>
      <p:bldP spid="11370" grpId="0" animBg="1"/>
      <p:bldP spid="11372" grpId="0" animBg="1"/>
      <p:bldP spid="11372" grpId="1" animBg="1"/>
      <p:bldP spid="11373" grpId="0" animBg="1"/>
      <p:bldP spid="11373" grpId="1" animBg="1"/>
      <p:bldP spid="11375" grpId="0" animBg="1"/>
      <p:bldP spid="11376" grpId="0" animBg="1"/>
      <p:bldP spid="11378" grpId="0" animBg="1"/>
      <p:bldP spid="11379" grpId="0" animBg="1"/>
      <p:bldP spid="11380" grpId="0" animBg="1"/>
      <p:bldP spid="11381" grpId="0" animBg="1"/>
      <p:bldP spid="11382" grpId="0" animBg="1"/>
      <p:bldP spid="11383" grpId="0" animBg="1"/>
      <p:bldP spid="11385" grpId="0" animBg="1"/>
      <p:bldP spid="11386" grpId="0" animBg="1"/>
      <p:bldP spid="1138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10334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8"/>
          <a:stretch>
            <a:fillRect/>
          </a:stretch>
        </p:blipFill>
        <p:spPr bwMode="auto">
          <a:xfrm>
            <a:off x="4427538" y="0"/>
            <a:ext cx="471646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4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1979613" y="2997200"/>
            <a:ext cx="368300" cy="3556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39750" y="4149725"/>
            <a:ext cx="358775" cy="3603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116013" y="5516563"/>
            <a:ext cx="358775" cy="36036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2627313" y="5516563"/>
            <a:ext cx="360362" cy="36036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276600" y="4149725"/>
            <a:ext cx="368300" cy="358775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9388" y="4149725"/>
            <a:ext cx="320675" cy="265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Ц</a:t>
            </a:r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51275" y="4076700"/>
            <a:ext cx="296863" cy="252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Л</a:t>
            </a:r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00113" y="5949950"/>
            <a:ext cx="360362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М</a:t>
            </a:r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987675" y="5949950"/>
            <a:ext cx="288925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Г</a:t>
            </a:r>
          </a:p>
          <a:p>
            <a:pPr eaLnBrk="0" hangingPunct="0"/>
            <a:endParaRPr lang="ru-RU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255588"/>
            <a:ext cx="45370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  <a:latin typeface="Book Antiqua" pitchFamily="18" charset="0"/>
                <a:cs typeface="Times New Roman" pitchFamily="18" charset="0"/>
              </a:rPr>
              <a:t>1.</a:t>
            </a:r>
            <a:r>
              <a:rPr lang="ru-RU" sz="24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Цыплёнок </a:t>
            </a:r>
            <a:r>
              <a:rPr lang="ru-RU" sz="2400" b="1">
                <a:solidFill>
                  <a:srgbClr val="313131"/>
                </a:solidFill>
                <a:latin typeface="Book Antiqua" pitchFamily="18" charset="0"/>
                <a:cs typeface="Times New Roman" pitchFamily="18" charset="0"/>
              </a:rPr>
              <a:t>играет с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утёнком</a:t>
            </a:r>
          </a:p>
          <a:p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313131"/>
                </a:solidFill>
                <a:latin typeface="Book Antiqua" pitchFamily="18" charset="0"/>
                <a:cs typeface="Times New Roman" pitchFamily="18" charset="0"/>
              </a:rPr>
              <a:t>и гусёнком, лягушонок -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313131"/>
                </a:solidFill>
                <a:latin typeface="Book Antiqua" pitchFamily="18" charset="0"/>
                <a:cs typeface="Times New Roman" pitchFamily="18" charset="0"/>
              </a:rPr>
              <a:t>с мышонком,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а </a:t>
            </a:r>
            <a:r>
              <a:rPr lang="ru-RU" sz="2400" b="1">
                <a:solidFill>
                  <a:srgbClr val="313131"/>
                </a:solidFill>
                <a:latin typeface="Book Antiqua" pitchFamily="18" charset="0"/>
                <a:cs typeface="Times New Roman" pitchFamily="18" charset="0"/>
              </a:rPr>
              <a:t>гусёнок — с  утёнком  и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лягушонком</a:t>
            </a:r>
            <a:r>
              <a:rPr lang="ru-RU" sz="20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    </a:t>
            </a:r>
            <a:endParaRPr lang="ru-RU" sz="2000"/>
          </a:p>
          <a:p>
            <a:pPr eaLnBrk="0" hangingPunct="0"/>
            <a:endParaRPr lang="ru-RU" sz="2000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500563" y="260350"/>
            <a:ext cx="4464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  <a:latin typeface="Book Antiqua" pitchFamily="18" charset="0"/>
                <a:cs typeface="Times New Roman" pitchFamily="18" charset="0"/>
              </a:rPr>
              <a:t>2.</a:t>
            </a:r>
            <a:r>
              <a:rPr lang="ru-RU" sz="24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Гусёнок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бросил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мяч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утёнку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, 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тот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—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мышонку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, 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мышонок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—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лягушонку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,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а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тот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  -  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цыплёнку</a:t>
            </a:r>
            <a:r>
              <a:rPr lang="ru-RU" sz="2400" b="1">
                <a:solidFill>
                  <a:srgbClr val="000000"/>
                </a:solidFill>
                <a:latin typeface="Book Antiqua" pitchFamily="18" charset="0"/>
              </a:rPr>
              <a:t>.</a:t>
            </a:r>
            <a:r>
              <a:rPr lang="ru-RU" sz="240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lang="ru-RU" sz="240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763713" y="2565400"/>
            <a:ext cx="296862" cy="252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У</a:t>
            </a:r>
            <a:endParaRPr lang="ru-RU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6659563" y="2924175"/>
            <a:ext cx="368300" cy="3556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659563" y="2565400"/>
            <a:ext cx="296862" cy="252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У</a:t>
            </a:r>
            <a:endParaRPr lang="ru-RU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5148263" y="4149725"/>
            <a:ext cx="358775" cy="3603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716463" y="4076700"/>
            <a:ext cx="320675" cy="265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Ц</a:t>
            </a:r>
            <a:endParaRPr lang="ru-RU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8027988" y="4076700"/>
            <a:ext cx="368300" cy="358775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8532813" y="3933825"/>
            <a:ext cx="296862" cy="252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Л</a:t>
            </a:r>
            <a:endParaRPr lang="ru-RU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5940425" y="5516563"/>
            <a:ext cx="358775" cy="36036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651500" y="5949950"/>
            <a:ext cx="360363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М</a:t>
            </a:r>
            <a:endParaRPr lang="ru-RU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7308850" y="5516563"/>
            <a:ext cx="360363" cy="36036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740650" y="5876925"/>
            <a:ext cx="288925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cs typeface="Times New Roman" pitchFamily="18" charset="0"/>
              </a:rPr>
              <a:t>Г</a:t>
            </a:r>
          </a:p>
          <a:p>
            <a:pPr eaLnBrk="0" hangingPunct="0"/>
            <a:endParaRPr lang="ru-RU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4427538" y="908050"/>
            <a:ext cx="0" cy="5949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>
            <a:off x="0" y="2420938"/>
            <a:ext cx="34194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4427538" y="2420938"/>
            <a:ext cx="471646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3419475" y="2420938"/>
            <a:ext cx="10080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V="1">
            <a:off x="827088" y="3284538"/>
            <a:ext cx="1223962" cy="865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827088" y="4508500"/>
            <a:ext cx="1873250" cy="10810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>
            <a:off x="1403350" y="4437063"/>
            <a:ext cx="1873250" cy="1152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 flipV="1">
            <a:off x="2195513" y="3357563"/>
            <a:ext cx="576262" cy="2159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V="1">
            <a:off x="2916238" y="4437063"/>
            <a:ext cx="503237" cy="1152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 flipH="1" flipV="1">
            <a:off x="6877050" y="3284538"/>
            <a:ext cx="574675" cy="2232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6156325" y="3284538"/>
            <a:ext cx="576263" cy="2232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V="1">
            <a:off x="6300788" y="4365625"/>
            <a:ext cx="1800225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>
            <a:off x="5508625" y="4221163"/>
            <a:ext cx="2519363" cy="714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6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60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3" grpId="0" animBg="1"/>
      <p:bldP spid="13316" grpId="0" animBg="1"/>
      <p:bldP spid="13322" grpId="0" animBg="1"/>
      <p:bldP spid="13317" grpId="0" animBg="1"/>
      <p:bldP spid="13321" grpId="0" animBg="1"/>
      <p:bldP spid="13318" grpId="0" animBg="1"/>
      <p:bldP spid="13320" grpId="0" animBg="1"/>
      <p:bldP spid="13319" grpId="0" animBg="1"/>
      <p:bldP spid="13325" grpId="0"/>
      <p:bldP spid="13327" grpId="0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40" grpId="0" animBg="1"/>
      <p:bldP spid="13341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 animBg="1"/>
      <p:bldP spid="133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44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11188" y="4581525"/>
            <a:ext cx="2303462" cy="16557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547813" y="4868863"/>
            <a:ext cx="1008062" cy="93662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827088" y="4868863"/>
            <a:ext cx="1008062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1525588" y="5002213"/>
            <a:ext cx="182562" cy="673100"/>
          </a:xfrm>
          <a:custGeom>
            <a:avLst/>
            <a:gdLst>
              <a:gd name="T0" fmla="*/ 98 w 115"/>
              <a:gd name="T1" fmla="*/ 0 h 424"/>
              <a:gd name="T2" fmla="*/ 39 w 115"/>
              <a:gd name="T3" fmla="*/ 76 h 424"/>
              <a:gd name="T4" fmla="*/ 13 w 115"/>
              <a:gd name="T5" fmla="*/ 169 h 424"/>
              <a:gd name="T6" fmla="*/ 64 w 115"/>
              <a:gd name="T7" fmla="*/ 390 h 424"/>
              <a:gd name="T8" fmla="*/ 115 w 115"/>
              <a:gd name="T9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424">
                <a:moveTo>
                  <a:pt x="98" y="0"/>
                </a:moveTo>
                <a:cubicBezTo>
                  <a:pt x="57" y="61"/>
                  <a:pt x="78" y="37"/>
                  <a:pt x="39" y="76"/>
                </a:cubicBezTo>
                <a:cubicBezTo>
                  <a:pt x="17" y="141"/>
                  <a:pt x="26" y="109"/>
                  <a:pt x="13" y="169"/>
                </a:cubicBezTo>
                <a:cubicBezTo>
                  <a:pt x="17" y="231"/>
                  <a:pt x="0" y="346"/>
                  <a:pt x="64" y="390"/>
                </a:cubicBezTo>
                <a:cubicBezTo>
                  <a:pt x="80" y="413"/>
                  <a:pt x="86" y="424"/>
                  <a:pt x="115" y="424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/>
          <a:stretch>
            <a:fillRect/>
          </a:stretch>
        </p:blipFill>
        <p:spPr bwMode="auto">
          <a:xfrm>
            <a:off x="6877050" y="333375"/>
            <a:ext cx="226695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86" name="Group 26"/>
          <p:cNvGraphicFramePr>
            <a:graphicFrameLocks noGrp="1"/>
          </p:cNvGraphicFramePr>
          <p:nvPr/>
        </p:nvGraphicFramePr>
        <p:xfrm>
          <a:off x="4716463" y="476250"/>
          <a:ext cx="2447925" cy="958850"/>
        </p:xfrm>
        <a:graphic>
          <a:graphicData uri="http://schemas.openxmlformats.org/drawingml/2006/table">
            <a:tbl>
              <a:tblPr/>
              <a:tblGrid>
                <a:gridCol w="2447925"/>
              </a:tblGrid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817563" y="34432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4500563" y="476250"/>
            <a:ext cx="23764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FF3300"/>
                </a:solidFill>
              </a:rPr>
              <a:t>Множество кактусов. </a:t>
            </a:r>
          </a:p>
          <a:p>
            <a:pPr algn="ctr"/>
            <a:r>
              <a:rPr lang="ru-RU">
                <a:solidFill>
                  <a:srgbClr val="FF3300"/>
                </a:solidFill>
              </a:rPr>
              <a:t>Множество растений.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500563" y="2492375"/>
            <a:ext cx="2376487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>
                <a:solidFill>
                  <a:srgbClr val="FF3300"/>
                </a:solidFill>
              </a:rPr>
              <a:t>Множество растений </a:t>
            </a:r>
          </a:p>
          <a:p>
            <a:r>
              <a:rPr lang="ru-RU">
                <a:solidFill>
                  <a:srgbClr val="FF3300"/>
                </a:solidFill>
              </a:rPr>
              <a:t>с красными цветами.</a:t>
            </a:r>
          </a:p>
          <a:p>
            <a:r>
              <a:rPr lang="ru-RU">
                <a:solidFill>
                  <a:srgbClr val="FF3300"/>
                </a:solidFill>
              </a:rPr>
              <a:t>Множество растений </a:t>
            </a:r>
          </a:p>
          <a:p>
            <a:r>
              <a:rPr lang="ru-RU">
                <a:solidFill>
                  <a:srgbClr val="FF3300"/>
                </a:solidFill>
              </a:rPr>
              <a:t>с колючками.</a:t>
            </a: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4500563" y="4581525"/>
            <a:ext cx="2376487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>
                <a:solidFill>
                  <a:srgbClr val="FF3300"/>
                </a:solidFill>
              </a:rPr>
              <a:t>Множество кактусов.</a:t>
            </a:r>
          </a:p>
          <a:p>
            <a:r>
              <a:rPr lang="ru-RU">
                <a:solidFill>
                  <a:srgbClr val="FF3300"/>
                </a:solidFill>
              </a:rPr>
              <a:t>Множество роз.</a:t>
            </a: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2771775" y="1628775"/>
            <a:ext cx="1728788" cy="3384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V="1">
            <a:off x="2771775" y="1125538"/>
            <a:ext cx="1728788" cy="2590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2771775" y="3068638"/>
            <a:ext cx="1728788" cy="2447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8" grpId="0" animBg="1"/>
      <p:bldP spid="15367" grpId="0" animBg="1"/>
      <p:bldP spid="15371" grpId="0" animBg="1"/>
      <p:bldP spid="15387" grpId="0" animBg="1"/>
      <p:bldP spid="15388" grpId="0" animBg="1"/>
      <p:bldP spid="15389" grpId="0" animBg="1"/>
      <p:bldP spid="15390" grpId="0" animBg="1"/>
      <p:bldP spid="15391" grpId="0" animBg="1"/>
      <p:bldP spid="1539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365</Words>
  <Application>Microsoft Office PowerPoint</Application>
  <PresentationFormat>Экран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4</cp:revision>
  <dcterms:created xsi:type="dcterms:W3CDTF">2013-05-21T17:08:32Z</dcterms:created>
  <dcterms:modified xsi:type="dcterms:W3CDTF">2013-05-21T17:44:20Z</dcterms:modified>
</cp:coreProperties>
</file>