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9"/>
  </p:notesMasterIdLst>
  <p:sldIdLst>
    <p:sldId id="256" r:id="rId3"/>
    <p:sldId id="258" r:id="rId4"/>
    <p:sldId id="259" r:id="rId5"/>
    <p:sldId id="257" r:id="rId6"/>
    <p:sldId id="261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BB750C-8EF1-46F7-B8EB-43BCD333C300}" type="datetimeFigureOut">
              <a:rPr lang="ru-RU" smtClean="0"/>
              <a:pPr/>
              <a:t>11.05.2013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ECF61-79C3-40E2-BEDA-642C09FC35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89776" cy="1470025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7356" y="2112941"/>
            <a:ext cx="5429288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0A6BA-F902-4499-97F8-9F12CFCDBF67}" type="datetime1">
              <a:rPr lang="en-US" smtClean="0"/>
              <a:pPr/>
              <a:t>5/11/2013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Тупицына В.Л., МБОУ СОШ №9 г. Новоалтайск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BE614-A18C-4915-8501-5BED7B193691}" type="datetime1">
              <a:rPr lang="en-US" smtClean="0"/>
              <a:pPr/>
              <a:t>5/11/2013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Тупицына В.Л., МБОУ СОШ №9 г. Новоалтайск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B2F07-9D9A-48AC-82F7-7F86513142D7}" type="datetime1">
              <a:rPr lang="en-US" smtClean="0"/>
              <a:pPr/>
              <a:t>5/11/2013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Тупицына В.Л., МБОУ СОШ №9 г. Новоалтайск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C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1DCDC-76A6-4CA5-9F12-DE2D6A918FB4}" type="datetime1">
              <a:rPr lang="en-US" smtClean="0"/>
              <a:pPr/>
              <a:t>5/11/2013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Тупицына В.Л., МБОУ СОШ №9 г. Новоалтайск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604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586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1B8C-2259-4DFA-B486-687D6D8883A0}" type="datetime1">
              <a:rPr lang="en-US" smtClean="0"/>
              <a:pPr/>
              <a:t>5/11/2013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Тупицына В.Л., МБОУ СОШ №9 г. Новоалтайск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9FBC-6DCF-42AB-A37F-AEFEE4BED5B5}" type="datetime1">
              <a:rPr lang="en-US" smtClean="0"/>
              <a:pPr/>
              <a:t>5/11/2013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Тупицына В.Л., МБОУ СОШ №9 г. Новоалтайск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C3625-5FDE-4597-8E93-1BFE86B141DF}" type="datetime1">
              <a:rPr lang="en-US" smtClean="0"/>
              <a:pPr/>
              <a:t>5/11/2013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Тупицына В.Л., МБОУ СОШ №9 г. Новоалтайск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59DB0-C5CE-4C4E-96C2-547E27ABEAF2}" type="datetime1">
              <a:rPr lang="en-US" smtClean="0"/>
              <a:pPr/>
              <a:t>5/11/2013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Тупицына В.Л., МБОУ СОШ №9 г. Новоалтайск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46000-4A45-4418-AF92-90C29DA32BC2}" type="datetime1">
              <a:rPr lang="en-US" smtClean="0"/>
              <a:pPr/>
              <a:t>5/11/2013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Тупицына В.Л., МБОУ СОШ №9 г. Новоалтайск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5B0A9-7C3E-4B1D-A2F9-B622640D8D39}" type="datetime1">
              <a:rPr lang="en-US" smtClean="0"/>
              <a:pPr/>
              <a:t>5/11/2013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Тупицына В.Л., МБОУ СОШ №9 г. Новоалтайск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C59E5-C98B-4BB8-8163-8AFC71F9BB97}" type="datetime1">
              <a:rPr lang="en-US" smtClean="0"/>
              <a:pPr/>
              <a:t>5/11/2013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Тупицына В.Л., МБОУ СОШ №9 г. Новоалтайск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FFFFFF">
              <a:alpha val="65098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9CF2C-52E7-484E-B13B-9AA19DA59BB5}" type="datetime1">
              <a:rPr lang="en-US" smtClean="0"/>
              <a:pPr/>
              <a:t>5/11/2013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Тупицына В.Л., МБОУ СОШ №9 г. Новоалтайск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857157-A18D-4EDB-B7B6-7D5ABFCD43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ru-RU" sz="6000" b="1" dirty="0" smtClean="0">
                <a:latin typeface="+mn-lt"/>
                <a:ea typeface="+mn-ea"/>
                <a:cs typeface="+mn-cs"/>
              </a:rPr>
              <a:t>Паскаль</a:t>
            </a:r>
            <a:endParaRPr lang="en-US" sz="60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5696" y="2420888"/>
            <a:ext cx="5429288" cy="1028027"/>
          </a:xfrm>
          <a:ln/>
          <a:scene3d>
            <a:camera prst="isometricOffAxis2Left"/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/>
          <a:p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Ветвление</a:t>
            </a:r>
            <a:endParaRPr lang="en-US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Тупицына В.Л., МБОУ СОШ №9 г. Новоалтайск</a:t>
            </a:r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Оператор условно-логический</a:t>
            </a:r>
            <a:b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4726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1) </a:t>
            </a:r>
            <a:r>
              <a:rPr lang="en-US" b="1" dirty="0" smtClean="0">
                <a:solidFill>
                  <a:srgbClr val="002060"/>
                </a:solidFill>
              </a:rPr>
              <a:t>IF</a:t>
            </a:r>
            <a:r>
              <a:rPr lang="ru-RU" b="1" dirty="0" smtClean="0">
                <a:solidFill>
                  <a:srgbClr val="002060"/>
                </a:solidFill>
              </a:rPr>
              <a:t>  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Р</a:t>
            </a:r>
            <a:r>
              <a:rPr lang="ru-RU" b="1" dirty="0" smtClean="0">
                <a:solidFill>
                  <a:srgbClr val="002060"/>
                </a:solidFill>
              </a:rPr>
              <a:t>   </a:t>
            </a:r>
            <a:r>
              <a:rPr lang="en-US" b="1" dirty="0" smtClean="0">
                <a:solidFill>
                  <a:srgbClr val="002060"/>
                </a:solidFill>
              </a:rPr>
              <a:t>THEN 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S1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002060"/>
                </a:solidFill>
              </a:rPr>
              <a:t> ELSE </a:t>
            </a:r>
            <a:r>
              <a:rPr lang="ru-RU" b="1" dirty="0" smtClean="0">
                <a:solidFill>
                  <a:srgbClr val="002060"/>
                </a:solidFill>
              </a:rPr>
              <a:t>  </a:t>
            </a:r>
            <a:r>
              <a:rPr lang="en-US" b="1" dirty="0" smtClean="0">
                <a:solidFill>
                  <a:srgbClr val="FF0000"/>
                </a:solidFill>
              </a:rPr>
              <a:t>S2</a:t>
            </a:r>
            <a:r>
              <a:rPr lang="en-US" b="1" dirty="0" smtClean="0">
                <a:solidFill>
                  <a:srgbClr val="002060"/>
                </a:solidFill>
              </a:rPr>
              <a:t>;          </a:t>
            </a:r>
            <a:r>
              <a:rPr lang="ru-RU" b="1" dirty="0" smtClean="0">
                <a:solidFill>
                  <a:srgbClr val="002060"/>
                </a:solidFill>
              </a:rPr>
              <a:t>2)</a:t>
            </a:r>
            <a:r>
              <a:rPr lang="en-US" b="1" dirty="0" smtClean="0">
                <a:solidFill>
                  <a:srgbClr val="002060"/>
                </a:solidFill>
              </a:rPr>
              <a:t>   </a:t>
            </a:r>
            <a:r>
              <a:rPr lang="en-US" b="1" dirty="0" smtClean="0"/>
              <a:t>IF</a:t>
            </a:r>
            <a:r>
              <a:rPr lang="ru-RU" b="1" dirty="0" smtClean="0"/>
              <a:t> </a:t>
            </a:r>
            <a:r>
              <a:rPr lang="en-US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Р</a:t>
            </a:r>
            <a:r>
              <a:rPr lang="ru-RU" b="1" dirty="0" smtClean="0"/>
              <a:t> </a:t>
            </a:r>
            <a:r>
              <a:rPr lang="en-US" b="1" dirty="0" smtClean="0"/>
              <a:t>THEN </a:t>
            </a:r>
            <a:r>
              <a:rPr lang="en-US" b="1" dirty="0" smtClean="0">
                <a:solidFill>
                  <a:srgbClr val="FF0000"/>
                </a:solidFill>
              </a:rPr>
              <a:t>S1</a:t>
            </a:r>
            <a:r>
              <a:rPr lang="en-US" b="1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ru-RU" sz="2000" b="1" i="1" dirty="0" smtClean="0">
                <a:solidFill>
                  <a:srgbClr val="0070C0"/>
                </a:solidFill>
              </a:rPr>
              <a:t>  (ЕСЛИ)             (ТО)</a:t>
            </a:r>
            <a:r>
              <a:rPr lang="ru-RU" b="1" i="1" dirty="0" smtClean="0">
                <a:solidFill>
                  <a:srgbClr val="0070C0"/>
                </a:solidFill>
              </a:rPr>
              <a:t>	   </a:t>
            </a:r>
            <a:r>
              <a:rPr lang="ru-RU" sz="2000" b="1" i="1" dirty="0" smtClean="0">
                <a:solidFill>
                  <a:srgbClr val="0070C0"/>
                </a:solidFill>
              </a:rPr>
              <a:t>(ИНАЧЕ)</a:t>
            </a:r>
            <a:endParaRPr lang="ru-RU" sz="2000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sz="3000" dirty="0" smtClean="0"/>
              <a:t>Где  </a:t>
            </a:r>
            <a:r>
              <a:rPr lang="en-US" sz="3000" b="1" dirty="0" smtClean="0">
                <a:solidFill>
                  <a:srgbClr val="FF0000"/>
                </a:solidFill>
              </a:rPr>
              <a:t>S</a:t>
            </a:r>
            <a:r>
              <a:rPr lang="ru-RU" sz="3000" b="1" dirty="0" smtClean="0">
                <a:solidFill>
                  <a:srgbClr val="FF0000"/>
                </a:solidFill>
              </a:rPr>
              <a:t>1,</a:t>
            </a:r>
            <a:r>
              <a:rPr lang="en-US" sz="3000" b="1" dirty="0" smtClean="0">
                <a:solidFill>
                  <a:srgbClr val="FF0000"/>
                </a:solidFill>
              </a:rPr>
              <a:t> S</a:t>
            </a:r>
            <a:r>
              <a:rPr lang="ru-RU" sz="3000" b="1" dirty="0" smtClean="0">
                <a:solidFill>
                  <a:srgbClr val="FF0000"/>
                </a:solidFill>
              </a:rPr>
              <a:t>2 </a:t>
            </a:r>
            <a:r>
              <a:rPr lang="ru-RU" sz="3000" b="1" dirty="0" smtClean="0"/>
              <a:t>-операторы</a:t>
            </a:r>
            <a:r>
              <a:rPr lang="ru-RU" b="1" dirty="0" smtClean="0"/>
              <a:t>;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P</a:t>
            </a:r>
            <a:r>
              <a:rPr lang="ru-RU" b="1" dirty="0" smtClean="0"/>
              <a:t>- </a:t>
            </a:r>
            <a:r>
              <a:rPr lang="ru-RU" sz="2800" b="1" dirty="0" smtClean="0"/>
              <a:t>логическое выражение (проверяемое условие)  в котором могут использоваться :</a:t>
            </a:r>
            <a:endParaRPr lang="ru-RU" sz="2800" dirty="0" smtClean="0"/>
          </a:p>
          <a:p>
            <a:r>
              <a:rPr lang="ru-RU" sz="2800" b="1" dirty="0" smtClean="0">
                <a:solidFill>
                  <a:srgbClr val="FF0000"/>
                </a:solidFill>
              </a:rPr>
              <a:t>операции сравнения</a:t>
            </a:r>
            <a:r>
              <a:rPr lang="ru-RU" sz="2800" b="1" dirty="0" smtClean="0"/>
              <a:t>: &gt;,  &lt;,  =,  &lt; &gt;,  &gt;=,  &lt;=.</a:t>
            </a:r>
            <a:endParaRPr lang="ru-RU" sz="2800" dirty="0" smtClean="0"/>
          </a:p>
          <a:p>
            <a:pPr marL="630238" indent="1528763">
              <a:buNone/>
            </a:pPr>
            <a:r>
              <a:rPr lang="ru-RU" sz="2600" b="1" dirty="0" smtClean="0"/>
              <a:t>Например</a:t>
            </a:r>
            <a:r>
              <a:rPr lang="ru-RU" sz="2600" dirty="0" smtClean="0"/>
              <a:t>, </a:t>
            </a:r>
            <a:r>
              <a:rPr lang="en-US" sz="2600" b="1" dirty="0" smtClean="0"/>
              <a:t>X&gt;2;  Y&lt;X;</a:t>
            </a:r>
            <a:r>
              <a:rPr lang="ru-RU" sz="2600" b="1" dirty="0" smtClean="0"/>
              <a:t>   </a:t>
            </a:r>
            <a:r>
              <a:rPr lang="en-US" sz="2600" b="1" dirty="0" smtClean="0"/>
              <a:t>A&gt;=b</a:t>
            </a:r>
            <a:endParaRPr lang="ru-RU" sz="2600" b="1" dirty="0" smtClean="0"/>
          </a:p>
          <a:p>
            <a:pPr lvl="0"/>
            <a:r>
              <a:rPr lang="ru-RU" sz="2800" b="1" dirty="0" smtClean="0">
                <a:solidFill>
                  <a:srgbClr val="FF0000"/>
                </a:solidFill>
              </a:rPr>
              <a:t>логические операции: </a:t>
            </a:r>
            <a:r>
              <a:rPr lang="en-US" sz="2800" b="1" dirty="0" smtClean="0">
                <a:solidFill>
                  <a:srgbClr val="FF0000"/>
                </a:solidFill>
              </a:rPr>
              <a:t>AND</a:t>
            </a:r>
            <a:r>
              <a:rPr lang="ru-RU" sz="2800" b="1" dirty="0" smtClean="0">
                <a:solidFill>
                  <a:srgbClr val="FF0000"/>
                </a:solidFill>
              </a:rPr>
              <a:t>(и) , </a:t>
            </a:r>
            <a:r>
              <a:rPr lang="en-US" sz="2800" b="1" dirty="0" smtClean="0">
                <a:solidFill>
                  <a:srgbClr val="FF0000"/>
                </a:solidFill>
              </a:rPr>
              <a:t>OR</a:t>
            </a:r>
            <a:r>
              <a:rPr lang="ru-RU" sz="2800" b="1" dirty="0" smtClean="0">
                <a:solidFill>
                  <a:srgbClr val="FF0000"/>
                </a:solidFill>
              </a:rPr>
              <a:t>(или);</a:t>
            </a:r>
          </a:p>
          <a:p>
            <a:pPr marL="630238" lvl="0" indent="1528763">
              <a:buNone/>
            </a:pPr>
            <a:r>
              <a:rPr lang="ru-RU" sz="2600" b="1" dirty="0" smtClean="0"/>
              <a:t>Например,</a:t>
            </a:r>
            <a:r>
              <a:rPr lang="en-US" sz="2600" b="1" dirty="0" smtClean="0"/>
              <a:t> (</a:t>
            </a:r>
            <a:r>
              <a:rPr lang="ru-RU" sz="2600" b="1" dirty="0" smtClean="0"/>
              <a:t> </a:t>
            </a:r>
            <a:r>
              <a:rPr lang="en-US" sz="2600" b="1" dirty="0" smtClean="0"/>
              <a:t>X&gt;-3) AND (X&lt;5)</a:t>
            </a:r>
            <a:endParaRPr lang="ru-RU" sz="2600" b="1" dirty="0" smtClean="0"/>
          </a:p>
          <a:p>
            <a:pPr marL="989013" indent="-539750" defTabSz="1079500"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AND</a:t>
            </a:r>
            <a:r>
              <a:rPr lang="ru-RU" sz="2600" b="1" dirty="0" smtClean="0"/>
              <a:t>- используется при одновременном выполнении нескольких условий;</a:t>
            </a:r>
          </a:p>
          <a:p>
            <a:pPr marL="989013" indent="-539750" defTabSz="1079500">
              <a:buNone/>
            </a:pPr>
            <a:r>
              <a:rPr lang="en-US" sz="2600" b="1" dirty="0" smtClean="0">
                <a:solidFill>
                  <a:srgbClr val="FF0000"/>
                </a:solidFill>
              </a:rPr>
              <a:t>OR</a:t>
            </a:r>
            <a:r>
              <a:rPr lang="ru-RU" sz="2600" b="1" dirty="0" smtClean="0">
                <a:solidFill>
                  <a:srgbClr val="002060"/>
                </a:solidFill>
              </a:rPr>
              <a:t>- </a:t>
            </a:r>
            <a:r>
              <a:rPr lang="ru-RU" sz="2600" b="1" dirty="0" smtClean="0"/>
              <a:t>используется при выполнении хотя бы одного из  нескольких проверяемых условий.</a:t>
            </a:r>
          </a:p>
          <a:p>
            <a:pPr>
              <a:buNone/>
            </a:pPr>
            <a:endParaRPr lang="ru-RU" sz="2600" dirty="0" smtClean="0"/>
          </a:p>
          <a:p>
            <a:pPr marL="630238" indent="1528763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Тупицына В.Л., МБОУ СОШ №9 г. Новоалтайск</a:t>
            </a:r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827584" y="1628800"/>
            <a:ext cx="7704856" cy="3960440"/>
            <a:chOff x="1494" y="5634"/>
            <a:chExt cx="8460" cy="2880"/>
          </a:xfrm>
        </p:grpSpPr>
        <p:grpSp>
          <p:nvGrpSpPr>
            <p:cNvPr id="2057" name="Group 9"/>
            <p:cNvGrpSpPr>
              <a:grpSpLocks/>
            </p:cNvGrpSpPr>
            <p:nvPr/>
          </p:nvGrpSpPr>
          <p:grpSpPr bwMode="auto">
            <a:xfrm>
              <a:off x="1494" y="5634"/>
              <a:ext cx="8460" cy="1080"/>
              <a:chOff x="1494" y="5634"/>
              <a:chExt cx="8460" cy="1080"/>
            </a:xfrm>
          </p:grpSpPr>
          <p:grpSp>
            <p:nvGrpSpPr>
              <p:cNvPr id="2059" name="Group 11"/>
              <p:cNvGrpSpPr>
                <a:grpSpLocks/>
              </p:cNvGrpSpPr>
              <p:nvPr/>
            </p:nvGrpSpPr>
            <p:grpSpPr bwMode="auto">
              <a:xfrm>
                <a:off x="1494" y="5814"/>
                <a:ext cx="4500" cy="900"/>
                <a:chOff x="1674" y="5994"/>
                <a:chExt cx="4500" cy="900"/>
              </a:xfrm>
            </p:grpSpPr>
            <p:sp>
              <p:nvSpPr>
                <p:cNvPr id="2067" name="Line 19"/>
                <p:cNvSpPr>
                  <a:spLocks noChangeShapeType="1"/>
                </p:cNvSpPr>
                <p:nvPr/>
              </p:nvSpPr>
              <p:spPr bwMode="auto">
                <a:xfrm>
                  <a:off x="2394" y="5994"/>
                  <a:ext cx="23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 type="diamond" w="med" len="med"/>
                  <a:tailEnd type="diamond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 sz="2000"/>
                </a:p>
              </p:txBody>
            </p:sp>
            <p:grpSp>
              <p:nvGrpSpPr>
                <p:cNvPr id="2060" name="Group 12"/>
                <p:cNvGrpSpPr>
                  <a:grpSpLocks/>
                </p:cNvGrpSpPr>
                <p:nvPr/>
              </p:nvGrpSpPr>
              <p:grpSpPr bwMode="auto">
                <a:xfrm>
                  <a:off x="1674" y="5994"/>
                  <a:ext cx="4500" cy="900"/>
                  <a:chOff x="1674" y="5994"/>
                  <a:chExt cx="4500" cy="900"/>
                </a:xfrm>
              </p:grpSpPr>
              <p:sp>
                <p:nvSpPr>
                  <p:cNvPr id="2066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2394" y="5994"/>
                    <a:ext cx="2340" cy="0"/>
                  </a:xfrm>
                  <a:prstGeom prst="line">
                    <a:avLst/>
                  </a:prstGeom>
                  <a:noFill/>
                  <a:ln w="76200" cmpd="tri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 sz="2000"/>
                  </a:p>
                </p:txBody>
              </p:sp>
              <p:grpSp>
                <p:nvGrpSpPr>
                  <p:cNvPr id="2061" name="Group 13"/>
                  <p:cNvGrpSpPr>
                    <a:grpSpLocks/>
                  </p:cNvGrpSpPr>
                  <p:nvPr/>
                </p:nvGrpSpPr>
                <p:grpSpPr bwMode="auto">
                  <a:xfrm>
                    <a:off x="1674" y="5994"/>
                    <a:ext cx="4500" cy="900"/>
                    <a:chOff x="1674" y="5814"/>
                    <a:chExt cx="4500" cy="900"/>
                  </a:xfrm>
                </p:grpSpPr>
                <p:sp>
                  <p:nvSpPr>
                    <p:cNvPr id="2065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74" y="5814"/>
                      <a:ext cx="378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 sz="2000"/>
                    </a:p>
                  </p:txBody>
                </p:sp>
                <p:sp>
                  <p:nvSpPr>
                    <p:cNvPr id="2064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214" y="5994"/>
                      <a:ext cx="540" cy="72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63" name="Text Box 1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4374" y="5994"/>
                      <a:ext cx="540" cy="5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8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2062" name="Text Box 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5454" y="5994"/>
                      <a:ext cx="720" cy="54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FFFFFF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Х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</p:grpSp>
            </p:grpSp>
          </p:grpSp>
          <p:sp>
            <p:nvSpPr>
              <p:cNvPr id="2058" name="Text Box 10"/>
              <p:cNvSpPr txBox="1">
                <a:spLocks noChangeArrowheads="1"/>
              </p:cNvSpPr>
              <p:nvPr/>
            </p:nvSpPr>
            <p:spPr bwMode="auto">
              <a:xfrm>
                <a:off x="6534" y="5634"/>
                <a:ext cx="3420" cy="9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(X &gt;3) </a:t>
                </a:r>
                <a:r>
                  <a:rPr kumimoji="0" lang="en-US" sz="2000" b="1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AND </a:t>
                </a:r>
                <a:r>
                  <a: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(X&lt;8)</a:t>
                </a: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1854" y="7614"/>
              <a:ext cx="3420" cy="900"/>
              <a:chOff x="1854" y="7614"/>
              <a:chExt cx="3420" cy="900"/>
            </a:xfrm>
          </p:grpSpPr>
          <p:sp>
            <p:nvSpPr>
              <p:cNvPr id="2056" name="Line 8"/>
              <p:cNvSpPr>
                <a:spLocks noChangeShapeType="1"/>
              </p:cNvSpPr>
              <p:nvPr/>
            </p:nvSpPr>
            <p:spPr bwMode="auto">
              <a:xfrm>
                <a:off x="1854" y="7614"/>
                <a:ext cx="342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/>
              </a:p>
            </p:txBody>
          </p:sp>
          <p:sp>
            <p:nvSpPr>
              <p:cNvPr id="2055" name="Line 7"/>
              <p:cNvSpPr>
                <a:spLocks noChangeShapeType="1"/>
              </p:cNvSpPr>
              <p:nvPr/>
            </p:nvSpPr>
            <p:spPr bwMode="auto">
              <a:xfrm>
                <a:off x="2034" y="7614"/>
                <a:ext cx="720" cy="0"/>
              </a:xfrm>
              <a:prstGeom prst="line">
                <a:avLst/>
              </a:prstGeom>
              <a:noFill/>
              <a:ln w="76200" cmpd="tri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/>
              </a:p>
            </p:txBody>
          </p:sp>
          <p:sp>
            <p:nvSpPr>
              <p:cNvPr id="2054" name="Line 6"/>
              <p:cNvSpPr>
                <a:spLocks noChangeShapeType="1"/>
              </p:cNvSpPr>
              <p:nvPr/>
            </p:nvSpPr>
            <p:spPr bwMode="auto">
              <a:xfrm>
                <a:off x="4014" y="7614"/>
                <a:ext cx="1080" cy="0"/>
              </a:xfrm>
              <a:prstGeom prst="line">
                <a:avLst/>
              </a:prstGeom>
              <a:noFill/>
              <a:ln w="76200" cmpd="tri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/>
              </a:p>
            </p:txBody>
          </p:sp>
          <p:sp>
            <p:nvSpPr>
              <p:cNvPr id="2053" name="Text Box 5"/>
              <p:cNvSpPr txBox="1">
                <a:spLocks noChangeArrowheads="1"/>
              </p:cNvSpPr>
              <p:nvPr/>
            </p:nvSpPr>
            <p:spPr bwMode="auto">
              <a:xfrm>
                <a:off x="2574" y="7794"/>
                <a:ext cx="54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2</a:t>
                </a: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052" name="Text Box 4"/>
              <p:cNvSpPr txBox="1">
                <a:spLocks noChangeArrowheads="1"/>
              </p:cNvSpPr>
              <p:nvPr/>
            </p:nvSpPr>
            <p:spPr bwMode="auto">
              <a:xfrm>
                <a:off x="3834" y="7794"/>
                <a:ext cx="720" cy="54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8</a:t>
                </a: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50" name="Text Box 2"/>
            <p:cNvSpPr txBox="1">
              <a:spLocks noChangeArrowheads="1"/>
            </p:cNvSpPr>
            <p:nvPr/>
          </p:nvSpPr>
          <p:spPr bwMode="auto">
            <a:xfrm>
              <a:off x="6534" y="7434"/>
              <a:ext cx="2880" cy="7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(X&lt;2) </a:t>
              </a:r>
              <a:r>
                <a:rPr kumimoji="0" lang="en-US" sz="20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OR</a:t>
              </a: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(X&gt;8)</a:t>
              </a: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395536" y="0"/>
            <a:ext cx="8748464" cy="132343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Примеры сложных логических условий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Тупицына В.Л., МБОУ СОШ №9 г. Новоалтайск</a:t>
            </a:r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3671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Выполнение оператора</a:t>
            </a:r>
            <a:endParaRPr 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908720"/>
            <a:ext cx="8229600" cy="1152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Если  Р –истина, то выполняется оператор </a:t>
            </a:r>
            <a:r>
              <a:rPr lang="en-US" dirty="0" smtClean="0"/>
              <a:t>S1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ru-RU" dirty="0" smtClean="0"/>
              <a:t>иначе выполняется </a:t>
            </a:r>
            <a:r>
              <a:rPr lang="en-US" dirty="0" smtClean="0"/>
              <a:t> </a:t>
            </a:r>
            <a:r>
              <a:rPr lang="ru-RU" dirty="0" smtClean="0"/>
              <a:t>оператор </a:t>
            </a:r>
            <a:r>
              <a:rPr lang="en-US" dirty="0" smtClean="0"/>
              <a:t>S2</a:t>
            </a:r>
            <a:r>
              <a:rPr lang="ru-RU" dirty="0" smtClean="0"/>
              <a:t>.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635896" y="5301208"/>
            <a:ext cx="53285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/>
              <a:t>Если необходимо выполнить несколько операторов,  то они заключаются в операторные скобки </a:t>
            </a:r>
            <a:r>
              <a:rPr lang="en-US" sz="2000" b="1" i="1" dirty="0" smtClean="0">
                <a:solidFill>
                  <a:srgbClr val="FF0000"/>
                </a:solidFill>
              </a:rPr>
              <a:t>BEGIN</a:t>
            </a:r>
            <a:r>
              <a:rPr lang="en-US" sz="2000" i="1" dirty="0" smtClean="0"/>
              <a:t> </a:t>
            </a:r>
            <a:r>
              <a:rPr lang="en-US" sz="2000" b="1" i="1" dirty="0" smtClean="0">
                <a:solidFill>
                  <a:srgbClr val="FF0000"/>
                </a:solidFill>
              </a:rPr>
              <a:t>…. END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0" y="1916832"/>
            <a:ext cx="5184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IF</a:t>
            </a:r>
            <a:r>
              <a:rPr lang="ru-RU" sz="2800" b="1" dirty="0" smtClean="0">
                <a:solidFill>
                  <a:srgbClr val="002060"/>
                </a:solidFill>
              </a:rPr>
              <a:t>  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Р</a:t>
            </a:r>
            <a:r>
              <a:rPr lang="ru-RU" sz="2800" b="1" dirty="0" smtClean="0">
                <a:solidFill>
                  <a:srgbClr val="002060"/>
                </a:solidFill>
              </a:rPr>
              <a:t>   </a:t>
            </a:r>
            <a:r>
              <a:rPr lang="en-US" sz="2800" b="1" dirty="0" smtClean="0">
                <a:solidFill>
                  <a:srgbClr val="002060"/>
                </a:solidFill>
              </a:rPr>
              <a:t>THEN 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S1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</a:rPr>
              <a:t> ELSE </a:t>
            </a:r>
            <a:r>
              <a:rPr lang="ru-RU" sz="2800" b="1" dirty="0" smtClean="0">
                <a:solidFill>
                  <a:srgbClr val="002060"/>
                </a:solidFill>
              </a:rPr>
              <a:t>  </a:t>
            </a:r>
            <a:r>
              <a:rPr lang="en-US" sz="2800" b="1" dirty="0" smtClean="0">
                <a:solidFill>
                  <a:srgbClr val="FF0000"/>
                </a:solidFill>
              </a:rPr>
              <a:t>S2;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868144" y="2060848"/>
            <a:ext cx="23952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  </a:t>
            </a:r>
            <a:r>
              <a:rPr lang="en-US" sz="2800" b="1" dirty="0" smtClean="0"/>
              <a:t>IF</a:t>
            </a:r>
            <a:r>
              <a:rPr lang="ru-RU" sz="2800" b="1" dirty="0" smtClean="0"/>
              <a:t> </a:t>
            </a:r>
            <a:r>
              <a:rPr lang="en-US" sz="2800" b="1" dirty="0" smtClean="0"/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Р</a:t>
            </a:r>
            <a:r>
              <a:rPr lang="ru-RU" sz="2800" b="1" dirty="0" smtClean="0"/>
              <a:t> </a:t>
            </a:r>
            <a:r>
              <a:rPr lang="en-US" sz="2800" b="1" dirty="0" smtClean="0"/>
              <a:t>THEN </a:t>
            </a:r>
            <a:r>
              <a:rPr lang="en-US" sz="2800" b="1" dirty="0" smtClean="0">
                <a:solidFill>
                  <a:srgbClr val="FF0000"/>
                </a:solidFill>
              </a:rPr>
              <a:t>S1</a:t>
            </a:r>
            <a:r>
              <a:rPr lang="en-US" sz="2800" b="1" dirty="0" smtClean="0"/>
              <a:t>;</a:t>
            </a:r>
            <a:endParaRPr lang="ru-RU" sz="2800" dirty="0"/>
          </a:p>
        </p:txBody>
      </p:sp>
      <p:grpSp>
        <p:nvGrpSpPr>
          <p:cNvPr id="55" name="Группа 54"/>
          <p:cNvGrpSpPr/>
          <p:nvPr/>
        </p:nvGrpSpPr>
        <p:grpSpPr>
          <a:xfrm>
            <a:off x="323528" y="2348880"/>
            <a:ext cx="4032448" cy="4104456"/>
            <a:chOff x="323528" y="2348880"/>
            <a:chExt cx="4032448" cy="4104456"/>
          </a:xfrm>
        </p:grpSpPr>
        <p:grpSp>
          <p:nvGrpSpPr>
            <p:cNvPr id="30" name="Группа 29"/>
            <p:cNvGrpSpPr/>
            <p:nvPr/>
          </p:nvGrpSpPr>
          <p:grpSpPr>
            <a:xfrm>
              <a:off x="323528" y="2492896"/>
              <a:ext cx="4032448" cy="3960440"/>
              <a:chOff x="323528" y="2276872"/>
              <a:chExt cx="4032448" cy="3960440"/>
            </a:xfrm>
          </p:grpSpPr>
          <p:cxnSp>
            <p:nvCxnSpPr>
              <p:cNvPr id="13" name="Прямая со стрелкой 12"/>
              <p:cNvCxnSpPr>
                <a:stCxn id="5" idx="2"/>
              </p:cNvCxnSpPr>
              <p:nvPr/>
            </p:nvCxnSpPr>
            <p:spPr>
              <a:xfrm>
                <a:off x="1295636" y="3356992"/>
                <a:ext cx="36004" cy="432048"/>
              </a:xfrm>
              <a:prstGeom prst="straightConnector1">
                <a:avLst/>
              </a:prstGeom>
              <a:ln w="25400" cmpd="sng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7" name="Группа 26"/>
              <p:cNvGrpSpPr/>
              <p:nvPr/>
            </p:nvGrpSpPr>
            <p:grpSpPr>
              <a:xfrm>
                <a:off x="323528" y="2276872"/>
                <a:ext cx="4032448" cy="3960440"/>
                <a:chOff x="323528" y="2348880"/>
                <a:chExt cx="4032448" cy="3960440"/>
              </a:xfrm>
            </p:grpSpPr>
            <p:sp>
              <p:nvSpPr>
                <p:cNvPr id="7" name="Блок-схема: процесс 6"/>
                <p:cNvSpPr/>
                <p:nvPr/>
              </p:nvSpPr>
              <p:spPr>
                <a:xfrm>
                  <a:off x="683568" y="3861048"/>
                  <a:ext cx="1512168" cy="1008112"/>
                </a:xfrm>
                <a:prstGeom prst="flowChartProcess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3200" dirty="0" smtClean="0"/>
                    <a:t>S2</a:t>
                  </a:r>
                  <a:endParaRPr lang="ru-RU" sz="3200" dirty="0" smtClean="0"/>
                </a:p>
              </p:txBody>
            </p:sp>
            <p:grpSp>
              <p:nvGrpSpPr>
                <p:cNvPr id="26" name="Группа 25"/>
                <p:cNvGrpSpPr/>
                <p:nvPr/>
              </p:nvGrpSpPr>
              <p:grpSpPr>
                <a:xfrm>
                  <a:off x="323528" y="2348880"/>
                  <a:ext cx="4032448" cy="3960440"/>
                  <a:chOff x="323528" y="2348880"/>
                  <a:chExt cx="4032448" cy="3960440"/>
                </a:xfrm>
              </p:grpSpPr>
              <p:grpSp>
                <p:nvGrpSpPr>
                  <p:cNvPr id="50" name="Группа 49"/>
                  <p:cNvGrpSpPr/>
                  <p:nvPr/>
                </p:nvGrpSpPr>
                <p:grpSpPr>
                  <a:xfrm>
                    <a:off x="323528" y="2348880"/>
                    <a:ext cx="4032448" cy="3960440"/>
                    <a:chOff x="323528" y="2348880"/>
                    <a:chExt cx="4032448" cy="3960440"/>
                  </a:xfrm>
                </p:grpSpPr>
                <p:sp>
                  <p:nvSpPr>
                    <p:cNvPr id="5" name="Блок-схема: решение 4"/>
                    <p:cNvSpPr/>
                    <p:nvPr/>
                  </p:nvSpPr>
                  <p:spPr>
                    <a:xfrm>
                      <a:off x="323528" y="2492896"/>
                      <a:ext cx="1944216" cy="936104"/>
                    </a:xfrm>
                    <a:prstGeom prst="flowChartDecision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3600" dirty="0" smtClean="0"/>
                        <a:t>P</a:t>
                      </a:r>
                      <a:endParaRPr lang="ru-RU" sz="3600" dirty="0"/>
                    </a:p>
                  </p:txBody>
                </p:sp>
                <p:sp>
                  <p:nvSpPr>
                    <p:cNvPr id="6" name="Блок-схема: процесс 5"/>
                    <p:cNvSpPr/>
                    <p:nvPr/>
                  </p:nvSpPr>
                  <p:spPr>
                    <a:xfrm>
                      <a:off x="2843808" y="2492896"/>
                      <a:ext cx="1512168" cy="1008112"/>
                    </a:xfrm>
                    <a:prstGeom prst="flowChartProcess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r>
                        <a:rPr lang="en-US" sz="3200" dirty="0" smtClean="0"/>
                        <a:t>S1</a:t>
                      </a:r>
                      <a:endParaRPr lang="ru-RU" sz="3200" dirty="0"/>
                    </a:p>
                  </p:txBody>
                </p:sp>
                <p:cxnSp>
                  <p:nvCxnSpPr>
                    <p:cNvPr id="11" name="Прямая со стрелкой 10"/>
                    <p:cNvCxnSpPr/>
                    <p:nvPr/>
                  </p:nvCxnSpPr>
                  <p:spPr>
                    <a:xfrm>
                      <a:off x="2267744" y="2924944"/>
                      <a:ext cx="576064" cy="0"/>
                    </a:xfrm>
                    <a:prstGeom prst="straightConnector1">
                      <a:avLst/>
                    </a:prstGeom>
                    <a:ln w="25400" cmpd="sng">
                      <a:solidFill>
                        <a:schemeClr val="accent2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3" name="Соединительная линия уступом 22"/>
                    <p:cNvCxnSpPr>
                      <a:stCxn id="6" idx="2"/>
                    </p:cNvCxnSpPr>
                    <p:nvPr/>
                  </p:nvCxnSpPr>
                  <p:spPr>
                    <a:xfrm rot="5400000">
                      <a:off x="1133618" y="3843046"/>
                      <a:ext cx="2808312" cy="2124236"/>
                    </a:xfrm>
                    <a:prstGeom prst="bentConnector3">
                      <a:avLst>
                        <a:gd name="adj1" fmla="val 67081"/>
                      </a:avLst>
                    </a:prstGeom>
                    <a:ln w="28575" cmpd="sng">
                      <a:solidFill>
                        <a:srgbClr val="C0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" name="Прямая со стрелкой 34"/>
                    <p:cNvCxnSpPr>
                      <a:stCxn id="7" idx="2"/>
                    </p:cNvCxnSpPr>
                    <p:nvPr/>
                  </p:nvCxnSpPr>
                  <p:spPr>
                    <a:xfrm>
                      <a:off x="1439652" y="4869160"/>
                      <a:ext cx="36004" cy="576064"/>
                    </a:xfrm>
                    <a:prstGeom prst="straightConnector1">
                      <a:avLst/>
                    </a:prstGeom>
                    <a:ln w="25400" cmpd="sng">
                      <a:solidFill>
                        <a:srgbClr val="C00000"/>
                      </a:solidFill>
                      <a:tailEnd type="arrow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36" name="TextBox 35"/>
                    <p:cNvSpPr txBox="1"/>
                    <p:nvPr/>
                  </p:nvSpPr>
                  <p:spPr>
                    <a:xfrm>
                      <a:off x="2195736" y="2348880"/>
                      <a:ext cx="504056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sz="2400" dirty="0" smtClean="0"/>
                        <a:t>да</a:t>
                      </a:r>
                      <a:endParaRPr lang="ru-RU" sz="2400" dirty="0"/>
                    </a:p>
                  </p:txBody>
                </p:sp>
                <p:sp>
                  <p:nvSpPr>
                    <p:cNvPr id="38" name="TextBox 37"/>
                    <p:cNvSpPr txBox="1"/>
                    <p:nvPr/>
                  </p:nvSpPr>
                  <p:spPr>
                    <a:xfrm>
                      <a:off x="395536" y="3356992"/>
                      <a:ext cx="864096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ru-RU" sz="2400" dirty="0" smtClean="0"/>
                        <a:t>нет</a:t>
                      </a:r>
                      <a:endParaRPr lang="ru-RU" sz="2400" dirty="0"/>
                    </a:p>
                  </p:txBody>
                </p:sp>
              </p:grpSp>
              <p:sp>
                <p:nvSpPr>
                  <p:cNvPr id="25" name="Овал 24"/>
                  <p:cNvSpPr/>
                  <p:nvPr/>
                </p:nvSpPr>
                <p:spPr>
                  <a:xfrm>
                    <a:off x="1403648" y="5301208"/>
                    <a:ext cx="144016" cy="144016"/>
                  </a:xfrm>
                  <a:prstGeom prst="ellipse">
                    <a:avLst/>
                  </a:prstGeom>
                  <a:solidFill>
                    <a:srgbClr val="C0000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</p:grpSp>
        <p:cxnSp>
          <p:nvCxnSpPr>
            <p:cNvPr id="42" name="Прямая со стрелкой 41"/>
            <p:cNvCxnSpPr/>
            <p:nvPr/>
          </p:nvCxnSpPr>
          <p:spPr>
            <a:xfrm>
              <a:off x="1259632" y="2348880"/>
              <a:ext cx="0" cy="288032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Группа 55"/>
          <p:cNvGrpSpPr/>
          <p:nvPr/>
        </p:nvGrpSpPr>
        <p:grpSpPr>
          <a:xfrm>
            <a:off x="4788024" y="2564904"/>
            <a:ext cx="4067944" cy="2592288"/>
            <a:chOff x="4788024" y="2564904"/>
            <a:chExt cx="4067944" cy="2592288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4788024" y="2780928"/>
              <a:ext cx="4067944" cy="2376264"/>
              <a:chOff x="5076056" y="2492896"/>
              <a:chExt cx="4067944" cy="2376264"/>
            </a:xfrm>
          </p:grpSpPr>
          <p:cxnSp>
            <p:nvCxnSpPr>
              <p:cNvPr id="47" name="Прямая со стрелкой 46"/>
              <p:cNvCxnSpPr/>
              <p:nvPr/>
            </p:nvCxnSpPr>
            <p:spPr>
              <a:xfrm>
                <a:off x="6084168" y="4221088"/>
                <a:ext cx="0" cy="648072"/>
              </a:xfrm>
              <a:prstGeom prst="straightConnector1">
                <a:avLst/>
              </a:prstGeom>
              <a:ln w="25400" cmpd="sng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Группа 28"/>
              <p:cNvGrpSpPr/>
              <p:nvPr/>
            </p:nvGrpSpPr>
            <p:grpSpPr>
              <a:xfrm>
                <a:off x="5076056" y="2492896"/>
                <a:ext cx="4067944" cy="1800200"/>
                <a:chOff x="5076056" y="2492896"/>
                <a:chExt cx="4067944" cy="1800200"/>
              </a:xfrm>
            </p:grpSpPr>
            <p:grpSp>
              <p:nvGrpSpPr>
                <p:cNvPr id="51" name="Группа 50"/>
                <p:cNvGrpSpPr/>
                <p:nvPr/>
              </p:nvGrpSpPr>
              <p:grpSpPr>
                <a:xfrm>
                  <a:off x="5076056" y="2492896"/>
                  <a:ext cx="4067944" cy="1728192"/>
                  <a:chOff x="5076056" y="2492896"/>
                  <a:chExt cx="4067944" cy="1728192"/>
                </a:xfrm>
              </p:grpSpPr>
              <p:sp>
                <p:nvSpPr>
                  <p:cNvPr id="8" name="Блок-схема: решение 7"/>
                  <p:cNvSpPr/>
                  <p:nvPr/>
                </p:nvSpPr>
                <p:spPr>
                  <a:xfrm>
                    <a:off x="5076056" y="2564904"/>
                    <a:ext cx="1944216" cy="936104"/>
                  </a:xfrm>
                  <a:prstGeom prst="flowChartDecision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600" dirty="0" smtClean="0"/>
                      <a:t>P</a:t>
                    </a:r>
                    <a:endParaRPr lang="ru-RU" sz="3600" dirty="0"/>
                  </a:p>
                </p:txBody>
              </p:sp>
              <p:sp>
                <p:nvSpPr>
                  <p:cNvPr id="9" name="Блок-схема: процесс 8"/>
                  <p:cNvSpPr/>
                  <p:nvPr/>
                </p:nvSpPr>
                <p:spPr>
                  <a:xfrm>
                    <a:off x="7631832" y="2564904"/>
                    <a:ext cx="1512168" cy="1008112"/>
                  </a:xfrm>
                  <a:prstGeom prst="flowChartProcess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3200" dirty="0" smtClean="0"/>
                      <a:t>S1</a:t>
                    </a:r>
                    <a:endParaRPr lang="ru-RU" sz="3200" dirty="0"/>
                  </a:p>
                </p:txBody>
              </p:sp>
              <p:cxnSp>
                <p:nvCxnSpPr>
                  <p:cNvPr id="39" name="Прямая со стрелкой 38"/>
                  <p:cNvCxnSpPr/>
                  <p:nvPr/>
                </p:nvCxnSpPr>
                <p:spPr>
                  <a:xfrm>
                    <a:off x="7020272" y="3068960"/>
                    <a:ext cx="576064" cy="0"/>
                  </a:xfrm>
                  <a:prstGeom prst="straightConnector1">
                    <a:avLst/>
                  </a:prstGeom>
                  <a:ln w="25400" cmpd="sng">
                    <a:solidFill>
                      <a:srgbClr val="C0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Прямая со стрелкой 40"/>
                  <p:cNvCxnSpPr/>
                  <p:nvPr/>
                </p:nvCxnSpPr>
                <p:spPr>
                  <a:xfrm>
                    <a:off x="6084168" y="3501008"/>
                    <a:ext cx="508" cy="720080"/>
                  </a:xfrm>
                  <a:prstGeom prst="straightConnector1">
                    <a:avLst/>
                  </a:prstGeom>
                  <a:ln w="25400" cmpd="sng">
                    <a:solidFill>
                      <a:srgbClr val="C00000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Прямая соединительная линия 42"/>
                  <p:cNvCxnSpPr>
                    <a:stCxn id="9" idx="2"/>
                  </p:cNvCxnSpPr>
                  <p:nvPr/>
                </p:nvCxnSpPr>
                <p:spPr>
                  <a:xfrm>
                    <a:off x="8387916" y="3573016"/>
                    <a:ext cx="508" cy="648072"/>
                  </a:xfrm>
                  <a:prstGeom prst="line">
                    <a:avLst/>
                  </a:prstGeom>
                  <a:ln w="25400" cmpd="sng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Прямая соединительная линия 44"/>
                  <p:cNvCxnSpPr/>
                  <p:nvPr/>
                </p:nvCxnSpPr>
                <p:spPr>
                  <a:xfrm flipH="1">
                    <a:off x="6084168" y="4221088"/>
                    <a:ext cx="2304256" cy="0"/>
                  </a:xfrm>
                  <a:prstGeom prst="line">
                    <a:avLst/>
                  </a:prstGeom>
                  <a:ln w="25400" cmpd="sng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8" name="TextBox 47"/>
                  <p:cNvSpPr txBox="1"/>
                  <p:nvPr/>
                </p:nvSpPr>
                <p:spPr>
                  <a:xfrm>
                    <a:off x="7020272" y="2492896"/>
                    <a:ext cx="50405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2400" dirty="0" smtClean="0"/>
                      <a:t>да</a:t>
                    </a:r>
                    <a:endParaRPr lang="ru-RU" sz="2400" dirty="0"/>
                  </a:p>
                </p:txBody>
              </p:sp>
              <p:sp>
                <p:nvSpPr>
                  <p:cNvPr id="49" name="TextBox 48"/>
                  <p:cNvSpPr txBox="1"/>
                  <p:nvPr/>
                </p:nvSpPr>
                <p:spPr>
                  <a:xfrm>
                    <a:off x="5148064" y="3573016"/>
                    <a:ext cx="864096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ru-RU" sz="2400" dirty="0" smtClean="0"/>
                      <a:t>нет</a:t>
                    </a:r>
                    <a:endParaRPr lang="ru-RU" sz="2400" dirty="0"/>
                  </a:p>
                </p:txBody>
              </p:sp>
            </p:grpSp>
            <p:sp>
              <p:nvSpPr>
                <p:cNvPr id="28" name="Овал 27"/>
                <p:cNvSpPr/>
                <p:nvPr/>
              </p:nvSpPr>
              <p:spPr>
                <a:xfrm>
                  <a:off x="6012160" y="4149080"/>
                  <a:ext cx="144016" cy="144016"/>
                </a:xfrm>
                <a:prstGeom prst="ellipse">
                  <a:avLst/>
                </a:prstGeom>
                <a:solidFill>
                  <a:srgbClr val="C0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  <p:cxnSp>
          <p:nvCxnSpPr>
            <p:cNvPr id="54" name="Прямая со стрелкой 53"/>
            <p:cNvCxnSpPr/>
            <p:nvPr/>
          </p:nvCxnSpPr>
          <p:spPr>
            <a:xfrm>
              <a:off x="5724128" y="2564904"/>
              <a:ext cx="0" cy="288032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Нижний колонтитул 5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Тупицына В.Л., МБОУ СОШ №9 г. Новоалтайск</a:t>
            </a:r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79512" y="836712"/>
            <a:ext cx="87990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Проверить делится ли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целое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число А на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целое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число В.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0" name="Группа 59"/>
          <p:cNvGrpSpPr/>
          <p:nvPr/>
        </p:nvGrpSpPr>
        <p:grpSpPr>
          <a:xfrm>
            <a:off x="0" y="1484784"/>
            <a:ext cx="4427984" cy="3816424"/>
            <a:chOff x="0" y="1484784"/>
            <a:chExt cx="4427984" cy="3816424"/>
          </a:xfrm>
        </p:grpSpPr>
        <p:sp>
          <p:nvSpPr>
            <p:cNvPr id="4" name="Блок-схема: решение 3"/>
            <p:cNvSpPr/>
            <p:nvPr/>
          </p:nvSpPr>
          <p:spPr>
            <a:xfrm>
              <a:off x="0" y="2564904"/>
              <a:ext cx="2483768" cy="936104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 mod b=0</a:t>
              </a:r>
              <a:endParaRPr lang="ru-RU" dirty="0"/>
            </a:p>
          </p:txBody>
        </p:sp>
        <p:grpSp>
          <p:nvGrpSpPr>
            <p:cNvPr id="31" name="Группа 30"/>
            <p:cNvGrpSpPr/>
            <p:nvPr/>
          </p:nvGrpSpPr>
          <p:grpSpPr>
            <a:xfrm>
              <a:off x="251520" y="1484784"/>
              <a:ext cx="4176464" cy="3816424"/>
              <a:chOff x="1007096" y="1700808"/>
              <a:chExt cx="4176464" cy="3816424"/>
            </a:xfrm>
          </p:grpSpPr>
          <p:sp>
            <p:nvSpPr>
              <p:cNvPr id="5" name="Блок-схема: данные 4"/>
              <p:cNvSpPr/>
              <p:nvPr/>
            </p:nvSpPr>
            <p:spPr>
              <a:xfrm>
                <a:off x="1367136" y="1700808"/>
                <a:ext cx="1368152" cy="720080"/>
              </a:xfrm>
              <a:prstGeom prst="flowChartInputOutp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b="1" dirty="0" smtClean="0"/>
                  <a:t>ввод</a:t>
                </a:r>
                <a:r>
                  <a:rPr lang="en-US" sz="2000" b="1" dirty="0" err="1" smtClean="0"/>
                  <a:t>A,b</a:t>
                </a:r>
                <a:endParaRPr lang="ru-RU" sz="2000" b="1" dirty="0"/>
              </a:p>
            </p:txBody>
          </p:sp>
          <p:sp>
            <p:nvSpPr>
              <p:cNvPr id="7" name="Блок-схема: данные 6"/>
              <p:cNvSpPr/>
              <p:nvPr/>
            </p:nvSpPr>
            <p:spPr>
              <a:xfrm>
                <a:off x="3491880" y="2780928"/>
                <a:ext cx="1691680" cy="720080"/>
              </a:xfrm>
              <a:prstGeom prst="flowChartInputOutp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/>
                  <a:t>делится</a:t>
                </a:r>
              </a:p>
            </p:txBody>
          </p:sp>
          <p:sp>
            <p:nvSpPr>
              <p:cNvPr id="8" name="Блок-схема: данные 7"/>
              <p:cNvSpPr/>
              <p:nvPr/>
            </p:nvSpPr>
            <p:spPr>
              <a:xfrm>
                <a:off x="1151112" y="3933056"/>
                <a:ext cx="1728192" cy="720080"/>
              </a:xfrm>
              <a:prstGeom prst="flowChartInputOutp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000" b="1" dirty="0" smtClean="0"/>
                  <a:t>Не</a:t>
                </a:r>
                <a:r>
                  <a:rPr lang="ru-RU" dirty="0" smtClean="0"/>
                  <a:t> </a:t>
                </a:r>
                <a:r>
                  <a:rPr lang="ru-RU" b="1" dirty="0" smtClean="0"/>
                  <a:t>делится</a:t>
                </a:r>
                <a:endParaRPr lang="ru-RU" b="1" dirty="0"/>
              </a:p>
            </p:txBody>
          </p:sp>
          <p:sp>
            <p:nvSpPr>
              <p:cNvPr id="9" name="Блок-схема: альтернативный процесс 8"/>
              <p:cNvSpPr/>
              <p:nvPr/>
            </p:nvSpPr>
            <p:spPr>
              <a:xfrm>
                <a:off x="1655168" y="5085184"/>
                <a:ext cx="1080120" cy="432048"/>
              </a:xfrm>
              <a:prstGeom prst="flowChartAlternateProcess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b="1" dirty="0" smtClean="0"/>
                  <a:t>конец</a:t>
                </a:r>
                <a:endParaRPr lang="ru-RU" b="1" dirty="0"/>
              </a:p>
            </p:txBody>
          </p:sp>
          <p:cxnSp>
            <p:nvCxnSpPr>
              <p:cNvPr id="11" name="Прямая со стрелкой 10"/>
              <p:cNvCxnSpPr>
                <a:stCxn id="5" idx="4"/>
              </p:cNvCxnSpPr>
              <p:nvPr/>
            </p:nvCxnSpPr>
            <p:spPr>
              <a:xfrm flipH="1">
                <a:off x="2050704" y="2420888"/>
                <a:ext cx="508" cy="360040"/>
              </a:xfrm>
              <a:prstGeom prst="straightConnector1">
                <a:avLst/>
              </a:prstGeom>
              <a:ln w="25400" cmpd="sng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 стрелкой 12"/>
              <p:cNvCxnSpPr>
                <a:stCxn id="4" idx="3"/>
              </p:cNvCxnSpPr>
              <p:nvPr/>
            </p:nvCxnSpPr>
            <p:spPr>
              <a:xfrm flipV="1">
                <a:off x="3239344" y="3212976"/>
                <a:ext cx="432048" cy="36004"/>
              </a:xfrm>
              <a:prstGeom prst="straightConnector1">
                <a:avLst/>
              </a:prstGeom>
              <a:ln w="25400" cmpd="sng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 стрелкой 16"/>
              <p:cNvCxnSpPr>
                <a:stCxn id="4" idx="2"/>
                <a:endCxn id="8" idx="1"/>
              </p:cNvCxnSpPr>
              <p:nvPr/>
            </p:nvCxnSpPr>
            <p:spPr>
              <a:xfrm>
                <a:off x="1997460" y="3717032"/>
                <a:ext cx="17748" cy="216024"/>
              </a:xfrm>
              <a:prstGeom prst="straightConnector1">
                <a:avLst/>
              </a:prstGeom>
              <a:ln w="25400" cmpd="sng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>
                <a:stCxn id="7" idx="3"/>
              </p:cNvCxnSpPr>
              <p:nvPr/>
            </p:nvCxnSpPr>
            <p:spPr>
              <a:xfrm>
                <a:off x="4168552" y="3501008"/>
                <a:ext cx="43408" cy="1224136"/>
              </a:xfrm>
              <a:prstGeom prst="line">
                <a:avLst/>
              </a:prstGeom>
              <a:ln w="25400" cmpd="sng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flipH="1">
                <a:off x="2015208" y="4725144"/>
                <a:ext cx="2232248" cy="0"/>
              </a:xfrm>
              <a:prstGeom prst="line">
                <a:avLst/>
              </a:prstGeom>
              <a:ln w="25400" cmpd="sng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 стрелкой 25"/>
              <p:cNvCxnSpPr>
                <a:stCxn id="8" idx="4"/>
              </p:cNvCxnSpPr>
              <p:nvPr/>
            </p:nvCxnSpPr>
            <p:spPr>
              <a:xfrm>
                <a:off x="2015208" y="4653136"/>
                <a:ext cx="0" cy="432048"/>
              </a:xfrm>
              <a:prstGeom prst="straightConnector1">
                <a:avLst/>
              </a:prstGeom>
              <a:ln w="25400" cmpd="sng">
                <a:solidFill>
                  <a:srgbClr val="C0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3023320" y="2636912"/>
                <a:ext cx="5760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/>
                  <a:t>да</a:t>
                </a:r>
                <a:endParaRPr lang="ru-RU" sz="2000" b="1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1007096" y="3501008"/>
                <a:ext cx="5760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/>
                  <a:t>нет</a:t>
                </a:r>
                <a:endParaRPr lang="ru-RU" sz="2000" b="1" dirty="0"/>
              </a:p>
            </p:txBody>
          </p:sp>
        </p:grpSp>
      </p:grpSp>
      <p:sp>
        <p:nvSpPr>
          <p:cNvPr id="32" name="TextBox 31"/>
          <p:cNvSpPr txBox="1"/>
          <p:nvPr/>
        </p:nvSpPr>
        <p:spPr>
          <a:xfrm>
            <a:off x="4211960" y="1700808"/>
            <a:ext cx="49320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/>
              <a:t>     Program </a:t>
            </a:r>
            <a:r>
              <a:rPr lang="en-US" sz="2400" b="1" dirty="0" err="1" smtClean="0"/>
              <a:t>delenie</a:t>
            </a:r>
            <a:r>
              <a:rPr lang="en-US" sz="2400" b="1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    </a:t>
            </a:r>
            <a:r>
              <a:rPr lang="en-US" sz="2400" b="1" dirty="0" err="1" smtClean="0"/>
              <a:t>Var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a,b:integer</a:t>
            </a:r>
            <a:r>
              <a:rPr lang="en-US" sz="2400" b="1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      Begin</a:t>
            </a:r>
          </a:p>
          <a:p>
            <a:pPr>
              <a:lnSpc>
                <a:spcPct val="150000"/>
              </a:lnSpc>
            </a:pPr>
            <a:r>
              <a:rPr lang="en-US" sz="2400" b="1" dirty="0" err="1" smtClean="0"/>
              <a:t>Writeln</a:t>
            </a:r>
            <a:r>
              <a:rPr lang="en-US" sz="2400" b="1" dirty="0" smtClean="0"/>
              <a:t>(‘ </a:t>
            </a:r>
            <a:r>
              <a:rPr lang="ru-RU" sz="2400" b="1" dirty="0" smtClean="0"/>
              <a:t>Введите 2 числа</a:t>
            </a:r>
            <a:r>
              <a:rPr lang="en-US" sz="2400" b="1" dirty="0" smtClean="0"/>
              <a:t>’);</a:t>
            </a:r>
          </a:p>
          <a:p>
            <a:pPr>
              <a:lnSpc>
                <a:spcPct val="150000"/>
              </a:lnSpc>
            </a:pPr>
            <a:r>
              <a:rPr lang="en-US" sz="2400" b="1" dirty="0" err="1" smtClean="0"/>
              <a:t>Realln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a,b</a:t>
            </a:r>
            <a:r>
              <a:rPr lang="en-US" sz="2400" b="1" dirty="0" smtClean="0"/>
              <a:t>);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/>
              <a:t>If a mod b=0 Then </a:t>
            </a:r>
            <a:r>
              <a:rPr lang="en-US" sz="2400" b="1" dirty="0" err="1" smtClean="0"/>
              <a:t>Writeln</a:t>
            </a:r>
            <a:r>
              <a:rPr lang="en-US" sz="2400" b="1" dirty="0" smtClean="0"/>
              <a:t>(‘</a:t>
            </a:r>
            <a:r>
              <a:rPr lang="ru-RU" sz="2400" b="1" dirty="0" smtClean="0"/>
              <a:t>делится</a:t>
            </a:r>
            <a:r>
              <a:rPr lang="en-US" sz="2400" b="1" dirty="0" smtClean="0"/>
              <a:t>’)</a:t>
            </a:r>
            <a:endParaRPr lang="ru-RU" sz="2400" b="1" dirty="0" smtClean="0"/>
          </a:p>
          <a:p>
            <a:pPr>
              <a:lnSpc>
                <a:spcPct val="150000"/>
              </a:lnSpc>
            </a:pPr>
            <a:r>
              <a:rPr lang="en-US" sz="2400" b="1" dirty="0" smtClean="0"/>
              <a:t>Else </a:t>
            </a:r>
            <a:r>
              <a:rPr lang="en-US" sz="2400" b="1" dirty="0" err="1" smtClean="0"/>
              <a:t>Writeln</a:t>
            </a:r>
            <a:r>
              <a:rPr lang="en-US" sz="2400" b="1" dirty="0" smtClean="0"/>
              <a:t>(‘</a:t>
            </a:r>
            <a:r>
              <a:rPr lang="ru-RU" sz="2400" b="1" dirty="0" smtClean="0"/>
              <a:t> не делится</a:t>
            </a:r>
            <a:r>
              <a:rPr lang="en-US" sz="2400" b="1" dirty="0" smtClean="0"/>
              <a:t>’)</a:t>
            </a:r>
            <a:endParaRPr lang="ru-RU" sz="2400" b="1" dirty="0" smtClean="0"/>
          </a:p>
          <a:p>
            <a:pPr>
              <a:lnSpc>
                <a:spcPct val="150000"/>
              </a:lnSpc>
            </a:pPr>
            <a:r>
              <a:rPr lang="en-US" sz="2400" b="1" dirty="0" smtClean="0"/>
              <a:t>End.</a:t>
            </a:r>
            <a:endParaRPr lang="ru-RU" sz="2400" b="1" dirty="0"/>
          </a:p>
        </p:txBody>
      </p:sp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9269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Задача</a:t>
            </a:r>
            <a:b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endParaRPr lang="ru-RU" sz="40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Тупицына В.Л., МБОУ СОШ №9 г. Новоалтайск</a:t>
            </a:r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rPr>
              <a:t>Задачи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67544" y="1124744"/>
            <a:ext cx="60121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Найти наибольшее из трёх чисел.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988840"/>
            <a:ext cx="82089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2"/>
            </a:pP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Проверить будет ли сумма цифр заданного трёхзначного числа четной.</a:t>
            </a:r>
            <a:endParaRPr lang="ru-RU" sz="20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9458" name="Group 2"/>
          <p:cNvGrpSpPr>
            <a:grpSpLocks/>
          </p:cNvGrpSpPr>
          <p:nvPr/>
        </p:nvGrpSpPr>
        <p:grpSpPr bwMode="auto">
          <a:xfrm>
            <a:off x="3779912" y="3212976"/>
            <a:ext cx="1803400" cy="1828800"/>
            <a:chOff x="2433" y="13014"/>
            <a:chExt cx="2841" cy="2880"/>
          </a:xfrm>
        </p:grpSpPr>
        <p:sp>
          <p:nvSpPr>
            <p:cNvPr id="19466" name="Oval 10"/>
            <p:cNvSpPr>
              <a:spLocks noChangeArrowheads="1"/>
            </p:cNvSpPr>
            <p:nvPr/>
          </p:nvSpPr>
          <p:spPr bwMode="auto">
            <a:xfrm>
              <a:off x="2773" y="13581"/>
              <a:ext cx="1832" cy="187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65" name="Oval 9"/>
            <p:cNvSpPr>
              <a:spLocks noChangeArrowheads="1"/>
            </p:cNvSpPr>
            <p:nvPr/>
          </p:nvSpPr>
          <p:spPr bwMode="auto">
            <a:xfrm>
              <a:off x="3227" y="14035"/>
              <a:ext cx="954" cy="1047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64" name="Line 8"/>
            <p:cNvSpPr>
              <a:spLocks noChangeShapeType="1"/>
            </p:cNvSpPr>
            <p:nvPr/>
          </p:nvSpPr>
          <p:spPr bwMode="auto">
            <a:xfrm>
              <a:off x="2433" y="14565"/>
              <a:ext cx="284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 flipV="1">
              <a:off x="3744" y="13014"/>
              <a:ext cx="0" cy="28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62" name="Line 6"/>
            <p:cNvSpPr>
              <a:spLocks noChangeShapeType="1"/>
            </p:cNvSpPr>
            <p:nvPr/>
          </p:nvSpPr>
          <p:spPr bwMode="auto">
            <a:xfrm flipV="1">
              <a:off x="3834" y="13734"/>
              <a:ext cx="54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461" name="Text Box 5"/>
            <p:cNvSpPr txBox="1">
              <a:spLocks noChangeArrowheads="1"/>
            </p:cNvSpPr>
            <p:nvPr/>
          </p:nvSpPr>
          <p:spPr bwMode="auto">
            <a:xfrm>
              <a:off x="4475" y="13468"/>
              <a:ext cx="540" cy="36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60" name="Text Box 4"/>
            <p:cNvSpPr txBox="1">
              <a:spLocks noChangeArrowheads="1"/>
            </p:cNvSpPr>
            <p:nvPr/>
          </p:nvSpPr>
          <p:spPr bwMode="auto">
            <a:xfrm>
              <a:off x="4021" y="14715"/>
              <a:ext cx="454" cy="3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В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459" name="Line 3"/>
            <p:cNvSpPr>
              <a:spLocks noChangeShapeType="1"/>
            </p:cNvSpPr>
            <p:nvPr/>
          </p:nvSpPr>
          <p:spPr bwMode="auto">
            <a:xfrm>
              <a:off x="3834" y="14634"/>
              <a:ext cx="36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539552" y="2492896"/>
            <a:ext cx="82089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3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Проверить принадлежит ли точка с координатами Х и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кольцу радиусами А и В.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467544" y="4869160"/>
            <a:ext cx="8460432" cy="969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4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Дано трёхзначное число. Что больше количество сотен или единиц?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 startAt="4"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Тупицына В.Л., МБОУ СОШ №9 г. Новоалтайск</a:t>
            </a:r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SC_MS_RU_RU_Ed_4_Accessories_2007v_Russ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15783FE-50CA-484F-AF57-29198C702E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MSC_MS_RU_RU_Ed_4_Accessories_2007v_Russia</Template>
  <TotalTime>210</TotalTime>
  <Words>267</Words>
  <Application>Microsoft Office PowerPoint</Application>
  <PresentationFormat>Экран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MSC_MS_RU_RU_Ed_4_Accessories_2007v_Russia</vt:lpstr>
      <vt:lpstr>Паскаль</vt:lpstr>
      <vt:lpstr> Оператор условно-логический </vt:lpstr>
      <vt:lpstr>Слайд 3</vt:lpstr>
      <vt:lpstr>Выполнение оператора</vt:lpstr>
      <vt:lpstr> Задача </vt:lpstr>
      <vt:lpstr>Задачи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>Шаблон оформления</dc:subject>
  <dc:creator>Валентина</dc:creator>
  <dc:description>Шаблон оформления
Корпорация Майкрософт</dc:description>
  <cp:lastModifiedBy>Валентина</cp:lastModifiedBy>
  <cp:revision>22</cp:revision>
  <dcterms:created xsi:type="dcterms:W3CDTF">2013-03-29T16:10:56Z</dcterms:created>
  <dcterms:modified xsi:type="dcterms:W3CDTF">2013-05-11T16:01:46Z</dcterms:modified>
  <cp:category>Шаблон оформления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TC019087009991</vt:lpwstr>
  </property>
</Properties>
</file>