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4" r:id="rId26"/>
    <p:sldId id="285" r:id="rId27"/>
    <p:sldId id="286" r:id="rId28"/>
    <p:sldId id="279" r:id="rId29"/>
    <p:sldId id="280" r:id="rId30"/>
    <p:sldId id="281" r:id="rId31"/>
    <p:sldId id="282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7" r:id="rId41"/>
    <p:sldId id="296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24176-A351-4D32-9C6D-AD51BAA75BB0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F20B0-D145-4C97-B598-13DD513686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F20B0-D145-4C97-B598-13DD5136868C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F20B0-D145-4C97-B598-13DD5136868C}" type="slidenum">
              <a:rPr lang="ru-RU" smtClean="0"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00D1-F5C1-42F2-808A-BA472E357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685800" y="22860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A3CF-076B-422A-B389-690DA7FE1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6DA8-0B13-4BA3-B27C-B68D7421C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Mycenae_ruins_dsc06390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L%C3%B6wentor_Mykene_0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MaskeAgamemnon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7.xls"/><Relationship Id="rId3" Type="http://schemas.openxmlformats.org/officeDocument/2006/relationships/oleObject" Target="../embeddings/_____Microsoft_Office_Excel_97-20033.xls"/><Relationship Id="rId7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Office_Excel_97-20035.xls"/><Relationship Id="rId5" Type="http://schemas.openxmlformats.org/officeDocument/2006/relationships/oleObject" Target="../embeddings/_____Microsoft_Office_Excel_97-20034.xls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7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Microsoft_Office_Excel_97-200311.xls"/><Relationship Id="rId5" Type="http://schemas.openxmlformats.org/officeDocument/2006/relationships/oleObject" Target="../embeddings/_____Microsoft_Office_Excel_97-200310.xls"/><Relationship Id="rId4" Type="http://schemas.openxmlformats.org/officeDocument/2006/relationships/oleObject" Target="../embeddings/_____Microsoft_Office_Excel_97-20039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Minos_face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4%D0%B0%D0%B9%D0%BB:Palazzo_Minosse7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Города-государства Греции и Италии.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5876925"/>
            <a:ext cx="82296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smtClean="0"/>
              <a:t>Развалины древних Микен </a:t>
            </a:r>
          </a:p>
        </p:txBody>
      </p:sp>
      <p:pic>
        <p:nvPicPr>
          <p:cNvPr id="12291" name="Picture 7" descr="300px-Mycenae_ruins_dsc063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611188" y="333375"/>
            <a:ext cx="7921625" cy="5327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5876925"/>
            <a:ext cx="82296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smtClean="0">
                <a:solidFill>
                  <a:schemeClr val="bg1"/>
                </a:solidFill>
              </a:rPr>
              <a:t>Львиные ворота</a:t>
            </a:r>
          </a:p>
        </p:txBody>
      </p:sp>
      <p:pic>
        <p:nvPicPr>
          <p:cNvPr id="13315" name="Picture 5" descr="Löwentor Mykene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2124075" y="260350"/>
            <a:ext cx="4895850" cy="5400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5157788"/>
            <a:ext cx="8229600" cy="609600"/>
          </a:xfrm>
        </p:spPr>
        <p:txBody>
          <a:bodyPr>
            <a:normAutofit fontScale="70000" lnSpcReduction="20000"/>
          </a:bodyPr>
          <a:lstStyle/>
          <a:p>
            <a:pPr algn="ctr">
              <a:buFontTx/>
              <a:buNone/>
            </a:pPr>
            <a:r>
              <a:rPr lang="ru-RU" sz="2000" b="1" smtClean="0"/>
              <a:t>Посмертная маска, известная также как «маска Агамемнона». Золото, XVI век до н. э. Находка из Микенской гробницы № 5, сделанная Генрихом Шлиманом в 1876 году. Национальный археологический музей Афин. </a:t>
            </a:r>
          </a:p>
        </p:txBody>
      </p:sp>
      <p:pic>
        <p:nvPicPr>
          <p:cNvPr id="14339" name="Picture 6" descr="180px-MaskeAgamemn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2555875" y="260350"/>
            <a:ext cx="4103688" cy="4608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smtClean="0"/>
              <a:t>4.Гибель критского царства.</a:t>
            </a:r>
            <a:endParaRPr lang="ru-RU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581525"/>
            <a:ext cx="9144000" cy="2232025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80000"/>
              </a:lnSpc>
              <a:buClr>
                <a:srgbClr val="FFFF00"/>
              </a:buClr>
              <a:buFont typeface="Monotype Sorts" pitchFamily="2" charset="2"/>
              <a:buNone/>
            </a:pPr>
            <a:r>
              <a:rPr lang="ru-RU" sz="2400" b="1" smtClean="0"/>
              <a:t>В 15 в.до н.э. Критская цивилизация погибла.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Monotype Sorts" pitchFamily="2" charset="2"/>
              <a:buNone/>
            </a:pPr>
            <a:r>
              <a:rPr lang="ru-RU" sz="2400" b="1" smtClean="0"/>
              <a:t>Существуют 2 версии</a:t>
            </a:r>
            <a:endParaRPr lang="en-US" sz="2400" b="1" smtClean="0"/>
          </a:p>
          <a:p>
            <a:pPr>
              <a:lnSpc>
                <a:spcPct val="80000"/>
              </a:lnSpc>
              <a:buClr>
                <a:srgbClr val="FFFF00"/>
              </a:buClr>
              <a:buFont typeface="Monotype Sorts" pitchFamily="2" charset="2"/>
              <a:buNone/>
            </a:pPr>
            <a:r>
              <a:rPr lang="ru-RU" sz="2400" b="1" smtClean="0"/>
              <a:t>1.В результате взрыва вулкана  о. Фера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Monotype Sorts" pitchFamily="2" charset="2"/>
              <a:buNone/>
            </a:pPr>
            <a:r>
              <a:rPr lang="ru-RU" sz="2400" b="1" smtClean="0"/>
              <a:t>2.В результате вторжения греков-ахейцев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Monotype Sorts" pitchFamily="2" charset="2"/>
              <a:buNone/>
            </a:pPr>
            <a:r>
              <a:rPr lang="ru-RU" sz="2400" b="1" smtClean="0"/>
              <a:t>Сейчас ряд ученых считает что на Крите располагалась легендарная Атлантида.</a:t>
            </a:r>
            <a:endParaRPr lang="ru-RU" sz="2400" b="1" smtClean="0">
              <a:solidFill>
                <a:srgbClr val="FFFF00"/>
              </a:solidFill>
            </a:endParaRPr>
          </a:p>
        </p:txBody>
      </p:sp>
      <p:pic>
        <p:nvPicPr>
          <p:cNvPr id="15364" name="Picture 6" descr="1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3779838" y="727075"/>
            <a:ext cx="5040312" cy="37814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755650" y="2060575"/>
            <a:ext cx="2576513" cy="89852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Взрыв вулкана</a:t>
            </a:r>
          </a:p>
          <a:p>
            <a:pPr algn="ctr"/>
            <a:r>
              <a:rPr lang="ru-RU" b="1">
                <a:solidFill>
                  <a:schemeClr val="hlink"/>
                </a:solidFill>
              </a:rPr>
              <a:t>на о.Фера.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Причины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греческой колонизации.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5" name="Text Box 1035" descr="Почтовая бумага"/>
          <p:cNvSpPr txBox="1">
            <a:spLocks noChangeArrowheads="1"/>
          </p:cNvSpPr>
          <p:nvPr/>
        </p:nvSpPr>
        <p:spPr bwMode="auto">
          <a:xfrm>
            <a:off x="88900" y="3173413"/>
            <a:ext cx="2101850" cy="157003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</a:rPr>
              <a:t>Отмена </a:t>
            </a:r>
          </a:p>
          <a:p>
            <a:pPr algn="ctr"/>
            <a:r>
              <a:rPr lang="ru-RU" sz="3200" dirty="0">
                <a:latin typeface="Times New Roman" pitchFamily="18" charset="0"/>
              </a:rPr>
              <a:t>долгового </a:t>
            </a:r>
          </a:p>
          <a:p>
            <a:pPr algn="ctr"/>
            <a:r>
              <a:rPr lang="ru-RU" sz="3200" dirty="0">
                <a:latin typeface="Times New Roman" pitchFamily="18" charset="0"/>
              </a:rPr>
              <a:t>рабства</a:t>
            </a:r>
          </a:p>
        </p:txBody>
      </p:sp>
      <p:sp>
        <p:nvSpPr>
          <p:cNvPr id="11276" name="Text Box 1036" descr="Почтовая бумага"/>
          <p:cNvSpPr txBox="1">
            <a:spLocks noChangeArrowheads="1"/>
          </p:cNvSpPr>
          <p:nvPr/>
        </p:nvSpPr>
        <p:spPr bwMode="auto">
          <a:xfrm>
            <a:off x="6643702" y="5572140"/>
            <a:ext cx="2073275" cy="10779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</a:rPr>
              <a:t>Развитие</a:t>
            </a:r>
          </a:p>
          <a:p>
            <a:pPr algn="ctr"/>
            <a:r>
              <a:rPr lang="ru-RU" sz="3200" dirty="0">
                <a:latin typeface="Times New Roman" pitchFamily="18" charset="0"/>
              </a:rPr>
              <a:t>торговли</a:t>
            </a:r>
          </a:p>
        </p:txBody>
      </p:sp>
      <p:sp>
        <p:nvSpPr>
          <p:cNvPr id="11277" name="Text Box 1037" descr="Почтовая бумага"/>
          <p:cNvSpPr txBox="1">
            <a:spLocks noChangeArrowheads="1"/>
          </p:cNvSpPr>
          <p:nvPr/>
        </p:nvSpPr>
        <p:spPr bwMode="auto">
          <a:xfrm>
            <a:off x="304800" y="5565775"/>
            <a:ext cx="2567306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</a:rPr>
              <a:t>Борьба знати </a:t>
            </a:r>
          </a:p>
          <a:p>
            <a:pPr algn="ctr"/>
            <a:r>
              <a:rPr lang="ru-RU" sz="3200" dirty="0">
                <a:latin typeface="Times New Roman" pitchFamily="18" charset="0"/>
              </a:rPr>
              <a:t>и демоса</a:t>
            </a:r>
          </a:p>
        </p:txBody>
      </p:sp>
      <p:sp>
        <p:nvSpPr>
          <p:cNvPr id="4102" name="AutoShape 1038"/>
          <p:cNvSpPr>
            <a:spLocks noChangeArrowheads="1"/>
          </p:cNvSpPr>
          <p:nvPr/>
        </p:nvSpPr>
        <p:spPr bwMode="auto">
          <a:xfrm>
            <a:off x="6553200" y="3838575"/>
            <a:ext cx="852488" cy="733425"/>
          </a:xfrm>
          <a:custGeom>
            <a:avLst/>
            <a:gdLst>
              <a:gd name="T0" fmla="*/ 948508432 w 21600"/>
              <a:gd name="T1" fmla="*/ 0 h 21600"/>
              <a:gd name="T2" fmla="*/ 569079895 w 21600"/>
              <a:gd name="T3" fmla="*/ 281863071 h 21600"/>
              <a:gd name="T4" fmla="*/ 0 w 21600"/>
              <a:gd name="T5" fmla="*/ 704696488 h 21600"/>
              <a:gd name="T6" fmla="*/ 569079895 w 21600"/>
              <a:gd name="T7" fmla="*/ 845589009 h 21600"/>
              <a:gd name="T8" fmla="*/ 1138161053 w 21600"/>
              <a:gd name="T9" fmla="*/ 587214884 h 21600"/>
              <a:gd name="T10" fmla="*/ 1327874611 w 21600"/>
              <a:gd name="T11" fmla="*/ 28186307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1040"/>
          <p:cNvSpPr>
            <a:spLocks noChangeArrowheads="1"/>
          </p:cNvSpPr>
          <p:nvPr/>
        </p:nvSpPr>
        <p:spPr bwMode="auto">
          <a:xfrm flipV="1">
            <a:off x="6553200" y="4724400"/>
            <a:ext cx="852488" cy="733425"/>
          </a:xfrm>
          <a:custGeom>
            <a:avLst/>
            <a:gdLst>
              <a:gd name="T0" fmla="*/ 948508432 w 21600"/>
              <a:gd name="T1" fmla="*/ 0 h 21600"/>
              <a:gd name="T2" fmla="*/ 569079895 w 21600"/>
              <a:gd name="T3" fmla="*/ 281863071 h 21600"/>
              <a:gd name="T4" fmla="*/ 0 w 21600"/>
              <a:gd name="T5" fmla="*/ 704696488 h 21600"/>
              <a:gd name="T6" fmla="*/ 569079895 w 21600"/>
              <a:gd name="T7" fmla="*/ 845589009 h 21600"/>
              <a:gd name="T8" fmla="*/ 1138161053 w 21600"/>
              <a:gd name="T9" fmla="*/ 587214884 h 21600"/>
              <a:gd name="T10" fmla="*/ 1327874611 w 21600"/>
              <a:gd name="T11" fmla="*/ 28186307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1041"/>
          <p:cNvSpPr>
            <a:spLocks noChangeArrowheads="1"/>
          </p:cNvSpPr>
          <p:nvPr/>
        </p:nvSpPr>
        <p:spPr bwMode="auto">
          <a:xfrm flipH="1" flipV="1">
            <a:off x="2362200" y="4724400"/>
            <a:ext cx="852488" cy="733425"/>
          </a:xfrm>
          <a:custGeom>
            <a:avLst/>
            <a:gdLst>
              <a:gd name="T0" fmla="*/ 948508432 w 21600"/>
              <a:gd name="T1" fmla="*/ 0 h 21600"/>
              <a:gd name="T2" fmla="*/ 569079895 w 21600"/>
              <a:gd name="T3" fmla="*/ 281863071 h 21600"/>
              <a:gd name="T4" fmla="*/ 0 w 21600"/>
              <a:gd name="T5" fmla="*/ 704696488 h 21600"/>
              <a:gd name="T6" fmla="*/ 569079895 w 21600"/>
              <a:gd name="T7" fmla="*/ 845589009 h 21600"/>
              <a:gd name="T8" fmla="*/ 1138161053 w 21600"/>
              <a:gd name="T9" fmla="*/ 587214884 h 21600"/>
              <a:gd name="T10" fmla="*/ 1327874611 w 21600"/>
              <a:gd name="T11" fmla="*/ 28186307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Text Box 1043" descr="Белый мрамор"/>
          <p:cNvSpPr txBox="1">
            <a:spLocks noChangeArrowheads="1"/>
          </p:cNvSpPr>
          <p:nvPr/>
        </p:nvSpPr>
        <p:spPr bwMode="auto">
          <a:xfrm>
            <a:off x="217488" y="1417638"/>
            <a:ext cx="7305783" cy="156966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chemeClr val="bg2"/>
              </a:buClr>
              <a:buFont typeface="Monotype Sorts" pitchFamily="2" charset="2"/>
              <a:buNone/>
              <a:defRPr/>
            </a:pPr>
            <a:r>
              <a:rPr lang="ru-RU" sz="3200" dirty="0"/>
              <a:t>В </a:t>
            </a:r>
            <a:r>
              <a:rPr lang="en-US" sz="3200" dirty="0"/>
              <a:t> </a:t>
            </a:r>
            <a:r>
              <a:rPr lang="en-US" sz="3200" dirty="0" smtClean="0"/>
              <a:t>V </a:t>
            </a:r>
            <a:r>
              <a:rPr lang="ru-RU" sz="3200" dirty="0"/>
              <a:t>в. до н.э. Греки стали переселяться </a:t>
            </a:r>
          </a:p>
          <a:p>
            <a:pPr algn="ctr">
              <a:buClr>
                <a:schemeClr val="bg2"/>
              </a:buClr>
              <a:defRPr/>
            </a:pPr>
            <a:r>
              <a:rPr lang="ru-RU" sz="3200" dirty="0"/>
              <a:t>в другие страны. </a:t>
            </a:r>
          </a:p>
          <a:p>
            <a:pPr algn="ctr">
              <a:buClr>
                <a:schemeClr val="bg2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Почему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6" name="AutoShape 1044"/>
          <p:cNvSpPr>
            <a:spLocks noChangeArrowheads="1"/>
          </p:cNvSpPr>
          <p:nvPr/>
        </p:nvSpPr>
        <p:spPr bwMode="auto">
          <a:xfrm>
            <a:off x="2362200" y="3886200"/>
            <a:ext cx="838200" cy="457200"/>
          </a:xfrm>
          <a:prstGeom prst="lef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Text Box 1045" descr="Почтовая бумага"/>
          <p:cNvSpPr txBox="1">
            <a:spLocks noChangeArrowheads="1"/>
          </p:cNvSpPr>
          <p:nvPr/>
        </p:nvSpPr>
        <p:spPr bwMode="auto">
          <a:xfrm>
            <a:off x="5029200" y="3200400"/>
            <a:ext cx="2759075" cy="5238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</a:rPr>
              <a:t>Малоземелье</a:t>
            </a: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4108" name="Picture 1048" descr="Рисунок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3419475" y="3881438"/>
            <a:ext cx="287972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 autoUpdateAnimBg="0"/>
      <p:bldP spid="11276" grpId="0" animBg="1" autoUpdateAnimBg="0"/>
      <p:bldP spid="11277" grpId="0" animBg="1" autoUpdateAnimBg="0"/>
      <p:bldP spid="1128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Рисунок2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34925" y="1543050"/>
            <a:ext cx="9109075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9" descr="Рисунок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4941888"/>
            <a:ext cx="3140075" cy="171291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3716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Местоположение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греческих колоний.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-2868962">
            <a:off x="4876800" y="2971800"/>
            <a:ext cx="1828800" cy="457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5715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3627852">
            <a:off x="4343400" y="4953000"/>
            <a:ext cx="1828800" cy="457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5715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10719135">
            <a:off x="3960813" y="3959225"/>
            <a:ext cx="838200" cy="395288"/>
          </a:xfrm>
          <a:prstGeom prst="rightArrow">
            <a:avLst>
              <a:gd name="adj1" fmla="val 50000"/>
              <a:gd name="adj2" fmla="val 53012"/>
            </a:avLst>
          </a:prstGeom>
          <a:solidFill>
            <a:srgbClr val="FFFF00"/>
          </a:solidFill>
          <a:ln w="5715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-9430538">
            <a:off x="2590800" y="3352800"/>
            <a:ext cx="1828800" cy="457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5715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-126048">
            <a:off x="4953000" y="3962400"/>
            <a:ext cx="990600" cy="395288"/>
          </a:xfrm>
          <a:prstGeom prst="rightArrow">
            <a:avLst>
              <a:gd name="adj1" fmla="val 50000"/>
              <a:gd name="adj2" fmla="val 62651"/>
            </a:avLst>
          </a:prstGeom>
          <a:solidFill>
            <a:srgbClr val="FFFF00"/>
          </a:solidFill>
          <a:ln w="5715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096000" y="3962400"/>
            <a:ext cx="1756699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ru-RU" sz="2400" dirty="0">
                <a:latin typeface="Times New Roman" pitchFamily="18" charset="0"/>
              </a:rPr>
              <a:t>Малая Азия</a:t>
            </a:r>
            <a:endParaRPr lang="ru-RU" sz="2400" b="0" dirty="0">
              <a:latin typeface="Times New Roman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500813" y="1754188"/>
            <a:ext cx="2144498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Северное При-</a:t>
            </a:r>
          </a:p>
          <a:p>
            <a:pPr algn="ctr"/>
            <a:r>
              <a:rPr lang="ru-RU" sz="2400" dirty="0" err="1">
                <a:latin typeface="Times New Roman" pitchFamily="18" charset="0"/>
              </a:rPr>
              <a:t>черноморье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828800" y="3902075"/>
            <a:ext cx="1735138" cy="8302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Южные </a:t>
            </a:r>
          </a:p>
          <a:p>
            <a:pPr algn="ctr"/>
            <a:r>
              <a:rPr lang="ru-RU" sz="2400" dirty="0" err="1">
                <a:latin typeface="Times New Roman" pitchFamily="18" charset="0"/>
              </a:rPr>
              <a:t>Аппенины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81000" y="2209800"/>
            <a:ext cx="2545632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Северо-Западное</a:t>
            </a:r>
          </a:p>
          <a:p>
            <a:pPr algn="ctr"/>
            <a:r>
              <a:rPr lang="ru-RU" sz="2400" dirty="0">
                <a:latin typeface="Times New Roman" pitchFamily="18" charset="0"/>
              </a:rPr>
              <a:t>Средиземноморье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200400" y="5943600"/>
            <a:ext cx="249299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ru-RU" sz="2400" dirty="0">
                <a:latin typeface="Times New Roman" pitchFamily="18" charset="0"/>
              </a:rPr>
              <a:t>Северная Африка</a:t>
            </a:r>
          </a:p>
        </p:txBody>
      </p:sp>
      <p:pic>
        <p:nvPicPr>
          <p:cNvPr id="5135" name="Picture 20" descr="Рисунок4"/>
          <p:cNvPicPr>
            <a:picLocks noChangeAspect="1" noChangeArrowheads="1"/>
          </p:cNvPicPr>
          <p:nvPr/>
        </p:nvPicPr>
        <p:blipFill>
          <a:blip r:embed="rId4">
            <a:lum bright="6000" contrast="18000"/>
          </a:blip>
          <a:srcRect/>
          <a:stretch>
            <a:fillRect/>
          </a:stretch>
        </p:blipFill>
        <p:spPr bwMode="auto">
          <a:xfrm>
            <a:off x="6203950" y="4941888"/>
            <a:ext cx="2832100" cy="170815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 autoUpdateAnimBg="0"/>
      <p:bldP spid="5131" grpId="0" animBg="1" autoUpdateAnimBg="0"/>
      <p:bldP spid="5133" grpId="0" animBg="1" autoUpdateAnimBg="0"/>
      <p:bldP spid="5134" grpId="0" animBg="1" autoUpdateAnimBg="0"/>
      <p:bldP spid="513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028" descr="Бел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3643306" y="6143644"/>
            <a:ext cx="4732344" cy="485756"/>
          </a:xfrm>
          <a:solidFill>
            <a:schemeClr val="bg1"/>
          </a:solidFill>
          <a:ln w="76200">
            <a:solidFill>
              <a:srgbClr val="FF0066"/>
            </a:solidFill>
          </a:ln>
        </p:spPr>
        <p:txBody>
          <a:bodyPr>
            <a:normAutofit lnSpcReduction="10000"/>
          </a:bodyPr>
          <a:lstStyle/>
          <a:p>
            <a:pPr algn="ctr">
              <a:buClr>
                <a:schemeClr val="hlink"/>
              </a:buClr>
              <a:buFont typeface="Monotype Sorts" pitchFamily="2" charset="2"/>
              <a:buNone/>
            </a:pPr>
            <a:endParaRPr lang="ru-RU" sz="2800" b="1" dirty="0" smtClean="0">
              <a:solidFill>
                <a:schemeClr val="bg2"/>
              </a:solidFill>
            </a:endParaRPr>
          </a:p>
        </p:txBody>
      </p:sp>
      <p:sp>
        <p:nvSpPr>
          <p:cNvPr id="12293" name="Rectangle 102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Местоположение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греческих колоний.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1032" descr="Рисунок1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1835150" y="1304925"/>
            <a:ext cx="5473700" cy="329406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46275"/>
            <a:ext cx="3600450" cy="46513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148" name="Rectangle 4" descr="Зелен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828800"/>
            <a:ext cx="5105400" cy="48768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lnSpc>
                <a:spcPct val="120000"/>
              </a:lnSpc>
              <a:buClr>
                <a:schemeClr val="tx2"/>
              </a:buClr>
              <a:buFont typeface="Monotype Sorts" pitchFamily="2" charset="2"/>
              <a:buNone/>
            </a:pPr>
            <a:r>
              <a:rPr lang="ru-RU" sz="2800" b="1" dirty="0" smtClean="0"/>
              <a:t>Несмотря на отъезд с Родины , колонисты поддерживали с Грецией постоянную связь.</a:t>
            </a:r>
          </a:p>
          <a:p>
            <a:pPr algn="ctr">
              <a:lnSpc>
                <a:spcPct val="120000"/>
              </a:lnSpc>
              <a:buClr>
                <a:schemeClr val="tx2"/>
              </a:buClr>
              <a:buFont typeface="Monotype Sorts" pitchFamily="2" charset="2"/>
              <a:buNone/>
            </a:pPr>
            <a:r>
              <a:rPr lang="ru-RU" sz="2800" b="1" dirty="0" smtClean="0"/>
              <a:t>Прибытие корабля из Греции становилось настоящим праздником.</a:t>
            </a:r>
          </a:p>
          <a:p>
            <a:pPr algn="ctr">
              <a:lnSpc>
                <a:spcPct val="120000"/>
              </a:lnSpc>
              <a:buClr>
                <a:schemeClr val="tx2"/>
              </a:buClr>
              <a:buFont typeface="Monotype Sorts" pitchFamily="2" charset="2"/>
              <a:buNone/>
            </a:pPr>
            <a:r>
              <a:rPr lang="ru-RU" sz="2800" b="1" dirty="0" smtClean="0"/>
              <a:t>Так формировался «ЭЛЛИНСКИЙ МИР».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Местоположение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греческих колоний.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12713" y="5995988"/>
            <a:ext cx="36972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Сигнальный колокол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600200"/>
          </a:xfrm>
          <a:solidFill>
            <a:schemeClr val="bg1"/>
          </a:solidFill>
          <a:ln w="76200">
            <a:solidFill>
              <a:srgbClr val="FF0066"/>
            </a:solidFill>
          </a:ln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Колонии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Северном Причерноморье.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Rectangle 4" descr="Зелен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752600"/>
            <a:ext cx="4572000" cy="48768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sz="2800" b="1" dirty="0" smtClean="0"/>
              <a:t>Одними из самых знаменитых греческих колоний были колонии на юге нашей </a:t>
            </a:r>
            <a:r>
              <a:rPr lang="ru-RU" sz="2800" b="1" dirty="0" err="1" smtClean="0"/>
              <a:t>страны,в</a:t>
            </a:r>
            <a:r>
              <a:rPr lang="ru-RU" sz="2800" b="1" dirty="0" smtClean="0"/>
              <a:t> Северном Причерноморье.</a:t>
            </a:r>
          </a:p>
          <a:p>
            <a:pPr algn="ctr">
              <a:buFont typeface="Monotype Sorts" pitchFamily="2" charset="2"/>
              <a:buNone/>
            </a:pPr>
            <a:r>
              <a:rPr lang="ru-RU" sz="2800" b="1" dirty="0" smtClean="0"/>
              <a:t>Развалины Древних здесь сохранились до сих пор.</a:t>
            </a:r>
            <a:r>
              <a:rPr lang="en-US" sz="2800" b="1" dirty="0" smtClean="0"/>
              <a:t> </a:t>
            </a:r>
            <a:r>
              <a:rPr lang="ru-RU" sz="2800" b="1" dirty="0" smtClean="0"/>
              <a:t>В </a:t>
            </a:r>
            <a:r>
              <a:rPr lang="ru-RU" sz="2800" b="1" dirty="0" err="1" smtClean="0"/>
              <a:t>Ольвии</a:t>
            </a:r>
            <a:r>
              <a:rPr lang="ru-RU" sz="2800" b="1" dirty="0" smtClean="0"/>
              <a:t> удалось даже восстановить Древнюю лестницу. </a:t>
            </a:r>
          </a:p>
        </p:txBody>
      </p:sp>
      <p:pic>
        <p:nvPicPr>
          <p:cNvPr id="2" name="Picture 6" descr="Рисунок6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190500" y="1806575"/>
            <a:ext cx="4094163" cy="47910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524000"/>
          </a:xfrm>
          <a:solidFill>
            <a:schemeClr val="bg1"/>
          </a:solidFill>
          <a:ln w="76200">
            <a:solidFill>
              <a:srgbClr val="FF0066"/>
            </a:solidFill>
          </a:ln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Колонии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Северном Причерноморье.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Rectangle 4" descr="Зелен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76400"/>
            <a:ext cx="4953000" cy="51054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sz="2800" b="1" dirty="0" smtClean="0"/>
              <a:t>Колония  представляла из себя город-государство. </a:t>
            </a:r>
            <a:r>
              <a:rPr lang="ru-RU" sz="2800" b="1" u="sng" dirty="0" smtClean="0"/>
              <a:t>(Почему</a:t>
            </a:r>
            <a:r>
              <a:rPr lang="en-US" sz="2800" b="1" u="sng" dirty="0" smtClean="0"/>
              <a:t>?)</a:t>
            </a:r>
          </a:p>
          <a:p>
            <a:pPr algn="ctr">
              <a:buFont typeface="Monotype Sorts" pitchFamily="2" charset="2"/>
              <a:buNone/>
            </a:pPr>
            <a:r>
              <a:rPr lang="en-US" sz="2800" b="1" dirty="0" smtClean="0"/>
              <a:t>В </a:t>
            </a:r>
            <a:r>
              <a:rPr lang="en-US" sz="2800" b="1" dirty="0" err="1" smtClean="0"/>
              <a:t>ее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состав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входили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кроме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самого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города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окрестные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деревни</a:t>
            </a:r>
            <a:r>
              <a:rPr lang="en-US" sz="2800" b="1" dirty="0" smtClean="0"/>
              <a:t>.</a:t>
            </a:r>
          </a:p>
          <a:p>
            <a:pPr algn="ctr">
              <a:buFont typeface="Monotype Sorts" pitchFamily="2" charset="2"/>
              <a:buNone/>
            </a:pPr>
            <a:r>
              <a:rPr lang="en-US" sz="2800" b="1" dirty="0" err="1" smtClean="0"/>
              <a:t>Город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имел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свое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прави-тельство</a:t>
            </a:r>
            <a:r>
              <a:rPr lang="en-US" sz="2800" b="1" dirty="0" smtClean="0"/>
              <a:t>,</a:t>
            </a:r>
            <a:r>
              <a:rPr lang="ru-RU" sz="2800" b="1" dirty="0" smtClean="0"/>
              <a:t> </a:t>
            </a:r>
            <a:r>
              <a:rPr lang="en-US" sz="2800" b="1" dirty="0" err="1" smtClean="0"/>
              <a:t>войско,казну</a:t>
            </a:r>
            <a:r>
              <a:rPr lang="en-US" sz="2800" b="1" dirty="0" smtClean="0"/>
              <a:t> и </a:t>
            </a:r>
            <a:r>
              <a:rPr lang="en-US" sz="2800" b="1" dirty="0" err="1" smtClean="0"/>
              <a:t>чеканил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монету</a:t>
            </a:r>
            <a:r>
              <a:rPr lang="en-US" sz="2800" b="1" dirty="0" smtClean="0"/>
              <a:t>.</a:t>
            </a:r>
          </a:p>
          <a:p>
            <a:pPr algn="ctr">
              <a:buFont typeface="Monotype Sorts" pitchFamily="2" charset="2"/>
              <a:buNone/>
            </a:pPr>
            <a:r>
              <a:rPr lang="en-US" sz="2800" b="1" dirty="0" err="1" smtClean="0"/>
              <a:t>Его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территорию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можо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было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обойти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пешком</a:t>
            </a:r>
            <a:r>
              <a:rPr lang="en-US" sz="2800" b="1" dirty="0" smtClean="0"/>
              <a:t>.</a:t>
            </a:r>
            <a:endParaRPr lang="ru-RU" sz="2800" b="1" dirty="0" smtClean="0"/>
          </a:p>
        </p:txBody>
      </p:sp>
      <p:pic>
        <p:nvPicPr>
          <p:cNvPr id="2" name="Picture 6" descr="Рисунок7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180975" y="1793875"/>
            <a:ext cx="3743325" cy="422751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39738" y="6211888"/>
            <a:ext cx="31956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Амфитеатр. Анталия.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1. Античность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Период </a:t>
            </a:r>
            <a:r>
              <a:rPr lang="en-US" sz="2400" dirty="0" smtClean="0"/>
              <a:t>III</a:t>
            </a:r>
            <a:r>
              <a:rPr lang="ru-RU" sz="2400" dirty="0" smtClean="0"/>
              <a:t> тыс. до н.э. – </a:t>
            </a:r>
            <a:r>
              <a:rPr lang="en-US" sz="2400" dirty="0" smtClean="0"/>
              <a:t>V</a:t>
            </a:r>
            <a:r>
              <a:rPr lang="ru-RU" sz="2400" dirty="0" smtClean="0"/>
              <a:t> в.н.э.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400" b="1" u="sng" dirty="0" smtClean="0"/>
              <a:t>  Черты </a:t>
            </a:r>
            <a:r>
              <a:rPr lang="ru-RU" sz="2400" b="1" u="sng" dirty="0" smtClean="0"/>
              <a:t>античности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sz="2400" dirty="0" smtClean="0"/>
              <a:t>Средиземноморские </a:t>
            </a:r>
            <a:r>
              <a:rPr lang="ru-RU" sz="2400" dirty="0" smtClean="0"/>
              <a:t>цивилизации (Греция, Рим)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sz="2400" dirty="0" smtClean="0"/>
              <a:t>Связь частной собственности и гражданского статуса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sz="2400" dirty="0" smtClean="0"/>
              <a:t>Гражданская община- основа полиса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sz="2400" dirty="0" smtClean="0"/>
              <a:t>Богатейшая культура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sz="2400" dirty="0" smtClean="0"/>
              <a:t>Фундамент современной европейской цивилизации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Рисунок8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285750" y="2058988"/>
            <a:ext cx="4141788" cy="46101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600200"/>
          </a:xfrm>
          <a:solidFill>
            <a:schemeClr val="bg1"/>
          </a:solidFill>
          <a:ln w="76200">
            <a:solidFill>
              <a:srgbClr val="FF0066"/>
            </a:solidFill>
          </a:ln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Колонии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Северном Причерноморье.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Rectangle 4" descr="Зелен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495800" cy="48768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sz="2800" b="1" dirty="0" smtClean="0"/>
              <a:t>Хотя греки расселились на огромной территории они по-прежнему считали себя единым народом-                                </a:t>
            </a:r>
            <a:r>
              <a:rPr lang="ru-RU" sz="2800" b="1" u="sng" dirty="0" smtClean="0"/>
              <a:t>ЭЛЛИНАМИ </a:t>
            </a:r>
          </a:p>
          <a:p>
            <a:pPr algn="ctr">
              <a:buFont typeface="Monotype Sorts" pitchFamily="2" charset="2"/>
              <a:buNone/>
            </a:pPr>
            <a:r>
              <a:rPr lang="ru-RU" sz="2400" b="1" dirty="0" smtClean="0"/>
              <a:t>Их объединяли </a:t>
            </a:r>
            <a:r>
              <a:rPr lang="en-US" sz="2400" b="1" dirty="0" smtClean="0"/>
              <a:t>:</a:t>
            </a:r>
            <a:r>
              <a:rPr lang="ru-RU" sz="2400" b="1" dirty="0" smtClean="0"/>
              <a:t>язык, обычаи,</a:t>
            </a:r>
            <a:r>
              <a:rPr lang="en-US" sz="2400" b="1" dirty="0" smtClean="0"/>
              <a:t> </a:t>
            </a:r>
            <a:r>
              <a:rPr lang="ru-RU" sz="2400" b="1" dirty="0" smtClean="0"/>
              <a:t>древние сказания, религия,</a:t>
            </a:r>
            <a:r>
              <a:rPr lang="en-US" sz="2400" b="1" dirty="0" smtClean="0"/>
              <a:t> </a:t>
            </a:r>
            <a:r>
              <a:rPr lang="ru-RU" sz="2400" b="1" dirty="0" smtClean="0"/>
              <a:t>единая письменность,</a:t>
            </a:r>
            <a:r>
              <a:rPr lang="en-US" sz="2400" b="1" dirty="0" smtClean="0"/>
              <a:t> </a:t>
            </a:r>
            <a:r>
              <a:rPr lang="ru-RU" sz="2400" b="1" dirty="0" smtClean="0"/>
              <a:t>образ </a:t>
            </a:r>
            <a:r>
              <a:rPr lang="ru-RU" sz="2800" b="1" dirty="0" smtClean="0"/>
              <a:t>жизни. 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827088" y="5554663"/>
            <a:ext cx="2877711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Плиты с греческими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письменами.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(Найдены в Крыму)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760413" y="188913"/>
            <a:ext cx="7772400" cy="503237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Tx/>
              <a:buChar char=" "/>
              <a:defRPr/>
            </a:pPr>
            <a:r>
              <a:rPr lang="ru-RU" sz="3200" b="1" dirty="0" smtClean="0"/>
              <a:t>  Олимпийские игры.</a:t>
            </a:r>
            <a:endParaRPr lang="ru-RU" sz="3200" b="1" dirty="0" smtClean="0"/>
          </a:p>
        </p:txBody>
      </p:sp>
      <p:sp>
        <p:nvSpPr>
          <p:cNvPr id="6148" name="Rectangle 4" descr="Зелен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836613"/>
            <a:ext cx="4392613" cy="5868987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20000"/>
              </a:lnSpc>
              <a:buClr>
                <a:schemeClr val="tx2"/>
              </a:buClr>
              <a:buFont typeface="Monotype Sorts" pitchFamily="2" charset="2"/>
              <a:buNone/>
            </a:pPr>
            <a:r>
              <a:rPr lang="ru-RU" sz="2400" b="1" smtClean="0"/>
              <a:t>В 776 г.до н.э. в Греции прошли первые олимпийские игры.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Monotype Sorts" pitchFamily="2" charset="2"/>
              <a:buNone/>
            </a:pPr>
            <a:r>
              <a:rPr lang="ru-RU" sz="2400" b="1" smtClean="0"/>
              <a:t>По легенде их учредил Геракл в честь своего отца-Зевса.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Monotype Sorts" pitchFamily="2" charset="2"/>
              <a:buNone/>
            </a:pPr>
            <a:r>
              <a:rPr lang="ru-RU" sz="2400" b="1" smtClean="0"/>
              <a:t>Игры проходили 1 раз в 4 года в них участвовали атлеты из всех полисов и колоний.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Monotype Sorts" pitchFamily="2" charset="2"/>
              <a:buNone/>
            </a:pPr>
            <a:r>
              <a:rPr lang="ru-RU" sz="2400" b="1" smtClean="0"/>
              <a:t>На время игр в Греции прекращались всей войны. </a:t>
            </a:r>
          </a:p>
        </p:txBody>
      </p:sp>
      <p:pic>
        <p:nvPicPr>
          <p:cNvPr id="5124" name="Picture 8" descr="6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431800" y="765175"/>
            <a:ext cx="4068763" cy="46736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147638" y="5703888"/>
            <a:ext cx="430212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Древняя Олимпия.</a:t>
            </a:r>
          </a:p>
          <a:p>
            <a:pPr algn="ctr"/>
            <a:r>
              <a:rPr lang="ru-RU" sz="2400">
                <a:latin typeface="Times New Roman" pitchFamily="18" charset="0"/>
              </a:rPr>
              <a:t>Современная реконструкция.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исунок1"/>
          <p:cNvPicPr>
            <a:picLocks noChangeAspect="1" noChangeArrowheads="1"/>
          </p:cNvPicPr>
          <p:nvPr/>
        </p:nvPicPr>
        <p:blipFill>
          <a:blip r:embed="rId2">
            <a:lum bright="12000" contrast="36000"/>
          </a:blip>
          <a:srcRect/>
          <a:stretch>
            <a:fillRect/>
          </a:stretch>
        </p:blipFill>
        <p:spPr bwMode="auto">
          <a:xfrm>
            <a:off x="4500562" y="142852"/>
            <a:ext cx="4366739" cy="283686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6" descr="1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500034" y="3071810"/>
            <a:ext cx="4824413" cy="339883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6" descr="4"/>
          <p:cNvPicPr>
            <a:picLocks noChangeAspect="1" noChangeArrowheads="1"/>
          </p:cNvPicPr>
          <p:nvPr/>
        </p:nvPicPr>
        <p:blipFill>
          <a:blip r:embed="rId4">
            <a:lum bright="6000" contrast="18000"/>
          </a:blip>
          <a:srcRect/>
          <a:stretch>
            <a:fillRect/>
          </a:stretch>
        </p:blipFill>
        <p:spPr bwMode="auto">
          <a:xfrm>
            <a:off x="285719" y="214290"/>
            <a:ext cx="3966605" cy="262971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714348" y="785794"/>
            <a:ext cx="4052887" cy="50831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1" y="6000768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Милон поднимает быка</a:t>
            </a:r>
            <a:endParaRPr lang="ru-RU" dirty="0"/>
          </a:p>
        </p:txBody>
      </p:sp>
      <p:pic>
        <p:nvPicPr>
          <p:cNvPr id="4" name="Picture 6" descr="Рисунок2"/>
          <p:cNvPicPr>
            <a:picLocks noChangeAspect="1" noChangeArrowheads="1"/>
          </p:cNvPicPr>
          <p:nvPr/>
        </p:nvPicPr>
        <p:blipFill>
          <a:blip r:embed="rId3">
            <a:lum bright="6000" contrast="18000"/>
          </a:blip>
          <a:srcRect/>
          <a:stretch>
            <a:fillRect/>
          </a:stretch>
        </p:blipFill>
        <p:spPr bwMode="auto">
          <a:xfrm>
            <a:off x="5857884" y="142852"/>
            <a:ext cx="2827337" cy="50768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43570" y="5572140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Награждение</a:t>
            </a:r>
          </a:p>
          <a:p>
            <a:pPr algn="ctr"/>
            <a:r>
              <a:rPr lang="ru-RU" dirty="0" smtClean="0"/>
              <a:t>победителя.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ru-RU" sz="5400" b="1" u="sng" dirty="0" smtClean="0"/>
              <a:t> Афинский </a:t>
            </a:r>
            <a:r>
              <a:rPr lang="ru-RU" sz="5400" b="1" u="sng" dirty="0" smtClean="0"/>
              <a:t>полис</a:t>
            </a:r>
            <a:r>
              <a:rPr lang="ru-RU" sz="5400" b="1" dirty="0" smtClean="0"/>
              <a:t>.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4713" y="1762125"/>
            <a:ext cx="4064000" cy="4619625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ru-RU" sz="2800" b="1" smtClean="0"/>
              <a:t>Новым центром гре-ческой цивилизации стал город-полис АФИНЫ.</a:t>
            </a:r>
          </a:p>
          <a:p>
            <a:pPr algn="ctr" eaLnBrk="1" hangingPunct="1">
              <a:buFont typeface="Monotype Sorts" pitchFamily="2" charset="2"/>
              <a:buNone/>
            </a:pPr>
            <a:r>
              <a:rPr lang="ru-RU" sz="2800" b="1" smtClean="0"/>
              <a:t>Он представлял собой непосредственно го-род и расположен-ные рядом усадьбы крупных землевла-дельцев.</a:t>
            </a:r>
          </a:p>
        </p:txBody>
      </p:sp>
      <p:pic>
        <p:nvPicPr>
          <p:cNvPr id="5124" name="Picture 7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3721100" cy="439261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u="sng" dirty="0" smtClean="0"/>
              <a:t> Афинский </a:t>
            </a:r>
            <a:r>
              <a:rPr lang="ru-RU" sz="5400" b="1" u="sng" dirty="0" smtClean="0"/>
              <a:t>полис</a:t>
            </a:r>
            <a:r>
              <a:rPr lang="ru-RU" sz="5400" b="1" dirty="0" smtClean="0"/>
              <a:t>.</a:t>
            </a:r>
            <a:r>
              <a:rPr lang="ru-RU" sz="5400" b="1" dirty="0" smtClean="0">
                <a:solidFill>
                  <a:srgbClr val="FF0066"/>
                </a:solidFill>
              </a:rPr>
              <a:t/>
            </a:r>
            <a:br>
              <a:rPr lang="ru-RU" sz="5400" b="1" dirty="0" smtClean="0">
                <a:solidFill>
                  <a:srgbClr val="FF0066"/>
                </a:solidFill>
              </a:rPr>
            </a:br>
            <a:endParaRPr lang="ru-RU" sz="5400" b="1" dirty="0" smtClean="0">
              <a:solidFill>
                <a:srgbClr val="FF0066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905000"/>
            <a:ext cx="3810000" cy="41910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ru-RU" sz="2800" b="1" smtClean="0"/>
              <a:t>Внимательно рассмотрите карту и опишите природные условия в Афинском полисе.</a:t>
            </a:r>
          </a:p>
        </p:txBody>
      </p:sp>
      <p:pic>
        <p:nvPicPr>
          <p:cNvPr id="6148" name="Picture 7" descr="Рисунок2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684213" y="1773238"/>
            <a:ext cx="3871912" cy="44958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52"/>
            <a:ext cx="7772400" cy="135732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u="sng" dirty="0" smtClean="0"/>
              <a:t> Занятия </a:t>
            </a:r>
            <a:r>
              <a:rPr lang="ru-RU" sz="4800" b="1" u="sng" dirty="0" smtClean="0"/>
              <a:t>жителей афинского полиса.</a:t>
            </a:r>
            <a:r>
              <a:rPr lang="ru-RU" sz="5400" b="1" dirty="0" smtClean="0">
                <a:solidFill>
                  <a:srgbClr val="FF0066"/>
                </a:solidFill>
              </a:rPr>
              <a:t/>
            </a:r>
            <a:br>
              <a:rPr lang="ru-RU" sz="5400" b="1" dirty="0" smtClean="0">
                <a:solidFill>
                  <a:srgbClr val="FF0066"/>
                </a:solidFill>
              </a:rPr>
            </a:br>
            <a:endParaRPr lang="ru-RU" sz="5400" b="1" dirty="0" smtClean="0">
              <a:solidFill>
                <a:srgbClr val="FF0066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572395" y="6857998"/>
            <a:ext cx="1071571" cy="142901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90000"/>
              </a:lnSpc>
              <a:buClr>
                <a:srgbClr val="FF0066"/>
              </a:buClr>
              <a:buFont typeface="Monotype Sorts" pitchFamily="2" charset="2"/>
              <a:buNone/>
            </a:pPr>
            <a:r>
              <a:rPr lang="ru-RU" sz="2800" b="1" dirty="0" smtClean="0"/>
              <a:t> </a:t>
            </a:r>
            <a:endParaRPr lang="ru-RU" sz="2800" dirty="0" smtClean="0"/>
          </a:p>
        </p:txBody>
      </p:sp>
      <p:pic>
        <p:nvPicPr>
          <p:cNvPr id="7172" name="Picture 7" descr="Рисунок1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285720" y="1285860"/>
            <a:ext cx="4106862" cy="446405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7" descr="Рисунок3"/>
          <p:cNvPicPr>
            <a:picLocks noChangeAspect="1" noChangeArrowheads="1"/>
          </p:cNvPicPr>
          <p:nvPr/>
        </p:nvPicPr>
        <p:blipFill>
          <a:blip r:embed="rId3">
            <a:lum bright="-6000" contrast="36000"/>
          </a:blip>
          <a:srcRect/>
          <a:stretch>
            <a:fillRect/>
          </a:stretch>
        </p:blipFill>
        <p:spPr bwMode="auto">
          <a:xfrm>
            <a:off x="5711825" y="571480"/>
            <a:ext cx="3432175" cy="371316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8" descr="Рисунок2"/>
          <p:cNvPicPr>
            <a:picLocks noChangeAspect="1" noChangeArrowheads="1"/>
          </p:cNvPicPr>
          <p:nvPr/>
        </p:nvPicPr>
        <p:blipFill>
          <a:blip r:embed="rId4">
            <a:lum bright="-6000" contrast="30000"/>
          </a:blip>
          <a:srcRect/>
          <a:stretch>
            <a:fillRect/>
          </a:stretch>
        </p:blipFill>
        <p:spPr bwMode="auto">
          <a:xfrm>
            <a:off x="5000628" y="4357695"/>
            <a:ext cx="3286148" cy="250921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71525"/>
            <a:ext cx="7772400" cy="785813"/>
          </a:xfrm>
        </p:spPr>
        <p:txBody>
          <a:bodyPr/>
          <a:lstStyle/>
          <a:p>
            <a:pPr eaLnBrk="1" hangingPunct="1"/>
            <a:r>
              <a:rPr lang="ru-RU" b="1" u="sng" dirty="0" smtClean="0"/>
              <a:t> Положение </a:t>
            </a:r>
            <a:r>
              <a:rPr lang="ru-RU" b="1" u="sng" dirty="0" smtClean="0"/>
              <a:t>народных масс.</a:t>
            </a:r>
            <a:endParaRPr lang="ru-RU" b="1" dirty="0" smtClean="0">
              <a:solidFill>
                <a:srgbClr val="FF0066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716338"/>
            <a:ext cx="8077200" cy="29718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buClr>
                <a:srgbClr val="FF0066"/>
              </a:buClr>
              <a:buFont typeface="Monotype Sorts" pitchFamily="2" charset="2"/>
              <a:buNone/>
            </a:pPr>
            <a:r>
              <a:rPr lang="ru-RU" sz="2800" b="1" dirty="0" smtClean="0"/>
              <a:t>Земля в Афинах принадлежала знати</a:t>
            </a:r>
            <a:r>
              <a:rPr lang="ru-RU" sz="2800" dirty="0" smtClean="0"/>
              <a:t>.</a:t>
            </a:r>
          </a:p>
          <a:p>
            <a:pPr algn="ctr" eaLnBrk="1" hangingPunct="1">
              <a:buClr>
                <a:srgbClr val="FF0066"/>
              </a:buClr>
              <a:buFont typeface="Monotype Sorts" pitchFamily="2" charset="2"/>
              <a:buNone/>
            </a:pPr>
            <a:r>
              <a:rPr lang="ru-RU" sz="2800" b="1" dirty="0" smtClean="0"/>
              <a:t> </a:t>
            </a:r>
            <a:endParaRPr lang="en-US" sz="2800" b="1" dirty="0" smtClean="0"/>
          </a:p>
          <a:p>
            <a:pPr algn="ctr" eaLnBrk="1" hangingPunct="1">
              <a:buClr>
                <a:srgbClr val="FF0066"/>
              </a:buClr>
              <a:buFont typeface="Monotype Sorts" pitchFamily="2" charset="2"/>
              <a:buNone/>
            </a:pPr>
            <a:r>
              <a:rPr lang="ru-RU" sz="2800" b="1" dirty="0" smtClean="0"/>
              <a:t>Основным видом рабства в Афинах было долговое рабство.</a:t>
            </a:r>
          </a:p>
          <a:p>
            <a:pPr algn="ctr" eaLnBrk="1" hangingPunct="1">
              <a:buClr>
                <a:srgbClr val="FF0066"/>
              </a:buClr>
              <a:buFont typeface="Monotype Sorts" pitchFamily="2" charset="2"/>
              <a:buNone/>
            </a:pPr>
            <a:r>
              <a:rPr lang="ru-RU" sz="2800" b="1" dirty="0" smtClean="0"/>
              <a:t>На земле должников ставили «долговые камни».</a:t>
            </a:r>
          </a:p>
        </p:txBody>
      </p:sp>
      <p:pic>
        <p:nvPicPr>
          <p:cNvPr id="10244" name="Picture 7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1700213"/>
            <a:ext cx="7848600" cy="187166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Античная Греция.</a:t>
            </a:r>
            <a:br>
              <a:rPr lang="ru-RU" b="1" dirty="0" smtClean="0"/>
            </a:br>
            <a:r>
              <a:rPr lang="ru-RU" b="1" dirty="0" smtClean="0"/>
              <a:t>Зарождение демократии.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5124" name="Rectangle 4" descr="Зелен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2266950"/>
            <a:ext cx="4495800" cy="41148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chemeClr val="tx2"/>
              </a:buClr>
              <a:buFont typeface="Monotype Sorts" pitchFamily="2" charset="2"/>
              <a:buNone/>
            </a:pPr>
            <a:r>
              <a:rPr lang="ru-RU" sz="2800" b="1" smtClean="0">
                <a:solidFill>
                  <a:schemeClr val="tx2"/>
                </a:solidFill>
              </a:rPr>
              <a:t>В </a:t>
            </a:r>
            <a:r>
              <a:rPr lang="ru-RU" sz="2800" b="1" smtClean="0"/>
              <a:t>7 веке до н.э. демос начал борьбу против знати.</a:t>
            </a:r>
          </a:p>
          <a:p>
            <a:pPr algn="ctr">
              <a:buClr>
                <a:schemeClr val="tx2"/>
              </a:buClr>
              <a:buFont typeface="Monotype Sorts" pitchFamily="2" charset="2"/>
              <a:buNone/>
            </a:pPr>
            <a:r>
              <a:rPr lang="ru-RU" sz="2800" b="1" smtClean="0"/>
              <a:t>В 594 г до н.э. знать и демос сообща избрали архонтом Солона</a:t>
            </a:r>
          </a:p>
          <a:p>
            <a:pPr algn="ctr">
              <a:buClr>
                <a:schemeClr val="tx2"/>
              </a:buClr>
              <a:buFont typeface="Monotype Sorts" pitchFamily="2" charset="2"/>
              <a:buNone/>
            </a:pPr>
            <a:r>
              <a:rPr lang="ru-RU" sz="2800" b="1" smtClean="0"/>
              <a:t>О нем говорили</a:t>
            </a:r>
            <a:r>
              <a:rPr lang="en-US" sz="2800" b="1" smtClean="0"/>
              <a:t>:</a:t>
            </a:r>
            <a:r>
              <a:rPr lang="ru-RU" sz="2800" b="1" smtClean="0"/>
              <a:t> «Честен, одарен умом».</a:t>
            </a:r>
          </a:p>
        </p:txBody>
      </p:sp>
      <p:pic>
        <p:nvPicPr>
          <p:cNvPr id="7172" name="Picture 7" descr="Рисунок1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1042988" y="2309813"/>
            <a:ext cx="2735262" cy="3640137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843088" y="6021388"/>
            <a:ext cx="1133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Солон.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/>
              <a:t> Отмена </a:t>
            </a:r>
            <a:r>
              <a:rPr lang="ru-RU" b="1" u="sng" dirty="0" smtClean="0"/>
              <a:t>долгового рабства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8195" name="Rectangle 3" descr="Коричневый мрамор"/>
          <p:cNvSpPr>
            <a:spLocks noGrp="1" noChangeArrowheads="1"/>
          </p:cNvSpPr>
          <p:nvPr>
            <p:ph sz="half" idx="1"/>
          </p:nvPr>
        </p:nvSpPr>
        <p:spPr>
          <a:xfrm>
            <a:off x="685800" y="6286520"/>
            <a:ext cx="7772400" cy="45718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algn="ctr"/>
            <a:endParaRPr lang="ru-RU" sz="2000" b="1" u="sng" dirty="0" smtClean="0"/>
          </a:p>
        </p:txBody>
      </p:sp>
      <p:sp>
        <p:nvSpPr>
          <p:cNvPr id="8197" name="Rectangle 5" descr="Розовая тисненая бумага"/>
          <p:cNvSpPr>
            <a:spLocks noGrp="1" noChangeArrowheads="1"/>
          </p:cNvSpPr>
          <p:nvPr>
            <p:ph sz="half" idx="2"/>
          </p:nvPr>
        </p:nvSpPr>
        <p:spPr>
          <a:xfrm>
            <a:off x="642910" y="1571612"/>
            <a:ext cx="7772400" cy="392909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u="sng" dirty="0" smtClean="0"/>
              <a:t>ЗАКОНЫ СОЛОНА</a:t>
            </a:r>
          </a:p>
          <a:p>
            <a:pPr>
              <a:buNone/>
            </a:pPr>
            <a:r>
              <a:rPr lang="ru-RU" b="1" dirty="0" smtClean="0"/>
              <a:t>1.ОТМЕНА ВСЕХ ДОЛГОВ.</a:t>
            </a:r>
          </a:p>
          <a:p>
            <a:pPr>
              <a:buNone/>
            </a:pPr>
            <a:r>
              <a:rPr lang="ru-RU" b="1" dirty="0" smtClean="0"/>
              <a:t>2.ОБРАЩЕНИЕ ЧЕЛОВЕКА В РАБА ЗА ДОЛГИ ЗАПРЕЩАЕТСЯ.</a:t>
            </a:r>
          </a:p>
          <a:p>
            <a:pPr>
              <a:buNone/>
            </a:pPr>
            <a:r>
              <a:rPr lang="ru-RU" b="1" dirty="0" smtClean="0"/>
              <a:t>3.СНЯТИЕ ДОЛГОВЫХ КАМНЕЙ</a:t>
            </a:r>
          </a:p>
          <a:p>
            <a:pPr>
              <a:buNone/>
            </a:pPr>
            <a:r>
              <a:rPr lang="ru-RU" b="1" dirty="0" smtClean="0"/>
              <a:t>4.ДОЛЖНИК ОТВЕЧАЕТ НЕ СВОБОДОЙ,А ИМУЩЕСТ-ВОМ.</a:t>
            </a:r>
            <a:endParaRPr lang="ru-RU" b="1" u="sng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C0066"/>
                </a:solidFill>
              </a:rPr>
              <a:t> </a:t>
            </a:r>
            <a:endParaRPr lang="ru-RU" b="1" dirty="0" smtClean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 Этапы </a:t>
            </a:r>
            <a:r>
              <a:rPr lang="ru-RU" sz="3200" dirty="0" smtClean="0"/>
              <a:t>истории Древней Греции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1.  </a:t>
            </a:r>
            <a:r>
              <a:rPr lang="en-US" b="1" dirty="0" smtClean="0"/>
              <a:t>III-II</a:t>
            </a:r>
            <a:r>
              <a:rPr lang="ru-RU" b="1" dirty="0" smtClean="0"/>
              <a:t> тысячелетие до н.э.- </a:t>
            </a:r>
            <a:r>
              <a:rPr lang="ru-RU" b="1" dirty="0" err="1" smtClean="0"/>
              <a:t>крито</a:t>
            </a:r>
            <a:r>
              <a:rPr lang="ru-RU" b="1" dirty="0" smtClean="0"/>
              <a:t>- микенская цивилизация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2. Архаическая </a:t>
            </a:r>
            <a:r>
              <a:rPr lang="ru-RU" b="1" dirty="0" smtClean="0"/>
              <a:t>Греция- </a:t>
            </a:r>
            <a:r>
              <a:rPr lang="en-US" b="1" dirty="0" smtClean="0"/>
              <a:t>VIII-VI</a:t>
            </a:r>
            <a:r>
              <a:rPr lang="ru-RU" b="1" dirty="0" smtClean="0"/>
              <a:t> вв. до н.э.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dirty="0" smtClean="0"/>
              <a:t>С </a:t>
            </a:r>
            <a:r>
              <a:rPr lang="en-US" dirty="0" smtClean="0"/>
              <a:t> V </a:t>
            </a:r>
            <a:r>
              <a:rPr lang="ru-RU" dirty="0" smtClean="0"/>
              <a:t> в. греческая </a:t>
            </a:r>
            <a:r>
              <a:rPr lang="ru-RU" b="1" dirty="0" smtClean="0"/>
              <a:t>колонизация</a:t>
            </a:r>
            <a:endParaRPr lang="ru-RU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b="1" dirty="0" smtClean="0"/>
              <a:t>патриархальное</a:t>
            </a:r>
            <a:r>
              <a:rPr lang="ru-RU" dirty="0" smtClean="0"/>
              <a:t> рабство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dirty="0" smtClean="0"/>
              <a:t>возникновение полисов - </a:t>
            </a:r>
            <a:r>
              <a:rPr lang="ru-RU" b="1" dirty="0" smtClean="0"/>
              <a:t>город- государство</a:t>
            </a:r>
            <a:r>
              <a:rPr lang="ru-RU" dirty="0" smtClean="0"/>
              <a:t> (Афины, Спарта)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b="1" dirty="0" smtClean="0"/>
              <a:t>противоречия</a:t>
            </a:r>
            <a:r>
              <a:rPr lang="ru-RU" dirty="0" smtClean="0"/>
              <a:t> аристократии и демоса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type="chart" sz="half" idx="1"/>
          </p:nvPr>
        </p:nvGraphicFramePr>
        <p:xfrm>
          <a:off x="457200" y="2286000"/>
          <a:ext cx="3414713" cy="4114800"/>
        </p:xfrm>
        <a:graphic>
          <a:graphicData uri="http://schemas.openxmlformats.org/presentationml/2006/ole">
            <p:oleObj spid="_x0000_s1026" name="Лист" r:id="rId3" imgW="1533739" imgH="1848240" progId="Excel.Sheet.8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2209800"/>
            <a:ext cx="4648200" cy="10668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FontTx/>
              <a:buChar char=" "/>
            </a:pPr>
            <a:r>
              <a:rPr lang="ru-RU" b="1" smtClean="0"/>
              <a:t>Правители города и судьи.</a:t>
            </a:r>
            <a:endParaRPr lang="ru-RU" sz="2800" b="1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91000" y="3575050"/>
            <a:ext cx="4648200" cy="584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Совет знати</a:t>
            </a:r>
            <a:endParaRPr lang="ru-RU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191000" y="5486400"/>
            <a:ext cx="5197475" cy="10779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sz="3200" b="1"/>
              <a:t>Народ, в управлении не </a:t>
            </a:r>
          </a:p>
          <a:p>
            <a:pPr algn="ctr"/>
            <a:r>
              <a:rPr lang="ru-RU" sz="3200" b="1"/>
              <a:t>участвовал.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191000" y="4530725"/>
            <a:ext cx="5156200" cy="584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sz="3200" b="1"/>
              <a:t>Обладала всей властью</a:t>
            </a:r>
            <a:endParaRPr lang="ru-RU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3733800" y="3708400"/>
            <a:ext cx="533400" cy="485775"/>
          </a:xfrm>
          <a:custGeom>
            <a:avLst/>
            <a:gdLst>
              <a:gd name="T0" fmla="*/ 9879012 w 21600"/>
              <a:gd name="T1" fmla="*/ 0 h 21600"/>
              <a:gd name="T2" fmla="*/ 0 w 21600"/>
              <a:gd name="T3" fmla="*/ 5462449 h 21600"/>
              <a:gd name="T4" fmla="*/ 9879012 w 21600"/>
              <a:gd name="T5" fmla="*/ 10924876 h 21600"/>
              <a:gd name="T6" fmla="*/ 13172018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381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733800" y="4749800"/>
            <a:ext cx="533400" cy="485775"/>
          </a:xfrm>
          <a:custGeom>
            <a:avLst/>
            <a:gdLst>
              <a:gd name="T0" fmla="*/ 9879012 w 21600"/>
              <a:gd name="T1" fmla="*/ 0 h 21600"/>
              <a:gd name="T2" fmla="*/ 0 w 21600"/>
              <a:gd name="T3" fmla="*/ 5462449 h 21600"/>
              <a:gd name="T4" fmla="*/ 9879012 w 21600"/>
              <a:gd name="T5" fmla="*/ 10924876 h 21600"/>
              <a:gd name="T6" fmla="*/ 13172018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381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3733800" y="5791200"/>
            <a:ext cx="533400" cy="485775"/>
          </a:xfrm>
          <a:custGeom>
            <a:avLst/>
            <a:gdLst>
              <a:gd name="T0" fmla="*/ 9879012 w 21600"/>
              <a:gd name="T1" fmla="*/ 0 h 21600"/>
              <a:gd name="T2" fmla="*/ 0 w 21600"/>
              <a:gd name="T3" fmla="*/ 5462449 h 21600"/>
              <a:gd name="T4" fmla="*/ 9879012 w 21600"/>
              <a:gd name="T5" fmla="*/ 10924876 h 21600"/>
              <a:gd name="T6" fmla="*/ 13172018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381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3733800" y="2667000"/>
            <a:ext cx="533400" cy="485775"/>
          </a:xfrm>
          <a:custGeom>
            <a:avLst/>
            <a:gdLst>
              <a:gd name="T0" fmla="*/ 9879012 w 21600"/>
              <a:gd name="T1" fmla="*/ 0 h 21600"/>
              <a:gd name="T2" fmla="*/ 0 w 21600"/>
              <a:gd name="T3" fmla="*/ 5462449 h 21600"/>
              <a:gd name="T4" fmla="*/ 9879012 w 21600"/>
              <a:gd name="T5" fmla="*/ 10924876 h 21600"/>
              <a:gd name="T6" fmla="*/ 13172018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381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304800" y="2819400"/>
            <a:ext cx="533400" cy="3581400"/>
          </a:xfrm>
          <a:prstGeom prst="curvedRightArrow">
            <a:avLst>
              <a:gd name="adj1" fmla="val 134286"/>
              <a:gd name="adj2" fmla="val 268571"/>
              <a:gd name="adj3" fmla="val 33333"/>
            </a:avLst>
          </a:prstGeom>
          <a:solidFill>
            <a:schemeClr val="tx1"/>
          </a:solidFill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1905000" y="4038600"/>
            <a:ext cx="304800" cy="685800"/>
          </a:xfrm>
          <a:prstGeom prst="up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1905000" y="2895600"/>
            <a:ext cx="304800" cy="685800"/>
          </a:xfrm>
          <a:prstGeom prst="up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57200" y="762000"/>
            <a:ext cx="8305800" cy="172354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tx2"/>
                </a:solidFill>
                <a:latin typeface="Times New Roman" pitchFamily="18" charset="0"/>
              </a:rPr>
              <a:t> Перемены </a:t>
            </a:r>
            <a:r>
              <a:rPr lang="ru-RU" sz="4400" b="1" u="sng" dirty="0">
                <a:solidFill>
                  <a:schemeClr val="tx2"/>
                </a:solidFill>
                <a:latin typeface="Times New Roman" pitchFamily="18" charset="0"/>
              </a:rPr>
              <a:t>в управлении Афинами.</a:t>
            </a:r>
            <a:br>
              <a:rPr lang="ru-RU" sz="4400" b="1" u="sng" dirty="0">
                <a:solidFill>
                  <a:schemeClr val="tx2"/>
                </a:solidFill>
                <a:latin typeface="Times New Roman" pitchFamily="18" charset="0"/>
              </a:rPr>
            </a:br>
            <a:endParaRPr lang="ru-RU" b="1" u="sng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8913"/>
            <a:ext cx="77724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/>
              <a:t> Перемены </a:t>
            </a:r>
            <a:r>
              <a:rPr lang="ru-RU" b="1" u="sng" dirty="0" smtClean="0"/>
              <a:t>в управлении Афинами.</a:t>
            </a:r>
            <a:endParaRPr lang="ru-RU" b="1" dirty="0" smtClean="0"/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873125" y="1447800"/>
          <a:ext cx="2673350" cy="5257800"/>
        </p:xfrm>
        <a:graphic>
          <a:graphicData uri="http://schemas.openxmlformats.org/presentationml/2006/ole">
            <p:oleObj spid="_x0000_s2050" name="Лист" r:id="rId3" imgW="1429133" imgH="2810160" progId="Excel.Sheet.8">
              <p:embed/>
            </p:oleObj>
          </a:graphicData>
        </a:graphic>
      </p:graphicFrame>
      <p:sp>
        <p:nvSpPr>
          <p:cNvPr id="9220" name="Rectangle 4" descr="Зелен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341438"/>
            <a:ext cx="4419600" cy="5440362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Char char=" "/>
              <a:defRPr/>
            </a:pPr>
            <a:r>
              <a:rPr lang="ru-RU" b="1" dirty="0" smtClean="0"/>
              <a:t>Избираются из знати и из демоса</a:t>
            </a:r>
          </a:p>
          <a:p>
            <a:pPr fontAlgn="auto">
              <a:spcAft>
                <a:spcPts val="0"/>
              </a:spcAft>
              <a:buFontTx/>
              <a:buChar char=" "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Tx/>
              <a:buChar char=" "/>
              <a:defRPr/>
            </a:pPr>
            <a:r>
              <a:rPr lang="ru-RU" b="1" dirty="0" smtClean="0"/>
              <a:t>Состоит из знати и      демоса</a:t>
            </a:r>
          </a:p>
          <a:p>
            <a:pPr fontAlgn="auto">
              <a:spcAft>
                <a:spcPts val="0"/>
              </a:spcAft>
              <a:buFontTx/>
              <a:buChar char=" "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Tx/>
              <a:buChar char=" "/>
              <a:defRPr/>
            </a:pPr>
            <a:r>
              <a:rPr lang="ru-RU" b="1" dirty="0" smtClean="0"/>
              <a:t>Делит власть с демосом</a:t>
            </a:r>
          </a:p>
          <a:p>
            <a:pPr fontAlgn="auto">
              <a:spcAft>
                <a:spcPts val="0"/>
              </a:spcAft>
              <a:buFontTx/>
              <a:buChar char=" "/>
              <a:defRPr/>
            </a:pPr>
            <a:r>
              <a:rPr lang="ru-RU" b="1" dirty="0" smtClean="0"/>
              <a:t>Народ - участвует в управлении</a:t>
            </a:r>
          </a:p>
          <a:p>
            <a:pPr fontAlgn="auto">
              <a:spcAft>
                <a:spcPts val="0"/>
              </a:spcAft>
              <a:buFontTx/>
              <a:buChar char=" "/>
              <a:defRPr/>
            </a:pPr>
            <a:endParaRPr lang="ru-RU" sz="2800" b="1" dirty="0" smtClean="0">
              <a:solidFill>
                <a:schemeClr val="tx2"/>
              </a:solidFill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3733800" y="15240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3733800" y="32004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8"/>
          <p:cNvSpPr>
            <a:spLocks noChangeArrowheads="1"/>
          </p:cNvSpPr>
          <p:nvPr/>
        </p:nvSpPr>
        <p:spPr bwMode="auto">
          <a:xfrm>
            <a:off x="3733800" y="48006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AutoShape 9"/>
          <p:cNvSpPr>
            <a:spLocks noChangeArrowheads="1"/>
          </p:cNvSpPr>
          <p:nvPr/>
        </p:nvSpPr>
        <p:spPr bwMode="auto">
          <a:xfrm>
            <a:off x="3733800" y="6172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066800"/>
          </a:xfr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СОЗДАНИЕ 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СПАРТАНСКОГО ГОСУДАРСТВА.</a:t>
            </a:r>
            <a:endParaRPr lang="ru-RU" sz="5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5361" name="Object 102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85800" y="4762500"/>
          <a:ext cx="3657600" cy="725488"/>
        </p:xfrm>
        <a:graphic>
          <a:graphicData uri="http://schemas.openxmlformats.org/presentationml/2006/ole">
            <p:oleObj spid="_x0000_s3074" name="Лист" r:id="rId3" imgW="1295671" imgH="257400" progId="Excel.Sheet.8">
              <p:embed/>
            </p:oleObj>
          </a:graphicData>
        </a:graphic>
      </p:graphicFrame>
      <p:sp>
        <p:nvSpPr>
          <p:cNvPr id="10244" name="Rectangle 1028" descr="Бел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95400"/>
            <a:ext cx="4419600" cy="52578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endParaRPr lang="ru-RU" sz="2800" smtClean="0"/>
          </a:p>
        </p:txBody>
      </p:sp>
      <p:graphicFrame>
        <p:nvGraphicFramePr>
          <p:cNvPr id="15360" name="Object 1024"/>
          <p:cNvGraphicFramePr>
            <a:graphicFrameLocks noChangeAspect="1"/>
          </p:cNvGraphicFramePr>
          <p:nvPr/>
        </p:nvGraphicFramePr>
        <p:xfrm>
          <a:off x="685800" y="5867400"/>
          <a:ext cx="3657600" cy="685800"/>
        </p:xfrm>
        <a:graphic>
          <a:graphicData uri="http://schemas.openxmlformats.org/presentationml/2006/ole">
            <p:oleObj spid="_x0000_s3075" name="Лист" r:id="rId5" imgW="1295671" imgH="257400" progId="Excel.Sheet.8">
              <p:embed/>
            </p:oleObj>
          </a:graphicData>
        </a:graphic>
      </p:graphicFrame>
      <p:graphicFrame>
        <p:nvGraphicFramePr>
          <p:cNvPr id="15362" name="Object 1026"/>
          <p:cNvGraphicFramePr>
            <a:graphicFrameLocks noChangeAspect="1"/>
          </p:cNvGraphicFramePr>
          <p:nvPr/>
        </p:nvGraphicFramePr>
        <p:xfrm>
          <a:off x="685800" y="3698875"/>
          <a:ext cx="3657600" cy="685800"/>
        </p:xfrm>
        <a:graphic>
          <a:graphicData uri="http://schemas.openxmlformats.org/presentationml/2006/ole">
            <p:oleObj spid="_x0000_s3076" name="Лист" r:id="rId6" imgW="1295671" imgH="486000" progId="Excel.Sheet.8">
              <p:embed/>
            </p:oleObj>
          </a:graphicData>
        </a:graphic>
      </p:graphicFrame>
      <p:graphicFrame>
        <p:nvGraphicFramePr>
          <p:cNvPr id="15363" name="Object 1027"/>
          <p:cNvGraphicFramePr>
            <a:graphicFrameLocks noChangeAspect="1"/>
          </p:cNvGraphicFramePr>
          <p:nvPr/>
        </p:nvGraphicFramePr>
        <p:xfrm>
          <a:off x="685800" y="2420938"/>
          <a:ext cx="3657600" cy="914400"/>
        </p:xfrm>
        <a:graphic>
          <a:graphicData uri="http://schemas.openxmlformats.org/presentationml/2006/ole">
            <p:oleObj spid="_x0000_s3077" name="Лист" r:id="rId7" imgW="1295671" imgH="486000" progId="Excel.Sheet.8">
              <p:embed/>
            </p:oleObj>
          </a:graphicData>
        </a:graphic>
      </p:graphicFrame>
      <p:graphicFrame>
        <p:nvGraphicFramePr>
          <p:cNvPr id="15364" name="Object 1028"/>
          <p:cNvGraphicFramePr>
            <a:graphicFrameLocks noChangeAspect="1"/>
          </p:cNvGraphicFramePr>
          <p:nvPr/>
        </p:nvGraphicFramePr>
        <p:xfrm>
          <a:off x="685800" y="1371600"/>
          <a:ext cx="3657600" cy="685800"/>
        </p:xfrm>
        <a:graphic>
          <a:graphicData uri="http://schemas.openxmlformats.org/presentationml/2006/ole">
            <p:oleObj spid="_x0000_s3078" name="Лист" r:id="rId8" imgW="1295671" imgH="257400" progId="Excel.Sheet.8">
              <p:embed/>
            </p:oleObj>
          </a:graphicData>
        </a:graphic>
      </p:graphicFrame>
      <p:sp>
        <p:nvSpPr>
          <p:cNvPr id="10251" name="Text Box 1035" descr="Коричневый мрамор"/>
          <p:cNvSpPr txBox="1">
            <a:spLocks noChangeArrowheads="1"/>
          </p:cNvSpPr>
          <p:nvPr/>
        </p:nvSpPr>
        <p:spPr bwMode="auto">
          <a:xfrm>
            <a:off x="5241925" y="5943600"/>
            <a:ext cx="3505200" cy="5953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b="1"/>
              <a:t>РАБЫ</a:t>
            </a:r>
          </a:p>
        </p:txBody>
      </p:sp>
      <p:sp>
        <p:nvSpPr>
          <p:cNvPr id="10252" name="Text Box 1036" descr="Букет"/>
          <p:cNvSpPr txBox="1">
            <a:spLocks noChangeArrowheads="1"/>
          </p:cNvSpPr>
          <p:nvPr/>
        </p:nvSpPr>
        <p:spPr bwMode="auto">
          <a:xfrm>
            <a:off x="5241925" y="3619500"/>
            <a:ext cx="3460750" cy="8985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A50021"/>
                </a:solidFill>
              </a:rPr>
              <a:t>СОСТОИТ  ИЗ СПАР-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A50021"/>
                </a:solidFill>
              </a:rPr>
              <a:t>ТАНЦЕВ, ГОЛОСУЕТ</a:t>
            </a:r>
            <a:endParaRPr lang="ru-RU" sz="2400" b="1"/>
          </a:p>
        </p:txBody>
      </p:sp>
      <p:sp>
        <p:nvSpPr>
          <p:cNvPr id="10253" name="Text Box 1037" descr="Розовая тисненая бумага"/>
          <p:cNvSpPr txBox="1">
            <a:spLocks noChangeArrowheads="1"/>
          </p:cNvSpPr>
          <p:nvPr/>
        </p:nvSpPr>
        <p:spPr bwMode="auto">
          <a:xfrm>
            <a:off x="5241925" y="2457450"/>
            <a:ext cx="3429000" cy="8302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b="1"/>
              <a:t>ОБСУЖДАЕТ ВСЕ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b="1"/>
              <a:t>ПРОБЛЕМЫ</a:t>
            </a:r>
          </a:p>
        </p:txBody>
      </p:sp>
      <p:sp>
        <p:nvSpPr>
          <p:cNvPr id="10254" name="Text Box 1038" descr="Зеленый мрамор"/>
          <p:cNvSpPr txBox="1">
            <a:spLocks noChangeArrowheads="1"/>
          </p:cNvSpPr>
          <p:nvPr/>
        </p:nvSpPr>
        <p:spPr bwMode="auto">
          <a:xfrm>
            <a:off x="5241925" y="1295400"/>
            <a:ext cx="3429000" cy="8302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b="1"/>
              <a:t>КОМАНДИРЫ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b="1"/>
              <a:t> ВОЙСКА</a:t>
            </a:r>
          </a:p>
        </p:txBody>
      </p:sp>
      <p:sp>
        <p:nvSpPr>
          <p:cNvPr id="10255" name="Text Box 1039"/>
          <p:cNvSpPr txBox="1">
            <a:spLocks noChangeArrowheads="1"/>
          </p:cNvSpPr>
          <p:nvPr/>
        </p:nvSpPr>
        <p:spPr bwMode="auto">
          <a:xfrm>
            <a:off x="5241925" y="4781550"/>
            <a:ext cx="3521075" cy="8985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0033CC"/>
                </a:solidFill>
              </a:rPr>
              <a:t>СВОБОДНОЕ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0033CC"/>
                </a:solidFill>
              </a:rPr>
              <a:t>НАСЕЛЕНИЕ</a:t>
            </a:r>
          </a:p>
        </p:txBody>
      </p:sp>
      <p:sp>
        <p:nvSpPr>
          <p:cNvPr id="10256" name="AutoShape 1040"/>
          <p:cNvSpPr>
            <a:spLocks noChangeArrowheads="1"/>
          </p:cNvSpPr>
          <p:nvPr/>
        </p:nvSpPr>
        <p:spPr bwMode="auto">
          <a:xfrm>
            <a:off x="4495800" y="5943600"/>
            <a:ext cx="976313" cy="485775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5462449 h 21600"/>
              <a:gd name="T4" fmla="*/ 33096784 w 21600"/>
              <a:gd name="T5" fmla="*/ 10924876 h 21600"/>
              <a:gd name="T6" fmla="*/ 4412902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AutoShape 1041"/>
          <p:cNvSpPr>
            <a:spLocks noChangeArrowheads="1"/>
          </p:cNvSpPr>
          <p:nvPr/>
        </p:nvSpPr>
        <p:spPr bwMode="auto">
          <a:xfrm>
            <a:off x="4495800" y="4876800"/>
            <a:ext cx="976313" cy="485775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5462449 h 21600"/>
              <a:gd name="T4" fmla="*/ 33096784 w 21600"/>
              <a:gd name="T5" fmla="*/ 10924876 h 21600"/>
              <a:gd name="T6" fmla="*/ 4412902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AutoShape 1042"/>
          <p:cNvSpPr>
            <a:spLocks noChangeArrowheads="1"/>
          </p:cNvSpPr>
          <p:nvPr/>
        </p:nvSpPr>
        <p:spPr bwMode="auto">
          <a:xfrm>
            <a:off x="4495800" y="3810000"/>
            <a:ext cx="976313" cy="485775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5462449 h 21600"/>
              <a:gd name="T4" fmla="*/ 33096784 w 21600"/>
              <a:gd name="T5" fmla="*/ 10924876 h 21600"/>
              <a:gd name="T6" fmla="*/ 4412902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AutoShape 1043"/>
          <p:cNvSpPr>
            <a:spLocks noChangeArrowheads="1"/>
          </p:cNvSpPr>
          <p:nvPr/>
        </p:nvSpPr>
        <p:spPr bwMode="auto">
          <a:xfrm>
            <a:off x="4495800" y="2667000"/>
            <a:ext cx="976313" cy="485775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5462449 h 21600"/>
              <a:gd name="T4" fmla="*/ 33096784 w 21600"/>
              <a:gd name="T5" fmla="*/ 10924876 h 21600"/>
              <a:gd name="T6" fmla="*/ 4412902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AutoShape 1044"/>
          <p:cNvSpPr>
            <a:spLocks noChangeArrowheads="1"/>
          </p:cNvSpPr>
          <p:nvPr/>
        </p:nvSpPr>
        <p:spPr bwMode="auto">
          <a:xfrm>
            <a:off x="4495800" y="1447800"/>
            <a:ext cx="976313" cy="485775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5462449 h 21600"/>
              <a:gd name="T4" fmla="*/ 33096784 w 21600"/>
              <a:gd name="T5" fmla="*/ 10924876 h 21600"/>
              <a:gd name="T6" fmla="*/ 4412902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rgbClr val="A5002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AutoShape 1045"/>
          <p:cNvSpPr>
            <a:spLocks noChangeArrowheads="1"/>
          </p:cNvSpPr>
          <p:nvPr/>
        </p:nvSpPr>
        <p:spPr bwMode="auto">
          <a:xfrm>
            <a:off x="2286000" y="3200400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chemeClr val="tx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ru-RU"/>
          </a:p>
        </p:txBody>
      </p:sp>
      <p:sp>
        <p:nvSpPr>
          <p:cNvPr id="10263" name="AutoShape 1047"/>
          <p:cNvSpPr>
            <a:spLocks noChangeArrowheads="1"/>
          </p:cNvSpPr>
          <p:nvPr/>
        </p:nvSpPr>
        <p:spPr bwMode="auto">
          <a:xfrm>
            <a:off x="2286000" y="4343400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chemeClr val="tx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ru-RU"/>
          </a:p>
        </p:txBody>
      </p:sp>
      <p:sp>
        <p:nvSpPr>
          <p:cNvPr id="10265" name="AutoShape 1049"/>
          <p:cNvSpPr>
            <a:spLocks noChangeArrowheads="1"/>
          </p:cNvSpPr>
          <p:nvPr/>
        </p:nvSpPr>
        <p:spPr bwMode="auto">
          <a:xfrm>
            <a:off x="2286000" y="1981200"/>
            <a:ext cx="304800" cy="533400"/>
          </a:xfrm>
          <a:prstGeom prst="upDown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  <p:bldP spid="10251" grpId="0" animBg="1" autoUpdateAnimBg="0"/>
      <p:bldP spid="10252" grpId="0" animBg="1" autoUpdateAnimBg="0"/>
      <p:bldP spid="10253" grpId="0" animBg="1" autoUpdateAnimBg="0"/>
      <p:bldP spid="10254" grpId="0" animBg="1" autoUpdateAnimBg="0"/>
      <p:bldP spid="10255" grpId="0" animBg="1" autoUpdateAnimBg="0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3" grpId="0" animBg="1"/>
      <p:bldP spid="102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3708400" y="981075"/>
            <a:ext cx="5256213" cy="359251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A50021"/>
                </a:solidFill>
              </a:rPr>
              <a:t> СПАРТАНЦЫ </a:t>
            </a:r>
            <a:r>
              <a:rPr lang="ru-RU" sz="4000" b="1" u="sng" dirty="0" smtClean="0">
                <a:solidFill>
                  <a:srgbClr val="A50021"/>
                </a:solidFill>
              </a:rPr>
              <a:t>И ИЛОТЫ.</a:t>
            </a:r>
            <a:endParaRPr lang="ru-RU" sz="5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Rectangle 1028" descr="Бел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4581525"/>
            <a:ext cx="8893175" cy="2276475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CC0066"/>
              </a:buClr>
              <a:buFont typeface="Monotype Sorts" pitchFamily="2" charset="2"/>
              <a:buNone/>
            </a:pPr>
            <a:r>
              <a:rPr lang="ru-RU" sz="2400" b="1" smtClean="0"/>
              <a:t>Покоренное население спартанцы превратили в рабов-илотов</a:t>
            </a:r>
          </a:p>
          <a:p>
            <a:pPr algn="ctr">
              <a:buClr>
                <a:srgbClr val="CC0066"/>
              </a:buClr>
              <a:buFont typeface="Monotype Sorts" pitchFamily="2" charset="2"/>
              <a:buNone/>
            </a:pPr>
            <a:r>
              <a:rPr lang="ru-RU" sz="2400" b="1" smtClean="0"/>
              <a:t>Спартанцы  заставляли илотов пить неразбавленное вино и затем показывали юношам.</a:t>
            </a:r>
          </a:p>
          <a:p>
            <a:pPr algn="ctr">
              <a:buClr>
                <a:srgbClr val="CC0066"/>
              </a:buClr>
              <a:buFont typeface="Monotype Sorts" pitchFamily="2" charset="2"/>
              <a:buNone/>
            </a:pPr>
            <a:r>
              <a:rPr lang="ru-RU" sz="2400" b="1" smtClean="0"/>
              <a:t>Часто на илотов устраивали охоту, убивая самых сильных.</a:t>
            </a:r>
          </a:p>
          <a:p>
            <a:pPr algn="ctr">
              <a:buClr>
                <a:srgbClr val="CC0066"/>
              </a:buClr>
              <a:buFont typeface="Monotype Sorts" pitchFamily="2" charset="2"/>
              <a:buNone/>
            </a:pPr>
            <a:r>
              <a:rPr lang="ru-RU" sz="2400" b="1" smtClean="0"/>
              <a:t>Илоты не раз поднимали восстания против хозяев</a:t>
            </a:r>
          </a:p>
        </p:txBody>
      </p:sp>
      <p:sp>
        <p:nvSpPr>
          <p:cNvPr id="5125" name="Text Box 1031"/>
          <p:cNvSpPr txBox="1">
            <a:spLocks noChangeArrowheads="1"/>
          </p:cNvSpPr>
          <p:nvPr/>
        </p:nvSpPr>
        <p:spPr bwMode="auto">
          <a:xfrm>
            <a:off x="919163" y="1808163"/>
            <a:ext cx="2573337" cy="162083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None/>
            </a:pPr>
            <a:r>
              <a:rPr lang="ru-RU" b="1">
                <a:solidFill>
                  <a:srgbClr val="990033"/>
                </a:solidFill>
              </a:rPr>
              <a:t>Столкновение</a:t>
            </a:r>
          </a:p>
          <a:p>
            <a:pPr>
              <a:buFontTx/>
              <a:buNone/>
            </a:pPr>
            <a:r>
              <a:rPr lang="ru-RU" b="1">
                <a:solidFill>
                  <a:srgbClr val="990033"/>
                </a:solidFill>
              </a:rPr>
              <a:t>спартанцев</a:t>
            </a:r>
          </a:p>
          <a:p>
            <a:pPr>
              <a:buFontTx/>
              <a:buNone/>
            </a:pPr>
            <a:r>
              <a:rPr lang="ru-RU" b="1">
                <a:solidFill>
                  <a:srgbClr val="990033"/>
                </a:solidFill>
              </a:rPr>
              <a:t>и илотов.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Рисунок10"/>
          <p:cNvPicPr>
            <a:picLocks noChangeAspect="1" noChangeArrowheads="1"/>
          </p:cNvPicPr>
          <p:nvPr/>
        </p:nvPicPr>
        <p:blipFill>
          <a:blip r:embed="rId2">
            <a:lum bright="-18000" contrast="36000"/>
          </a:blip>
          <a:srcRect/>
          <a:stretch>
            <a:fillRect/>
          </a:stretch>
        </p:blipFill>
        <p:spPr bwMode="auto">
          <a:xfrm>
            <a:off x="4787900" y="1271588"/>
            <a:ext cx="3500438" cy="27336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1219200"/>
          </a:xfr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СПАРТАНСКОЕ </a:t>
            </a:r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ВОСПИТАНИЕ</a:t>
            </a:r>
            <a: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Rectangle 4" descr="Бел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142875" y="4005263"/>
            <a:ext cx="8893175" cy="27813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chemeClr val="hlink"/>
              </a:buClr>
              <a:buFont typeface="Monotype Sorts" pitchFamily="2" charset="2"/>
              <a:buNone/>
            </a:pPr>
            <a:r>
              <a:rPr lang="ru-RU" sz="2800" b="1" smtClean="0"/>
              <a:t>В 7 лет спартанские мальчики начинали свое обучение</a:t>
            </a:r>
            <a:r>
              <a:rPr lang="en-US" sz="2800" b="1" smtClean="0"/>
              <a:t>:</a:t>
            </a:r>
          </a:p>
          <a:p>
            <a:pPr algn="ctr">
              <a:buClr>
                <a:srgbClr val="CC0066"/>
              </a:buClr>
              <a:buFont typeface="Monotype Sorts" pitchFamily="2" charset="2"/>
              <a:buNone/>
            </a:pPr>
            <a:r>
              <a:rPr lang="ru-RU" sz="2800" b="1" smtClean="0"/>
              <a:t>Они жили сообща, основное время уделяли физическим занятиям, учились говорить кратко и быть неприхотливыми</a:t>
            </a:r>
          </a:p>
          <a:p>
            <a:pPr algn="ctr">
              <a:buClr>
                <a:srgbClr val="CC0066"/>
              </a:buClr>
              <a:buFont typeface="Monotype Sorts" pitchFamily="2" charset="2"/>
              <a:buNone/>
            </a:pPr>
            <a:r>
              <a:rPr lang="en-US" sz="2400" b="1" smtClean="0"/>
              <a:t>? </a:t>
            </a:r>
            <a:r>
              <a:rPr lang="ru-RU" sz="2400" b="1" smtClean="0"/>
              <a:t>Почему спартанцы воспитывали детей таким образом</a:t>
            </a:r>
            <a:r>
              <a:rPr lang="en-US" sz="2400" b="1" smtClean="0"/>
              <a:t>?</a:t>
            </a:r>
            <a:endParaRPr lang="ru-RU" sz="2400" b="1" smtClean="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827088" y="1844675"/>
            <a:ext cx="3816350" cy="11080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None/>
            </a:pPr>
            <a:r>
              <a:rPr lang="ru-RU" b="1">
                <a:solidFill>
                  <a:srgbClr val="990033"/>
                </a:solidFill>
              </a:rPr>
              <a:t>Борцы. Рисунок на</a:t>
            </a:r>
          </a:p>
          <a:p>
            <a:pPr>
              <a:buFontTx/>
              <a:buNone/>
            </a:pPr>
            <a:r>
              <a:rPr lang="ru-RU" b="1">
                <a:solidFill>
                  <a:srgbClr val="990033"/>
                </a:solidFill>
              </a:rPr>
              <a:t>древнегреческой вазе.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87313"/>
            <a:ext cx="8723312" cy="11430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b="1" u="sng" dirty="0" smtClean="0">
                <a:effectLst/>
              </a:rPr>
              <a:t> Географическое </a:t>
            </a:r>
            <a:r>
              <a:rPr lang="ru-RU" sz="3200" b="1" u="sng" dirty="0" smtClean="0">
                <a:effectLst/>
              </a:rPr>
              <a:t>положение и природные условия </a:t>
            </a:r>
            <a:r>
              <a:rPr lang="ru-RU" sz="3200" b="1" u="sng" dirty="0" err="1" smtClean="0">
                <a:effectLst/>
              </a:rPr>
              <a:t>Аппенинского</a:t>
            </a:r>
            <a:r>
              <a:rPr lang="ru-RU" sz="3200" b="1" u="sng" dirty="0" smtClean="0">
                <a:effectLst/>
              </a:rPr>
              <a:t> полуострова.</a:t>
            </a:r>
            <a:endParaRPr lang="ru-RU" sz="3200" dirty="0" smtClean="0"/>
          </a:p>
        </p:txBody>
      </p:sp>
      <p:sp>
        <p:nvSpPr>
          <p:cNvPr id="5124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310063" y="1584325"/>
            <a:ext cx="4730750" cy="4676775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FF0066"/>
                </a:solidFill>
                <a:effectLst/>
              </a:rPr>
              <a:t>Рассмотрите слайд.</a:t>
            </a:r>
          </a:p>
          <a:p>
            <a:pPr>
              <a:buClr>
                <a:srgbClr val="A50021"/>
              </a:buClr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393939"/>
                </a:solidFill>
                <a:effectLst/>
              </a:rPr>
              <a:t>? </a:t>
            </a:r>
            <a:r>
              <a:rPr lang="ru-RU" sz="2800" b="1" dirty="0" smtClean="0">
                <a:solidFill>
                  <a:srgbClr val="393939"/>
                </a:solidFill>
                <a:effectLst/>
              </a:rPr>
              <a:t>Опишите </a:t>
            </a:r>
            <a:r>
              <a:rPr lang="ru-RU" sz="2800" b="1" dirty="0" err="1" smtClean="0">
                <a:solidFill>
                  <a:srgbClr val="393939"/>
                </a:solidFill>
                <a:effectLst/>
              </a:rPr>
              <a:t>географичес-кое</a:t>
            </a:r>
            <a:r>
              <a:rPr lang="ru-RU" sz="2800" b="1" dirty="0" smtClean="0">
                <a:solidFill>
                  <a:srgbClr val="393939"/>
                </a:solidFill>
                <a:effectLst/>
              </a:rPr>
              <a:t> положение и </a:t>
            </a:r>
            <a:r>
              <a:rPr lang="ru-RU" sz="2800" b="1" dirty="0" err="1" smtClean="0">
                <a:solidFill>
                  <a:srgbClr val="393939"/>
                </a:solidFill>
                <a:effectLst/>
              </a:rPr>
              <a:t>при-родные</a:t>
            </a:r>
            <a:r>
              <a:rPr lang="ru-RU" sz="2800" b="1" dirty="0" smtClean="0">
                <a:solidFill>
                  <a:srgbClr val="393939"/>
                </a:solidFill>
                <a:effectLst/>
              </a:rPr>
              <a:t> условия </a:t>
            </a:r>
            <a:r>
              <a:rPr lang="ru-RU" sz="2800" b="1" dirty="0" err="1" smtClean="0">
                <a:solidFill>
                  <a:srgbClr val="393939"/>
                </a:solidFill>
                <a:effectLst/>
              </a:rPr>
              <a:t>Аппени-нского</a:t>
            </a:r>
            <a:r>
              <a:rPr lang="ru-RU" sz="2800" b="1" dirty="0" smtClean="0">
                <a:solidFill>
                  <a:srgbClr val="393939"/>
                </a:solidFill>
                <a:effectLst/>
              </a:rPr>
              <a:t> полуострова</a:t>
            </a:r>
            <a:r>
              <a:rPr lang="en-US" sz="2800" b="1" dirty="0" smtClean="0">
                <a:solidFill>
                  <a:srgbClr val="393939"/>
                </a:solidFill>
                <a:effectLst/>
              </a:rPr>
              <a:t>?</a:t>
            </a:r>
          </a:p>
          <a:p>
            <a:pPr>
              <a:buClr>
                <a:srgbClr val="A50021"/>
              </a:buClr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FF0066"/>
                </a:solidFill>
                <a:effectLst/>
              </a:rPr>
              <a:t>? </a:t>
            </a:r>
            <a:r>
              <a:rPr lang="ru-RU" sz="2800" b="1" dirty="0" smtClean="0">
                <a:solidFill>
                  <a:srgbClr val="FF0066"/>
                </a:solidFill>
                <a:effectLst/>
              </a:rPr>
              <a:t>  </a:t>
            </a:r>
            <a:r>
              <a:rPr lang="ru-RU" sz="2800" b="1" dirty="0" smtClean="0">
                <a:solidFill>
                  <a:srgbClr val="0000FF"/>
                </a:solidFill>
                <a:effectLst/>
              </a:rPr>
              <a:t>Что общего между </a:t>
            </a:r>
            <a:r>
              <a:rPr lang="ru-RU" sz="2800" b="1" dirty="0" err="1" smtClean="0">
                <a:solidFill>
                  <a:srgbClr val="0000FF"/>
                </a:solidFill>
                <a:effectLst/>
              </a:rPr>
              <a:t>Аппе</a:t>
            </a:r>
            <a:r>
              <a:rPr lang="ru-RU" sz="2800" b="1" dirty="0" smtClean="0">
                <a:solidFill>
                  <a:srgbClr val="0000FF"/>
                </a:solidFill>
                <a:effectLst/>
              </a:rPr>
              <a:t>- </a:t>
            </a:r>
            <a:r>
              <a:rPr lang="ru-RU" sz="2800" b="1" dirty="0" err="1" smtClean="0">
                <a:solidFill>
                  <a:srgbClr val="0000FF"/>
                </a:solidFill>
                <a:effectLst/>
              </a:rPr>
              <a:t>нинами</a:t>
            </a:r>
            <a:r>
              <a:rPr lang="ru-RU" sz="2800" b="1" dirty="0" smtClean="0">
                <a:solidFill>
                  <a:srgbClr val="0000FF"/>
                </a:solidFill>
                <a:effectLst/>
              </a:rPr>
              <a:t>(где было </a:t>
            </a:r>
            <a:r>
              <a:rPr lang="ru-RU" sz="2800" b="1" dirty="0" err="1" smtClean="0">
                <a:solidFill>
                  <a:srgbClr val="0000FF"/>
                </a:solidFill>
                <a:effectLst/>
              </a:rPr>
              <a:t>распо</a:t>
            </a:r>
            <a:r>
              <a:rPr lang="ru-RU" sz="2800" b="1" dirty="0" smtClean="0">
                <a:solidFill>
                  <a:srgbClr val="0000FF"/>
                </a:solidFill>
                <a:effectLst/>
              </a:rPr>
              <a:t>- </a:t>
            </a:r>
            <a:r>
              <a:rPr lang="ru-RU" sz="2800" b="1" dirty="0" err="1" smtClean="0">
                <a:solidFill>
                  <a:srgbClr val="0000FF"/>
                </a:solidFill>
                <a:effectLst/>
              </a:rPr>
              <a:t>ложено</a:t>
            </a:r>
            <a:r>
              <a:rPr lang="ru-RU" sz="2800" b="1" dirty="0" smtClean="0">
                <a:solidFill>
                  <a:srgbClr val="0000FF"/>
                </a:solidFill>
                <a:effectLst/>
              </a:rPr>
              <a:t> Римское </a:t>
            </a:r>
            <a:r>
              <a:rPr lang="ru-RU" sz="2800" b="1" dirty="0" err="1" smtClean="0">
                <a:solidFill>
                  <a:srgbClr val="0000FF"/>
                </a:solidFill>
                <a:effectLst/>
              </a:rPr>
              <a:t>государ</a:t>
            </a:r>
            <a:r>
              <a:rPr lang="ru-RU" sz="2800" b="1" dirty="0" smtClean="0">
                <a:solidFill>
                  <a:srgbClr val="0000FF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effectLst/>
              </a:rPr>
              <a:t>ство</a:t>
            </a:r>
            <a:r>
              <a:rPr lang="ru-RU" sz="2800" b="1" dirty="0" smtClean="0">
                <a:solidFill>
                  <a:srgbClr val="0000FF"/>
                </a:solidFill>
                <a:effectLst/>
              </a:rPr>
              <a:t>) и Балканами, где расположена Греция?</a:t>
            </a:r>
          </a:p>
        </p:txBody>
      </p:sp>
      <p:pic>
        <p:nvPicPr>
          <p:cNvPr id="2" name="Picture 7" descr="8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375" y="1243013"/>
            <a:ext cx="4119563" cy="5573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82550"/>
            <a:ext cx="7772400" cy="65405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66"/>
                </a:solidFill>
                <a:effectLst/>
              </a:rPr>
              <a:t> </a:t>
            </a:r>
            <a:r>
              <a:rPr lang="ru-RU" b="1" dirty="0" smtClean="0">
                <a:effectLst/>
              </a:rPr>
              <a:t>Этруски</a:t>
            </a:r>
            <a:r>
              <a:rPr lang="ru-RU" b="1" dirty="0" smtClean="0">
                <a:effectLst/>
              </a:rPr>
              <a:t>.</a:t>
            </a:r>
            <a:endParaRPr lang="ru-RU" dirty="0" smtClean="0"/>
          </a:p>
        </p:txBody>
      </p:sp>
      <p:sp>
        <p:nvSpPr>
          <p:cNvPr id="7171" name="Rectangle 6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50900"/>
            <a:ext cx="9144000" cy="1417638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Своеобразие </a:t>
            </a:r>
            <a:r>
              <a:rPr lang="ru-RU" sz="2800" b="1" dirty="0" err="1" smtClean="0">
                <a:effectLst/>
              </a:rPr>
              <a:t>этруссков</a:t>
            </a:r>
            <a:r>
              <a:rPr lang="ru-RU" sz="2800" b="1" dirty="0" smtClean="0">
                <a:effectLst/>
              </a:rPr>
              <a:t> проявлялось во всем, но более всего поражают их захоронения, имевшие причудливую форму.</a:t>
            </a:r>
          </a:p>
        </p:txBody>
      </p:sp>
      <p:pic>
        <p:nvPicPr>
          <p:cNvPr id="7172" name="Picture 8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7750"/>
            <a:ext cx="91440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9144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79413"/>
            <a:ext cx="7772400" cy="601662"/>
          </a:xfr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66"/>
                </a:solidFill>
                <a:effectLst/>
              </a:rPr>
              <a:t> </a:t>
            </a:r>
            <a:r>
              <a:rPr lang="ru-RU" b="1" dirty="0" smtClean="0">
                <a:effectLst/>
              </a:rPr>
              <a:t>Образование </a:t>
            </a:r>
            <a:r>
              <a:rPr lang="ru-RU" b="1" dirty="0" smtClean="0">
                <a:effectLst/>
              </a:rPr>
              <a:t>Рима.</a:t>
            </a:r>
            <a:endParaRPr lang="ru-RU" dirty="0" smtClean="0"/>
          </a:p>
        </p:txBody>
      </p:sp>
      <p:sp>
        <p:nvSpPr>
          <p:cNvPr id="6148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076700" y="1370013"/>
            <a:ext cx="4916488" cy="4576762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Легенду об основании Рима большинство </a:t>
            </a:r>
            <a:r>
              <a:rPr lang="ru-RU" sz="2800" b="1" dirty="0" smtClean="0">
                <a:effectLst/>
              </a:rPr>
              <a:t>современных </a:t>
            </a:r>
            <a:r>
              <a:rPr lang="ru-RU" sz="2800" b="1" dirty="0" smtClean="0">
                <a:effectLst/>
              </a:rPr>
              <a:t>историков считают вымыслом.</a:t>
            </a:r>
          </a:p>
          <a:p>
            <a:pPr algn="ctr"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 </a:t>
            </a:r>
            <a:endParaRPr lang="en-US" sz="2800" b="1" dirty="0" smtClean="0">
              <a:effectLst/>
            </a:endParaRPr>
          </a:p>
          <a:p>
            <a:pPr algn="ctr"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Какой смысл могли </a:t>
            </a:r>
            <a:r>
              <a:rPr lang="ru-RU" sz="2800" b="1" dirty="0" smtClean="0">
                <a:effectLst/>
              </a:rPr>
              <a:t>вкладывать </a:t>
            </a:r>
            <a:r>
              <a:rPr lang="ru-RU" sz="2800" b="1" dirty="0" smtClean="0">
                <a:effectLst/>
              </a:rPr>
              <a:t>в нее древние жители города</a:t>
            </a:r>
            <a:r>
              <a:rPr lang="en-US" sz="2800" b="1" dirty="0" smtClean="0">
                <a:effectLst/>
              </a:rPr>
              <a:t>?</a:t>
            </a:r>
            <a:endParaRPr lang="ru-RU" sz="2800" b="1" dirty="0" smtClean="0">
              <a:effectLst/>
            </a:endParaRPr>
          </a:p>
        </p:txBody>
      </p:sp>
      <p:pic>
        <p:nvPicPr>
          <p:cNvPr id="8196" name="Picture 7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558925"/>
            <a:ext cx="3914775" cy="425291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5213"/>
            <a:ext cx="4154488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163513"/>
            <a:ext cx="7772400" cy="70485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smtClean="0"/>
              <a:t>Рим </a:t>
            </a:r>
            <a:r>
              <a:rPr lang="ru-RU" dirty="0" smtClean="0"/>
              <a:t>в начале своей истории.</a:t>
            </a:r>
          </a:p>
        </p:txBody>
      </p:sp>
      <p:sp>
        <p:nvSpPr>
          <p:cNvPr id="8196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410075" y="1087438"/>
            <a:ext cx="4606925" cy="548005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Легендарной датой </a:t>
            </a:r>
            <a:endParaRPr lang="ru-RU" sz="2800" b="1" dirty="0" smtClean="0">
              <a:effectLst/>
            </a:endParaRPr>
          </a:p>
          <a:p>
            <a:pPr algn="ctr"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основания </a:t>
            </a:r>
            <a:r>
              <a:rPr lang="ru-RU" sz="2800" b="1" dirty="0" smtClean="0">
                <a:effectLst/>
              </a:rPr>
              <a:t>Рима является 753 год до н.э.</a:t>
            </a:r>
          </a:p>
          <a:p>
            <a:pPr algn="ctr"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Однако поселения на месте Рима </a:t>
            </a:r>
            <a:r>
              <a:rPr lang="ru-RU" sz="2800" b="1" dirty="0" smtClean="0">
                <a:effectLst/>
              </a:rPr>
              <a:t>существовали </a:t>
            </a:r>
            <a:r>
              <a:rPr lang="ru-RU" sz="2800" b="1" dirty="0" smtClean="0">
                <a:effectLst/>
              </a:rPr>
              <a:t>задолго до этой даты.</a:t>
            </a:r>
          </a:p>
          <a:p>
            <a:pPr algn="ctr"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На левом берегу Тибра на возвышенных холмах существовали </a:t>
            </a:r>
            <a:r>
              <a:rPr lang="ru-RU" sz="2800" b="1" dirty="0" smtClean="0">
                <a:effectLst/>
              </a:rPr>
              <a:t>поселения, объединившиеся  </a:t>
            </a:r>
            <a:r>
              <a:rPr lang="ru-RU" sz="2800" b="1" dirty="0" smtClean="0">
                <a:effectLst/>
              </a:rPr>
              <a:t>впоследствии в один город.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828800" y="3476625"/>
            <a:ext cx="423863" cy="47625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127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212975" y="3783013"/>
            <a:ext cx="423863" cy="47625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127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2700338" y="4141788"/>
            <a:ext cx="423862" cy="47625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127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771650" y="4681538"/>
            <a:ext cx="423863" cy="47625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127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2876550" y="3313113"/>
            <a:ext cx="423863" cy="47625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127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rot="1325096">
            <a:off x="2617788" y="2573338"/>
            <a:ext cx="546100" cy="839787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127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2201863" y="2614613"/>
            <a:ext cx="423862" cy="47625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1270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2619375"/>
            <a:ext cx="2343150" cy="495300"/>
            <a:chOff x="0" y="1650"/>
            <a:chExt cx="1476" cy="312"/>
          </a:xfrm>
        </p:grpSpPr>
        <p:sp>
          <p:nvSpPr>
            <p:cNvPr id="9247" name="Text Box 13"/>
            <p:cNvSpPr txBox="1">
              <a:spLocks noChangeArrowheads="1"/>
            </p:cNvSpPr>
            <p:nvPr/>
          </p:nvSpPr>
          <p:spPr bwMode="auto">
            <a:xfrm>
              <a:off x="0" y="1650"/>
              <a:ext cx="1117" cy="31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00FF"/>
                  </a:solidFill>
                </a:rPr>
                <a:t>Квиринал</a:t>
              </a:r>
              <a:endParaRPr lang="ru-RU"/>
            </a:p>
          </p:txBody>
        </p:sp>
        <p:sp>
          <p:nvSpPr>
            <p:cNvPr id="9248" name="AutoShape 19"/>
            <p:cNvSpPr>
              <a:spLocks noChangeArrowheads="1"/>
            </p:cNvSpPr>
            <p:nvPr/>
          </p:nvSpPr>
          <p:spPr bwMode="auto">
            <a:xfrm>
              <a:off x="1023" y="1736"/>
              <a:ext cx="453" cy="176"/>
            </a:xfrm>
            <a:prstGeom prst="rightArrow">
              <a:avLst>
                <a:gd name="adj1" fmla="val 50000"/>
                <a:gd name="adj2" fmla="val 64347"/>
              </a:avLst>
            </a:prstGeom>
            <a:solidFill>
              <a:schemeClr val="accent1"/>
            </a:solidFill>
            <a:ln w="57150">
              <a:solidFill>
                <a:srgbClr val="39393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463800" y="2020888"/>
            <a:ext cx="1773238" cy="1204912"/>
            <a:chOff x="1552" y="1273"/>
            <a:chExt cx="1117" cy="759"/>
          </a:xfrm>
        </p:grpSpPr>
        <p:sp>
          <p:nvSpPr>
            <p:cNvPr id="9245" name="Text Box 16"/>
            <p:cNvSpPr txBox="1">
              <a:spLocks noChangeArrowheads="1"/>
            </p:cNvSpPr>
            <p:nvPr/>
          </p:nvSpPr>
          <p:spPr bwMode="auto">
            <a:xfrm>
              <a:off x="1552" y="1273"/>
              <a:ext cx="1117" cy="31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00FF"/>
                  </a:solidFill>
                </a:rPr>
                <a:t>Виминал</a:t>
              </a:r>
              <a:endParaRPr lang="ru-RU"/>
            </a:p>
          </p:txBody>
        </p:sp>
        <p:sp>
          <p:nvSpPr>
            <p:cNvPr id="9246" name="AutoShape 20"/>
            <p:cNvSpPr>
              <a:spLocks noChangeArrowheads="1"/>
            </p:cNvSpPr>
            <p:nvPr/>
          </p:nvSpPr>
          <p:spPr bwMode="auto">
            <a:xfrm rot="5400000">
              <a:off x="1574" y="1718"/>
              <a:ext cx="453" cy="176"/>
            </a:xfrm>
            <a:prstGeom prst="rightArrow">
              <a:avLst>
                <a:gd name="adj1" fmla="val 50000"/>
                <a:gd name="adj2" fmla="val 64347"/>
              </a:avLst>
            </a:prstGeom>
            <a:solidFill>
              <a:schemeClr val="accent1"/>
            </a:solidFill>
            <a:ln w="57150">
              <a:solidFill>
                <a:srgbClr val="39393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0" y="3213100"/>
            <a:ext cx="1981200" cy="617538"/>
            <a:chOff x="0" y="2024"/>
            <a:chExt cx="1248" cy="389"/>
          </a:xfrm>
        </p:grpSpPr>
        <p:sp>
          <p:nvSpPr>
            <p:cNvPr id="9243" name="Text Box 12"/>
            <p:cNvSpPr txBox="1">
              <a:spLocks noChangeArrowheads="1"/>
            </p:cNvSpPr>
            <p:nvPr/>
          </p:nvSpPr>
          <p:spPr bwMode="auto">
            <a:xfrm>
              <a:off x="0" y="2024"/>
              <a:ext cx="1117" cy="31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00FF"/>
                  </a:solidFill>
                </a:rPr>
                <a:t>Капитолий</a:t>
              </a:r>
              <a:endParaRPr lang="ru-RU"/>
            </a:p>
          </p:txBody>
        </p:sp>
        <p:sp>
          <p:nvSpPr>
            <p:cNvPr id="9244" name="AutoShape 21"/>
            <p:cNvSpPr>
              <a:spLocks noChangeArrowheads="1"/>
            </p:cNvSpPr>
            <p:nvPr/>
          </p:nvSpPr>
          <p:spPr bwMode="auto">
            <a:xfrm>
              <a:off x="795" y="2237"/>
              <a:ext cx="453" cy="176"/>
            </a:xfrm>
            <a:prstGeom prst="rightArrow">
              <a:avLst>
                <a:gd name="adj1" fmla="val 50000"/>
                <a:gd name="adj2" fmla="val 64347"/>
              </a:avLst>
            </a:prstGeom>
            <a:solidFill>
              <a:schemeClr val="accent1"/>
            </a:solidFill>
            <a:ln w="57150">
              <a:solidFill>
                <a:srgbClr val="39393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0" y="4875213"/>
            <a:ext cx="1914525" cy="727075"/>
            <a:chOff x="0" y="3071"/>
            <a:chExt cx="1206" cy="458"/>
          </a:xfrm>
        </p:grpSpPr>
        <p:sp>
          <p:nvSpPr>
            <p:cNvPr id="9241" name="Text Box 18"/>
            <p:cNvSpPr txBox="1">
              <a:spLocks noChangeArrowheads="1"/>
            </p:cNvSpPr>
            <p:nvPr/>
          </p:nvSpPr>
          <p:spPr bwMode="auto">
            <a:xfrm>
              <a:off x="0" y="3217"/>
              <a:ext cx="1117" cy="31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00FF"/>
                  </a:solidFill>
                </a:rPr>
                <a:t>Авентин</a:t>
              </a:r>
              <a:endParaRPr lang="ru-RU"/>
            </a:p>
          </p:txBody>
        </p:sp>
        <p:sp>
          <p:nvSpPr>
            <p:cNvPr id="9242" name="AutoShape 22"/>
            <p:cNvSpPr>
              <a:spLocks noChangeArrowheads="1"/>
            </p:cNvSpPr>
            <p:nvPr/>
          </p:nvSpPr>
          <p:spPr bwMode="auto">
            <a:xfrm rot="-3352992">
              <a:off x="891" y="3210"/>
              <a:ext cx="453" cy="176"/>
            </a:xfrm>
            <a:prstGeom prst="rightArrow">
              <a:avLst>
                <a:gd name="adj1" fmla="val 50000"/>
                <a:gd name="adj2" fmla="val 64347"/>
              </a:avLst>
            </a:prstGeom>
            <a:solidFill>
              <a:schemeClr val="accent1"/>
            </a:solidFill>
            <a:ln w="57150">
              <a:solidFill>
                <a:srgbClr val="39393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0" y="4033838"/>
            <a:ext cx="2366963" cy="495300"/>
            <a:chOff x="0" y="2541"/>
            <a:chExt cx="1491" cy="312"/>
          </a:xfrm>
        </p:grpSpPr>
        <p:sp>
          <p:nvSpPr>
            <p:cNvPr id="9239" name="Text Box 14"/>
            <p:cNvSpPr txBox="1">
              <a:spLocks noChangeArrowheads="1"/>
            </p:cNvSpPr>
            <p:nvPr/>
          </p:nvSpPr>
          <p:spPr bwMode="auto">
            <a:xfrm>
              <a:off x="0" y="2541"/>
              <a:ext cx="1117" cy="31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00FF"/>
                  </a:solidFill>
                </a:rPr>
                <a:t>Палатин</a:t>
              </a:r>
              <a:endParaRPr lang="ru-RU"/>
            </a:p>
          </p:txBody>
        </p:sp>
        <p:sp>
          <p:nvSpPr>
            <p:cNvPr id="9240" name="AutoShape 23"/>
            <p:cNvSpPr>
              <a:spLocks noChangeArrowheads="1"/>
            </p:cNvSpPr>
            <p:nvPr/>
          </p:nvSpPr>
          <p:spPr bwMode="auto">
            <a:xfrm rot="-1111837">
              <a:off x="1038" y="2562"/>
              <a:ext cx="453" cy="176"/>
            </a:xfrm>
            <a:prstGeom prst="rightArrow">
              <a:avLst>
                <a:gd name="adj1" fmla="val 50000"/>
                <a:gd name="adj2" fmla="val 64347"/>
              </a:avLst>
            </a:prstGeom>
            <a:solidFill>
              <a:schemeClr val="accent1"/>
            </a:solidFill>
            <a:ln w="57150">
              <a:solidFill>
                <a:srgbClr val="39393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409825" y="4386263"/>
            <a:ext cx="1773238" cy="1166812"/>
            <a:chOff x="1518" y="2763"/>
            <a:chExt cx="1117" cy="735"/>
          </a:xfrm>
        </p:grpSpPr>
        <p:sp>
          <p:nvSpPr>
            <p:cNvPr id="9237" name="Text Box 17"/>
            <p:cNvSpPr txBox="1">
              <a:spLocks noChangeArrowheads="1"/>
            </p:cNvSpPr>
            <p:nvPr/>
          </p:nvSpPr>
          <p:spPr bwMode="auto">
            <a:xfrm>
              <a:off x="1518" y="3186"/>
              <a:ext cx="1117" cy="31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00FF"/>
                  </a:solidFill>
                </a:rPr>
                <a:t>Целий</a:t>
              </a:r>
              <a:endParaRPr lang="ru-RU"/>
            </a:p>
          </p:txBody>
        </p:sp>
        <p:sp>
          <p:nvSpPr>
            <p:cNvPr id="9238" name="AutoShape 24"/>
            <p:cNvSpPr>
              <a:spLocks noChangeArrowheads="1"/>
            </p:cNvSpPr>
            <p:nvPr/>
          </p:nvSpPr>
          <p:spPr bwMode="auto">
            <a:xfrm rot="-5400000">
              <a:off x="1623" y="2902"/>
              <a:ext cx="453" cy="176"/>
            </a:xfrm>
            <a:prstGeom prst="rightArrow">
              <a:avLst>
                <a:gd name="adj1" fmla="val 50000"/>
                <a:gd name="adj2" fmla="val 64347"/>
              </a:avLst>
            </a:prstGeom>
            <a:solidFill>
              <a:schemeClr val="accent1"/>
            </a:solidFill>
            <a:ln w="57150">
              <a:solidFill>
                <a:srgbClr val="39393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2722563" y="3524250"/>
            <a:ext cx="1773237" cy="666750"/>
            <a:chOff x="1715" y="2220"/>
            <a:chExt cx="1117" cy="420"/>
          </a:xfrm>
        </p:grpSpPr>
        <p:sp>
          <p:nvSpPr>
            <p:cNvPr id="9235" name="Text Box 15"/>
            <p:cNvSpPr txBox="1">
              <a:spLocks noChangeArrowheads="1"/>
            </p:cNvSpPr>
            <p:nvPr/>
          </p:nvSpPr>
          <p:spPr bwMode="auto">
            <a:xfrm>
              <a:off x="1715" y="2328"/>
              <a:ext cx="1117" cy="31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00FF"/>
                  </a:solidFill>
                </a:rPr>
                <a:t>Эсквилин</a:t>
              </a:r>
              <a:endParaRPr lang="ru-RU"/>
            </a:p>
          </p:txBody>
        </p:sp>
        <p:sp>
          <p:nvSpPr>
            <p:cNvPr id="9236" name="AutoShape 25"/>
            <p:cNvSpPr>
              <a:spLocks noChangeArrowheads="1"/>
            </p:cNvSpPr>
            <p:nvPr/>
          </p:nvSpPr>
          <p:spPr bwMode="auto">
            <a:xfrm rot="796212" flipH="1">
              <a:off x="1963" y="2220"/>
              <a:ext cx="453" cy="176"/>
            </a:xfrm>
            <a:prstGeom prst="rightArrow">
              <a:avLst>
                <a:gd name="adj1" fmla="val 50000"/>
                <a:gd name="adj2" fmla="val 64347"/>
              </a:avLst>
            </a:prstGeom>
            <a:solidFill>
              <a:schemeClr val="accent1"/>
            </a:solidFill>
            <a:ln w="57150">
              <a:solidFill>
                <a:srgbClr val="39393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61925"/>
            <a:ext cx="8004175" cy="65405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66"/>
                </a:solidFill>
                <a:effectLst/>
              </a:rPr>
              <a:t> </a:t>
            </a:r>
            <a:r>
              <a:rPr lang="ru-RU" b="1" dirty="0" smtClean="0">
                <a:effectLst/>
              </a:rPr>
              <a:t>Рим </a:t>
            </a:r>
            <a:r>
              <a:rPr lang="ru-RU" b="1" dirty="0" smtClean="0">
                <a:effectLst/>
              </a:rPr>
              <a:t>в начале своей истории.</a:t>
            </a:r>
            <a:endParaRPr lang="ru-RU" dirty="0" smtClean="0"/>
          </a:p>
        </p:txBody>
      </p:sp>
      <p:sp>
        <p:nvSpPr>
          <p:cNvPr id="12292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81075"/>
            <a:ext cx="4402138" cy="5667375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Римляне занимались земледелием и </a:t>
            </a:r>
            <a:r>
              <a:rPr lang="ru-RU" sz="2800" b="1" dirty="0" smtClean="0">
                <a:effectLst/>
              </a:rPr>
              <a:t>выращивали</a:t>
            </a:r>
            <a:r>
              <a:rPr lang="en-US" sz="2800" b="1" dirty="0" smtClean="0">
                <a:effectLst/>
              </a:rPr>
              <a:t>:</a:t>
            </a:r>
            <a:endParaRPr lang="en-US" sz="2800" b="1" dirty="0" smtClean="0">
              <a:effectLst/>
            </a:endParaRPr>
          </a:p>
          <a:p>
            <a:pPr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en-US" sz="2800" b="1" dirty="0" err="1" smtClean="0">
                <a:effectLst/>
              </a:rPr>
              <a:t>пшеницу</a:t>
            </a:r>
            <a:r>
              <a:rPr lang="en-US" sz="2800" b="1" dirty="0" smtClean="0">
                <a:effectLst/>
              </a:rPr>
              <a:t>,</a:t>
            </a:r>
          </a:p>
          <a:p>
            <a:pPr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en-US" sz="2800" b="1" dirty="0" err="1" smtClean="0">
                <a:effectLst/>
              </a:rPr>
              <a:t>ячмень</a:t>
            </a:r>
            <a:r>
              <a:rPr lang="en-US" sz="2800" b="1" dirty="0" smtClean="0">
                <a:effectLst/>
              </a:rPr>
              <a:t>,</a:t>
            </a:r>
          </a:p>
          <a:p>
            <a:pPr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en-US" sz="2800" b="1" dirty="0" err="1" smtClean="0">
                <a:effectLst/>
              </a:rPr>
              <a:t>виноград</a:t>
            </a:r>
            <a:r>
              <a:rPr lang="en-US" sz="2800" b="1" dirty="0" smtClean="0">
                <a:effectLst/>
              </a:rPr>
              <a:t>,</a:t>
            </a:r>
          </a:p>
          <a:p>
            <a:pPr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en-US" sz="2800" b="1" dirty="0" err="1" smtClean="0">
                <a:effectLst/>
              </a:rPr>
              <a:t>лен</a:t>
            </a:r>
            <a:r>
              <a:rPr lang="en-US" sz="2800" b="1" dirty="0" smtClean="0">
                <a:effectLst/>
              </a:rPr>
              <a:t>.</a:t>
            </a:r>
            <a:endParaRPr lang="ru-RU" sz="2800" b="1" dirty="0" smtClean="0">
              <a:effectLst/>
            </a:endParaRPr>
          </a:p>
          <a:p>
            <a:pPr algn="ctr"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В Риме развивалось животноводство</a:t>
            </a:r>
            <a:r>
              <a:rPr lang="en-US" sz="2800" b="1" dirty="0" smtClean="0">
                <a:effectLst/>
              </a:rPr>
              <a:t>,</a:t>
            </a:r>
            <a:r>
              <a:rPr lang="ru-RU" sz="2800" b="1" dirty="0" smtClean="0">
                <a:effectLst/>
              </a:rPr>
              <a:t> римляне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err="1" smtClean="0">
                <a:effectLst/>
              </a:rPr>
              <a:t>разводили</a:t>
            </a:r>
            <a:endParaRPr lang="en-US" sz="2800" b="1" dirty="0" smtClean="0">
              <a:effectLst/>
            </a:endParaRPr>
          </a:p>
          <a:p>
            <a:pPr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en-US" sz="2800" b="1" dirty="0" err="1" smtClean="0">
                <a:effectLst/>
              </a:rPr>
              <a:t>коров</a:t>
            </a:r>
            <a:r>
              <a:rPr lang="en-US" sz="2800" b="1" dirty="0" smtClean="0">
                <a:effectLst/>
              </a:rPr>
              <a:t> и </a:t>
            </a:r>
            <a:r>
              <a:rPr lang="en-US" sz="2800" b="1" dirty="0" err="1" smtClean="0">
                <a:effectLst/>
              </a:rPr>
              <a:t>свиней</a:t>
            </a:r>
            <a:r>
              <a:rPr lang="en-US" sz="2800" b="1" dirty="0" smtClean="0">
                <a:effectLst/>
              </a:rPr>
              <a:t>,</a:t>
            </a:r>
          </a:p>
          <a:p>
            <a:pPr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en-US" sz="2800" b="1" dirty="0" err="1" smtClean="0">
                <a:effectLst/>
              </a:rPr>
              <a:t>коней</a:t>
            </a:r>
            <a:r>
              <a:rPr lang="en-US" sz="2800" b="1" dirty="0" smtClean="0">
                <a:effectLst/>
              </a:rPr>
              <a:t> и </a:t>
            </a:r>
            <a:r>
              <a:rPr lang="en-US" sz="2800" b="1" dirty="0" err="1" smtClean="0">
                <a:effectLst/>
              </a:rPr>
              <a:t>ослов</a:t>
            </a:r>
            <a:r>
              <a:rPr lang="en-US" sz="2800" b="1" dirty="0" smtClean="0">
                <a:effectLst/>
              </a:rPr>
              <a:t>.</a:t>
            </a:r>
            <a:endParaRPr lang="ru-RU" sz="2800" b="1" dirty="0" smtClean="0">
              <a:effectLst/>
            </a:endParaRPr>
          </a:p>
        </p:txBody>
      </p:sp>
      <p:pic>
        <p:nvPicPr>
          <p:cNvPr id="11268" name="Picture 6" descr="2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123825" y="1701800"/>
            <a:ext cx="4475163" cy="416401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Этапы истории Древней Греции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 </a:t>
            </a:r>
            <a:r>
              <a:rPr lang="ru-RU" b="1" dirty="0" smtClean="0"/>
              <a:t> Классическая </a:t>
            </a:r>
            <a:r>
              <a:rPr lang="ru-RU" b="1" dirty="0" smtClean="0"/>
              <a:t>Греция-</a:t>
            </a:r>
            <a:r>
              <a:rPr lang="en-US" b="1" dirty="0" smtClean="0"/>
              <a:t>V</a:t>
            </a:r>
            <a:r>
              <a:rPr lang="ru-RU" b="1" dirty="0" smtClean="0"/>
              <a:t> в. до н.э.- 338 г.до н.э.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Классическое рабство  (Афины- чужеземцы, Спарта- илоты)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01600"/>
            <a:ext cx="7772400" cy="65405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 Рим </a:t>
            </a:r>
            <a:r>
              <a:rPr lang="ru-RU" dirty="0" smtClean="0"/>
              <a:t>в начале своей истории.</a:t>
            </a:r>
          </a:p>
        </p:txBody>
      </p:sp>
      <p:sp>
        <p:nvSpPr>
          <p:cNvPr id="9220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562475" y="763588"/>
            <a:ext cx="4454525" cy="5957887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Жители Рима были </a:t>
            </a:r>
            <a:r>
              <a:rPr lang="ru-RU" sz="2800" b="1" dirty="0" smtClean="0">
                <a:effectLst/>
              </a:rPr>
              <a:t>искусными ремесленниками </a:t>
            </a:r>
            <a:r>
              <a:rPr lang="ru-RU" sz="2800" b="1" dirty="0" smtClean="0">
                <a:effectLst/>
              </a:rPr>
              <a:t>- кузнецами, </a:t>
            </a:r>
            <a:r>
              <a:rPr lang="ru-RU" sz="2800" b="1" dirty="0" smtClean="0">
                <a:effectLst/>
              </a:rPr>
              <a:t>ткачами</a:t>
            </a:r>
            <a:r>
              <a:rPr lang="ru-RU" sz="2800" b="1" dirty="0" smtClean="0">
                <a:effectLst/>
              </a:rPr>
              <a:t>, гончарами. </a:t>
            </a:r>
          </a:p>
          <a:p>
            <a:pPr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Огромного размаха </a:t>
            </a:r>
            <a:r>
              <a:rPr lang="ru-RU" sz="2800" b="1" dirty="0" smtClean="0">
                <a:effectLst/>
              </a:rPr>
              <a:t>достигло </a:t>
            </a:r>
            <a:r>
              <a:rPr lang="ru-RU" sz="2800" b="1" dirty="0" smtClean="0">
                <a:effectLst/>
              </a:rPr>
              <a:t>хлебопечение- по всей </a:t>
            </a:r>
            <a:r>
              <a:rPr lang="ru-RU" sz="2800" b="1" dirty="0" err="1" smtClean="0">
                <a:effectLst/>
              </a:rPr>
              <a:t>Латинии</a:t>
            </a:r>
            <a:r>
              <a:rPr lang="ru-RU" sz="2800" b="1" dirty="0" smtClean="0">
                <a:effectLst/>
              </a:rPr>
              <a:t> были </a:t>
            </a:r>
            <a:r>
              <a:rPr lang="ru-RU" sz="2800" b="1" dirty="0" smtClean="0">
                <a:effectLst/>
              </a:rPr>
              <a:t>разбросаны  </a:t>
            </a:r>
            <a:r>
              <a:rPr lang="ru-RU" sz="2800" b="1" dirty="0" smtClean="0">
                <a:effectLst/>
              </a:rPr>
              <a:t>мельницы и хлебные печи.</a:t>
            </a:r>
          </a:p>
          <a:p>
            <a:pPr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Несколько древнейших мельниц сохранились до сих пор в рабочем состоянии.</a:t>
            </a:r>
          </a:p>
        </p:txBody>
      </p:sp>
      <p:pic>
        <p:nvPicPr>
          <p:cNvPr id="12292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1014413"/>
            <a:ext cx="4541837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34950"/>
            <a:ext cx="8107362" cy="83185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66"/>
                </a:solidFill>
                <a:effectLst/>
              </a:rPr>
              <a:t> </a:t>
            </a:r>
            <a:r>
              <a:rPr lang="ru-RU" sz="3200" b="1" dirty="0" smtClean="0">
                <a:effectLst/>
              </a:rPr>
              <a:t>Система  </a:t>
            </a:r>
            <a:r>
              <a:rPr lang="ru-RU" sz="3200" b="1" dirty="0" smtClean="0">
                <a:effectLst/>
              </a:rPr>
              <a:t>управления в Древнем Риме.</a:t>
            </a:r>
            <a:endParaRPr lang="ru-RU" sz="3200" dirty="0" smtClean="0"/>
          </a:p>
        </p:txBody>
      </p:sp>
      <p:graphicFrame>
        <p:nvGraphicFramePr>
          <p:cNvPr id="21504" name="Object 0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752475" y="5924550"/>
          <a:ext cx="2908300" cy="642938"/>
        </p:xfrm>
        <a:graphic>
          <a:graphicData uri="http://schemas.openxmlformats.org/presentationml/2006/ole">
            <p:oleObj spid="_x0000_s4098" name="Лист" r:id="rId3" imgW="838651" imgH="181440" progId="Excel.Sheet.8">
              <p:embed/>
            </p:oleObj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769938" y="4956175"/>
          <a:ext cx="2871787" cy="731838"/>
        </p:xfrm>
        <a:graphic>
          <a:graphicData uri="http://schemas.openxmlformats.org/presentationml/2006/ole">
            <p:oleObj spid="_x0000_s4099" name="Лист" r:id="rId4" imgW="838651" imgH="190800" progId="Excel.Sheet.8">
              <p:embed/>
            </p:oleObj>
          </a:graphicData>
        </a:graphic>
      </p:graphicFrame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0" y="4210050"/>
            <a:ext cx="4413250" cy="782638"/>
            <a:chOff x="0" y="2652"/>
            <a:chExt cx="2780" cy="493"/>
          </a:xfrm>
        </p:grpSpPr>
        <p:graphicFrame>
          <p:nvGraphicFramePr>
            <p:cNvPr id="1030" name="Object 4"/>
            <p:cNvGraphicFramePr>
              <a:graphicFrameLocks noChangeAspect="1"/>
            </p:cNvGraphicFramePr>
            <p:nvPr/>
          </p:nvGraphicFramePr>
          <p:xfrm>
            <a:off x="0" y="2652"/>
            <a:ext cx="2780" cy="331"/>
          </p:xfrm>
          <a:graphic>
            <a:graphicData uri="http://schemas.openxmlformats.org/presentationml/2006/ole">
              <p:oleObj spid="_x0000_s4102" name="Лист" r:id="rId5" imgW="1600471" imgH="190800" progId="Excel.Sheet.8">
                <p:embed/>
              </p:oleObj>
            </a:graphicData>
          </a:graphic>
        </p:graphicFrame>
        <p:sp>
          <p:nvSpPr>
            <p:cNvPr id="1054" name="AutoShape 15"/>
            <p:cNvSpPr>
              <a:spLocks noChangeArrowheads="1"/>
            </p:cNvSpPr>
            <p:nvPr/>
          </p:nvSpPr>
          <p:spPr bwMode="auto">
            <a:xfrm>
              <a:off x="1054" y="2887"/>
              <a:ext cx="208" cy="258"/>
            </a:xfrm>
            <a:prstGeom prst="upArrow">
              <a:avLst>
                <a:gd name="adj1" fmla="val 50000"/>
                <a:gd name="adj2" fmla="val 31010"/>
              </a:avLst>
            </a:prstGeom>
            <a:solidFill>
              <a:srgbClr val="FFFF99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AutoShape 16"/>
            <p:cNvSpPr>
              <a:spLocks noChangeArrowheads="1"/>
            </p:cNvSpPr>
            <p:nvPr/>
          </p:nvSpPr>
          <p:spPr bwMode="auto">
            <a:xfrm>
              <a:off x="1670" y="2887"/>
              <a:ext cx="208" cy="258"/>
            </a:xfrm>
            <a:prstGeom prst="upArrow">
              <a:avLst>
                <a:gd name="adj1" fmla="val 50000"/>
                <a:gd name="adj2" fmla="val 31010"/>
              </a:avLst>
            </a:prstGeom>
            <a:solidFill>
              <a:srgbClr val="FFFF99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368425" y="3319463"/>
            <a:ext cx="1851025" cy="915987"/>
            <a:chOff x="862" y="2091"/>
            <a:chExt cx="1166" cy="577"/>
          </a:xfrm>
        </p:grpSpPr>
        <p:sp>
          <p:nvSpPr>
            <p:cNvPr id="1052" name="Rectangle 17"/>
            <p:cNvSpPr>
              <a:spLocks noChangeArrowheads="1"/>
            </p:cNvSpPr>
            <p:nvPr/>
          </p:nvSpPr>
          <p:spPr bwMode="auto">
            <a:xfrm>
              <a:off x="862" y="2091"/>
              <a:ext cx="1166" cy="336"/>
            </a:xfrm>
            <a:prstGeom prst="rect">
              <a:avLst/>
            </a:prstGeom>
            <a:solidFill>
              <a:srgbClr val="99CCFF"/>
            </a:solidFill>
            <a:ln w="762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0000"/>
                  </a:solidFill>
                  <a:latin typeface="Arial Cyr"/>
                </a:rPr>
                <a:t> РОД</a:t>
              </a:r>
            </a:p>
          </p:txBody>
        </p:sp>
        <p:sp>
          <p:nvSpPr>
            <p:cNvPr id="1053" name="AutoShape 18"/>
            <p:cNvSpPr>
              <a:spLocks noChangeArrowheads="1"/>
            </p:cNvSpPr>
            <p:nvPr/>
          </p:nvSpPr>
          <p:spPr bwMode="auto">
            <a:xfrm>
              <a:off x="941" y="2351"/>
              <a:ext cx="1000" cy="317"/>
            </a:xfrm>
            <a:prstGeom prst="upArrowCallout">
              <a:avLst>
                <a:gd name="adj1" fmla="val 78864"/>
                <a:gd name="adj2" fmla="val 78864"/>
                <a:gd name="adj3" fmla="val 16667"/>
                <a:gd name="adj4" fmla="val 66667"/>
              </a:avLst>
            </a:prstGeom>
            <a:solidFill>
              <a:schemeClr val="tx1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0" y="1724025"/>
            <a:ext cx="2235200" cy="3086100"/>
            <a:chOff x="0" y="1086"/>
            <a:chExt cx="1408" cy="1944"/>
          </a:xfrm>
        </p:grpSpPr>
        <p:graphicFrame>
          <p:nvGraphicFramePr>
            <p:cNvPr id="1029" name="Object 3"/>
            <p:cNvGraphicFramePr>
              <a:graphicFrameLocks noChangeAspect="1"/>
            </p:cNvGraphicFramePr>
            <p:nvPr/>
          </p:nvGraphicFramePr>
          <p:xfrm>
            <a:off x="0" y="1086"/>
            <a:ext cx="1408" cy="753"/>
          </p:xfrm>
          <a:graphic>
            <a:graphicData uri="http://schemas.openxmlformats.org/presentationml/2006/ole">
              <p:oleObj spid="_x0000_s4101" name="Лист" r:id="rId6" imgW="838651" imgH="371880" progId="Excel.Sheet.8">
                <p:embed/>
              </p:oleObj>
            </a:graphicData>
          </a:graphic>
        </p:graphicFrame>
        <p:sp>
          <p:nvSpPr>
            <p:cNvPr id="1051" name="AutoShape 19"/>
            <p:cNvSpPr>
              <a:spLocks noChangeArrowheads="1"/>
            </p:cNvSpPr>
            <p:nvPr/>
          </p:nvSpPr>
          <p:spPr bwMode="auto">
            <a:xfrm>
              <a:off x="551" y="1798"/>
              <a:ext cx="274" cy="1232"/>
            </a:xfrm>
            <a:prstGeom prst="upArrow">
              <a:avLst>
                <a:gd name="adj1" fmla="val 50000"/>
                <a:gd name="adj2" fmla="val 112409"/>
              </a:avLst>
            </a:prstGeom>
            <a:solidFill>
              <a:srgbClr val="99CCFF"/>
            </a:solidFill>
            <a:ln w="76200">
              <a:solidFill>
                <a:srgbClr val="A5002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314575" y="2484438"/>
            <a:ext cx="1946275" cy="1195387"/>
            <a:chOff x="1458" y="1565"/>
            <a:chExt cx="1226" cy="753"/>
          </a:xfrm>
        </p:grpSpPr>
        <p:graphicFrame>
          <p:nvGraphicFramePr>
            <p:cNvPr id="1028" name="Object 2"/>
            <p:cNvGraphicFramePr>
              <a:graphicFrameLocks noChangeAspect="1"/>
            </p:cNvGraphicFramePr>
            <p:nvPr/>
          </p:nvGraphicFramePr>
          <p:xfrm>
            <a:off x="1458" y="1565"/>
            <a:ext cx="1226" cy="347"/>
          </p:xfrm>
          <a:graphic>
            <a:graphicData uri="http://schemas.openxmlformats.org/presentationml/2006/ole">
              <p:oleObj spid="_x0000_s4100" name="Лист" r:id="rId7" imgW="771920" imgH="190800" progId="Excel.Sheet.8">
                <p:embed/>
              </p:oleObj>
            </a:graphicData>
          </a:graphic>
        </p:graphicFrame>
        <p:sp>
          <p:nvSpPr>
            <p:cNvPr id="1050" name="AutoShape 20"/>
            <p:cNvSpPr>
              <a:spLocks noChangeArrowheads="1"/>
            </p:cNvSpPr>
            <p:nvPr/>
          </p:nvSpPr>
          <p:spPr bwMode="auto">
            <a:xfrm>
              <a:off x="1653" y="1865"/>
              <a:ext cx="306" cy="453"/>
            </a:xfrm>
            <a:prstGeom prst="upArrow">
              <a:avLst>
                <a:gd name="adj1" fmla="val 50000"/>
                <a:gd name="adj2" fmla="val 37010"/>
              </a:avLst>
            </a:prstGeom>
            <a:solidFill>
              <a:schemeClr val="accent2"/>
            </a:solidFill>
            <a:ln w="5715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603625" y="5738813"/>
            <a:ext cx="5175250" cy="966787"/>
            <a:chOff x="2270" y="3615"/>
            <a:chExt cx="3260" cy="609"/>
          </a:xfrm>
        </p:grpSpPr>
        <p:sp>
          <p:nvSpPr>
            <p:cNvPr id="1048" name="Rectangle 21" descr="Почтовая бумага"/>
            <p:cNvSpPr>
              <a:spLocks noChangeArrowheads="1"/>
            </p:cNvSpPr>
            <p:nvPr/>
          </p:nvSpPr>
          <p:spPr bwMode="auto">
            <a:xfrm>
              <a:off x="2828" y="3615"/>
              <a:ext cx="2702" cy="60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66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Monotype Sorts" pitchFamily="2" charset="2"/>
                <a:buNone/>
              </a:pPr>
              <a:r>
                <a:rPr lang="ru-RU" sz="2800" b="1" dirty="0">
                  <a:solidFill>
                    <a:srgbClr val="FF0066"/>
                  </a:solidFill>
                  <a:latin typeface="Times New Roman" pitchFamily="18" charset="0"/>
                </a:rPr>
                <a:t>Переселенцы из других областей Италии</a:t>
              </a:r>
            </a:p>
          </p:txBody>
        </p:sp>
        <p:sp>
          <p:nvSpPr>
            <p:cNvPr id="1049" name="AutoShape 24"/>
            <p:cNvSpPr>
              <a:spLocks noChangeArrowheads="1"/>
            </p:cNvSpPr>
            <p:nvPr/>
          </p:nvSpPr>
          <p:spPr bwMode="auto">
            <a:xfrm>
              <a:off x="2270" y="3779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490788" y="1325563"/>
            <a:ext cx="6288087" cy="966787"/>
            <a:chOff x="1569" y="835"/>
            <a:chExt cx="3961" cy="609"/>
          </a:xfrm>
        </p:grpSpPr>
        <p:sp>
          <p:nvSpPr>
            <p:cNvPr id="1046" name="Rectangle 23" descr="Почтовая бумага"/>
            <p:cNvSpPr>
              <a:spLocks noChangeArrowheads="1"/>
            </p:cNvSpPr>
            <p:nvPr/>
          </p:nvSpPr>
          <p:spPr bwMode="auto">
            <a:xfrm>
              <a:off x="2828" y="835"/>
              <a:ext cx="2702" cy="60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66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Monotype Sorts" pitchFamily="2" charset="2"/>
                <a:buNone/>
              </a:pPr>
              <a:r>
                <a:rPr lang="ru-RU" sz="2800" b="1" dirty="0">
                  <a:solidFill>
                    <a:srgbClr val="FF0066"/>
                  </a:solidFill>
                  <a:latin typeface="Times New Roman" pitchFamily="18" charset="0"/>
                </a:rPr>
                <a:t>Высший орган,    состоял из мужчин</a:t>
              </a:r>
            </a:p>
          </p:txBody>
        </p:sp>
        <p:sp>
          <p:nvSpPr>
            <p:cNvPr id="1047" name="AutoShape 27"/>
            <p:cNvSpPr>
              <a:spLocks noChangeArrowheads="1"/>
            </p:cNvSpPr>
            <p:nvPr/>
          </p:nvSpPr>
          <p:spPr bwMode="auto">
            <a:xfrm>
              <a:off x="1569" y="1025"/>
              <a:ext cx="1167" cy="306"/>
            </a:xfrm>
            <a:prstGeom prst="rightArrow">
              <a:avLst>
                <a:gd name="adj1" fmla="val 50000"/>
                <a:gd name="adj2" fmla="val 95343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4613" y="2674938"/>
            <a:ext cx="4894262" cy="1087437"/>
            <a:chOff x="2447" y="1685"/>
            <a:chExt cx="3083" cy="685"/>
          </a:xfrm>
        </p:grpSpPr>
        <p:sp>
          <p:nvSpPr>
            <p:cNvPr id="1044" name="Rectangle 22" descr="Почтовая бумага"/>
            <p:cNvSpPr>
              <a:spLocks noChangeArrowheads="1"/>
            </p:cNvSpPr>
            <p:nvPr/>
          </p:nvSpPr>
          <p:spPr bwMode="auto">
            <a:xfrm>
              <a:off x="2828" y="1761"/>
              <a:ext cx="2702" cy="60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66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Monotype Sorts" pitchFamily="2" charset="2"/>
                <a:buNone/>
              </a:pPr>
              <a:r>
                <a:rPr lang="ru-RU" sz="2800" b="1" dirty="0">
                  <a:solidFill>
                    <a:srgbClr val="FF0066"/>
                  </a:solidFill>
                  <a:latin typeface="Times New Roman" pitchFamily="18" charset="0"/>
                </a:rPr>
                <a:t>Совет старейшин      родов</a:t>
              </a:r>
            </a:p>
          </p:txBody>
        </p:sp>
        <p:sp>
          <p:nvSpPr>
            <p:cNvPr id="1045" name="AutoShape 28"/>
            <p:cNvSpPr>
              <a:spLocks noChangeArrowheads="1"/>
            </p:cNvSpPr>
            <p:nvPr/>
          </p:nvSpPr>
          <p:spPr bwMode="auto">
            <a:xfrm rot="1387560">
              <a:off x="2447" y="1685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9" name="Rectangle 34"/>
          <p:cNvSpPr>
            <a:spLocks noChangeArrowheads="1"/>
          </p:cNvSpPr>
          <p:nvPr/>
        </p:nvSpPr>
        <p:spPr bwMode="auto">
          <a:xfrm>
            <a:off x="4479925" y="257175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40" name="Rectangle 35"/>
          <p:cNvSpPr>
            <a:spLocks noChangeArrowheads="1"/>
          </p:cNvSpPr>
          <p:nvPr/>
        </p:nvSpPr>
        <p:spPr bwMode="auto">
          <a:xfrm>
            <a:off x="4479925" y="257175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FF0066"/>
              </a:solidFill>
              <a:latin typeface="Times New Roman" pitchFamily="18" charset="0"/>
            </a:endParaRPr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3581400" y="4262438"/>
            <a:ext cx="5175250" cy="1030287"/>
            <a:chOff x="2256" y="2685"/>
            <a:chExt cx="3260" cy="649"/>
          </a:xfrm>
        </p:grpSpPr>
        <p:sp>
          <p:nvSpPr>
            <p:cNvPr id="1042" name="Rectangle 37" descr="Почтовая бумага"/>
            <p:cNvSpPr>
              <a:spLocks noChangeArrowheads="1"/>
            </p:cNvSpPr>
            <p:nvPr/>
          </p:nvSpPr>
          <p:spPr bwMode="auto">
            <a:xfrm>
              <a:off x="2814" y="2685"/>
              <a:ext cx="2702" cy="60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66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Monotype Sorts" pitchFamily="2" charset="2"/>
                <a:buNone/>
              </a:pPr>
              <a:r>
                <a:rPr lang="ru-RU" sz="2800" b="1" dirty="0">
                  <a:solidFill>
                    <a:srgbClr val="FF0066"/>
                  </a:solidFill>
                  <a:latin typeface="Times New Roman" pitchFamily="18" charset="0"/>
                </a:rPr>
                <a:t>Потомки древнейших жителей Рима </a:t>
              </a:r>
            </a:p>
          </p:txBody>
        </p:sp>
        <p:sp>
          <p:nvSpPr>
            <p:cNvPr id="1043" name="AutoShape 38"/>
            <p:cNvSpPr>
              <a:spLocks noChangeArrowheads="1"/>
            </p:cNvSpPr>
            <p:nvPr/>
          </p:nvSpPr>
          <p:spPr bwMode="auto">
            <a:xfrm rot="-853284">
              <a:off x="2256" y="3028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028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002088" y="714375"/>
            <a:ext cx="5141912" cy="6143625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80000"/>
              </a:lnSpc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400" b="1" dirty="0" smtClean="0">
                <a:effectLst/>
              </a:rPr>
              <a:t>В 509г.до </a:t>
            </a:r>
            <a:r>
              <a:rPr lang="ru-RU" sz="2400" b="1" dirty="0" err="1" smtClean="0">
                <a:effectLst/>
              </a:rPr>
              <a:t>н.э.Тарквиний</a:t>
            </a:r>
            <a:r>
              <a:rPr lang="ru-RU" sz="2400" b="1" dirty="0" smtClean="0">
                <a:effectLst/>
              </a:rPr>
              <a:t> Гордый был свергнут и римляне </a:t>
            </a:r>
            <a:r>
              <a:rPr lang="ru-RU" sz="2400" b="1" dirty="0" err="1" smtClean="0">
                <a:effectLst/>
              </a:rPr>
              <a:t>провоз-гласили</a:t>
            </a:r>
            <a:r>
              <a:rPr lang="ru-RU" sz="2400" b="1" dirty="0" smtClean="0">
                <a:effectLst/>
              </a:rPr>
              <a:t> РЕСПУБЛИКУ («</a:t>
            </a:r>
            <a:r>
              <a:rPr lang="ru-RU" sz="2400" b="1" dirty="0" err="1" smtClean="0">
                <a:effectLst/>
              </a:rPr>
              <a:t>обще-ственное</a:t>
            </a:r>
            <a:r>
              <a:rPr lang="ru-RU" sz="2400" b="1" dirty="0" smtClean="0">
                <a:effectLst/>
              </a:rPr>
              <a:t> дело»).</a:t>
            </a:r>
          </a:p>
          <a:p>
            <a:pPr>
              <a:lnSpc>
                <a:spcPct val="80000"/>
              </a:lnSpc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400" b="1" dirty="0" smtClean="0">
                <a:effectLst/>
              </a:rPr>
              <a:t>1 раз в год из патрициев выбирали 2 КОНСУЛОВ. Плебеи права участвовать в управлении не по </a:t>
            </a:r>
            <a:r>
              <a:rPr lang="ru-RU" sz="2400" b="1" dirty="0" err="1" smtClean="0">
                <a:effectLst/>
              </a:rPr>
              <a:t>лучили,хотя</a:t>
            </a:r>
            <a:r>
              <a:rPr lang="ru-RU" sz="2400" b="1" dirty="0" smtClean="0">
                <a:effectLst/>
              </a:rPr>
              <a:t> военную службу не- </a:t>
            </a:r>
            <a:r>
              <a:rPr lang="ru-RU" sz="2400" b="1" dirty="0" err="1" smtClean="0">
                <a:effectLst/>
              </a:rPr>
              <a:t>сли</a:t>
            </a:r>
            <a:r>
              <a:rPr lang="ru-RU" sz="2400" b="1" dirty="0" smtClean="0">
                <a:effectLst/>
              </a:rPr>
              <a:t> вместе с патрициями.</a:t>
            </a:r>
          </a:p>
          <a:p>
            <a:pPr>
              <a:lnSpc>
                <a:spcPct val="80000"/>
              </a:lnSpc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400" b="1" dirty="0" smtClean="0">
                <a:effectLst/>
              </a:rPr>
              <a:t>В 494 г. до н.э. плебеи ушли из </a:t>
            </a:r>
            <a:r>
              <a:rPr lang="ru-RU" sz="2400" b="1" dirty="0" err="1" smtClean="0">
                <a:effectLst/>
              </a:rPr>
              <a:t>Ри-ма</a:t>
            </a:r>
            <a:r>
              <a:rPr lang="ru-RU" sz="2400" b="1" dirty="0" smtClean="0">
                <a:effectLst/>
              </a:rPr>
              <a:t> когда город остро нуждался в воинской </a:t>
            </a:r>
            <a:r>
              <a:rPr lang="ru-RU" sz="2400" b="1" dirty="0" err="1" smtClean="0">
                <a:effectLst/>
              </a:rPr>
              <a:t>службе.Патриции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пош</a:t>
            </a:r>
            <a:r>
              <a:rPr lang="ru-RU" sz="2400" b="1" dirty="0" smtClean="0">
                <a:effectLst/>
              </a:rPr>
              <a:t> ли на уступки. Плебеям </a:t>
            </a:r>
            <a:r>
              <a:rPr lang="ru-RU" sz="2400" b="1" dirty="0" err="1" smtClean="0">
                <a:effectLst/>
              </a:rPr>
              <a:t>разре-шили</a:t>
            </a:r>
            <a:r>
              <a:rPr lang="ru-RU" sz="2400" b="1" dirty="0" smtClean="0">
                <a:effectLst/>
              </a:rPr>
              <a:t> создавать свое Народное </a:t>
            </a:r>
            <a:r>
              <a:rPr lang="ru-RU" sz="2400" b="1" dirty="0" err="1" smtClean="0">
                <a:effectLst/>
              </a:rPr>
              <a:t>собрание.Из</a:t>
            </a:r>
            <a:r>
              <a:rPr lang="ru-RU" sz="2400" b="1" dirty="0" smtClean="0">
                <a:effectLst/>
              </a:rPr>
              <a:t> числа плебеев </a:t>
            </a:r>
            <a:r>
              <a:rPr lang="ru-RU" sz="2400" b="1" dirty="0" err="1" smtClean="0">
                <a:effectLst/>
              </a:rPr>
              <a:t>ста-ли</a:t>
            </a:r>
            <a:r>
              <a:rPr lang="ru-RU" sz="2400" b="1" dirty="0" smtClean="0">
                <a:effectLst/>
              </a:rPr>
              <a:t> избирать 2(10) НАРОДНЫХ </a:t>
            </a:r>
            <a:r>
              <a:rPr lang="ru-RU" sz="2400" b="1" dirty="0" err="1" smtClean="0">
                <a:effectLst/>
              </a:rPr>
              <a:t>ТРИБУНОВ.Они</a:t>
            </a:r>
            <a:r>
              <a:rPr lang="ru-RU" sz="2400" b="1" dirty="0" smtClean="0">
                <a:effectLst/>
              </a:rPr>
              <a:t> имели право участвовать в заседаниях </a:t>
            </a:r>
            <a:r>
              <a:rPr lang="ru-RU" sz="2400" b="1" dirty="0" err="1" smtClean="0">
                <a:effectLst/>
              </a:rPr>
              <a:t>Сена-та</a:t>
            </a:r>
            <a:r>
              <a:rPr lang="ru-RU" sz="2400" b="1" dirty="0" smtClean="0">
                <a:effectLst/>
              </a:rPr>
              <a:t> и получили право «ВЕТО».</a:t>
            </a:r>
          </a:p>
        </p:txBody>
      </p:sp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7488" y="60325"/>
            <a:ext cx="8723312" cy="625475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ru-RU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u="sng" dirty="0" smtClean="0">
                <a:effectLst/>
              </a:rPr>
              <a:t>ВОЗНИКНОВЕНИЕ РЕСПУБЛИКИ</a:t>
            </a:r>
            <a:r>
              <a:rPr lang="ru-RU" sz="3200" b="1" u="sng" dirty="0" smtClean="0">
                <a:effectLst/>
              </a:rPr>
              <a:t>.</a:t>
            </a:r>
            <a:endParaRPr lang="ru-RU" sz="3200" b="1" u="sng" dirty="0" smtClean="0">
              <a:effectLst/>
            </a:endParaRPr>
          </a:p>
        </p:txBody>
      </p:sp>
      <p:pic>
        <p:nvPicPr>
          <p:cNvPr id="4100" name="Picture 1032" descr="Рисунок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874713"/>
            <a:ext cx="3668713" cy="4891087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01" name="Text Box 1033"/>
          <p:cNvSpPr txBox="1">
            <a:spLocks noChangeArrowheads="1"/>
          </p:cNvSpPr>
          <p:nvPr/>
        </p:nvSpPr>
        <p:spPr bwMode="auto">
          <a:xfrm>
            <a:off x="138113" y="5802313"/>
            <a:ext cx="3730625" cy="8985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</a:rPr>
              <a:t>Луций Брут-организатор</a:t>
            </a:r>
          </a:p>
          <a:p>
            <a:pPr algn="ctr"/>
            <a:r>
              <a:rPr lang="ru-RU" b="1">
                <a:solidFill>
                  <a:srgbClr val="CC0000"/>
                </a:solidFill>
                <a:latin typeface="Times New Roman" pitchFamily="18" charset="0"/>
              </a:rPr>
              <a:t>свержения монархии.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63538" y="57150"/>
            <a:ext cx="8570912" cy="4587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ru-RU" sz="3200" b="1" u="sng" dirty="0" smtClean="0">
                <a:latin typeface="Times New Roman" pitchFamily="18" charset="0"/>
              </a:rPr>
              <a:t>Уравнение плебеев </a:t>
            </a:r>
            <a:r>
              <a:rPr lang="ru-RU" sz="3200" b="1" u="sng" dirty="0">
                <a:latin typeface="Times New Roman" pitchFamily="18" charset="0"/>
              </a:rPr>
              <a:t>и патрициев в правах</a:t>
            </a:r>
            <a:r>
              <a:rPr lang="ru-RU" sz="3200" b="1" u="sng" dirty="0" smtClean="0">
                <a:latin typeface="Times New Roman" pitchFamily="18" charset="0"/>
              </a:rPr>
              <a:t>.</a:t>
            </a:r>
            <a:endParaRPr lang="ru-RU" sz="3200" b="1" u="sng" dirty="0">
              <a:latin typeface="Times New Roman" pitchFamily="18" charset="0"/>
            </a:endParaRPr>
          </a:p>
        </p:txBody>
      </p:sp>
      <p:pic>
        <p:nvPicPr>
          <p:cNvPr id="4099" name="Picture 3" descr="Рисунок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581025"/>
            <a:ext cx="6723062" cy="482441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00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95250" y="5414963"/>
            <a:ext cx="8991600" cy="1385887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Выборы проводились на Марсовом поле</a:t>
            </a:r>
            <a:r>
              <a:rPr lang="ru-RU" sz="2800" b="1" dirty="0" smtClean="0">
                <a:effectLst/>
              </a:rPr>
              <a:t>. Избиратели </a:t>
            </a:r>
            <a:r>
              <a:rPr lang="ru-RU" sz="2800" b="1" dirty="0" smtClean="0">
                <a:effectLst/>
              </a:rPr>
              <a:t>на табличках писали имя избранника</a:t>
            </a:r>
            <a:r>
              <a:rPr lang="ru-RU" sz="2800" b="1" dirty="0" smtClean="0">
                <a:effectLst/>
              </a:rPr>
              <a:t>. Законы </a:t>
            </a:r>
            <a:r>
              <a:rPr lang="ru-RU" sz="2800" b="1" dirty="0" smtClean="0">
                <a:effectLst/>
              </a:rPr>
              <a:t>принимались Форуме-главной площади города.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31900" y="471488"/>
            <a:ext cx="1908175" cy="823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CC0000"/>
                </a:solidFill>
                <a:latin typeface="Monotype Corsiva" pitchFamily="66" charset="0"/>
              </a:rPr>
              <a:t>Форум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3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75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12800"/>
            <a:ext cx="9144000" cy="9906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smtClean="0">
                <a:solidFill>
                  <a:srgbClr val="FF0000"/>
                </a:solidFill>
                <a:effectLst/>
              </a:rPr>
              <a:t>Римом управлял СЕНАТ из 300 человек. Это звание было пожизненным.</a:t>
            </a:r>
          </a:p>
        </p:txBody>
      </p:sp>
      <p:sp>
        <p:nvSpPr>
          <p:cNvPr id="8198" name="Rectangle 6" descr="Почтовая бумага"/>
          <p:cNvSpPr>
            <a:spLocks noChangeArrowheads="1"/>
          </p:cNvSpPr>
          <p:nvPr/>
        </p:nvSpPr>
        <p:spPr bwMode="auto">
          <a:xfrm>
            <a:off x="0" y="812800"/>
            <a:ext cx="9144000" cy="990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Каждый год граждане выбирали из сенаторов государственные должностные лица.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573088" y="76200"/>
            <a:ext cx="7772400" cy="73183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ru-RU" sz="3600" b="1" u="sng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3600" b="1" u="sng" dirty="0" smtClean="0">
                <a:latin typeface="Times New Roman" pitchFamily="18" charset="0"/>
              </a:rPr>
              <a:t>СЕНАТ </a:t>
            </a:r>
            <a:r>
              <a:rPr lang="ru-RU" sz="3600" b="1" u="sng" dirty="0">
                <a:latin typeface="Times New Roman" pitchFamily="18" charset="0"/>
              </a:rPr>
              <a:t>И ЕГО РОЛЬ В РИМЕ.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371725" y="1797050"/>
            <a:ext cx="3976688" cy="1263650"/>
          </a:xfrm>
          <a:prstGeom prst="rect">
            <a:avLst/>
          </a:prstGeom>
          <a:solidFill>
            <a:schemeClr val="bg1"/>
          </a:solidFill>
          <a:ln w="76200">
            <a:solidFill>
              <a:srgbClr val="39393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93939"/>
                </a:solidFill>
              </a:rPr>
              <a:t>8 </a:t>
            </a:r>
            <a:r>
              <a:rPr lang="ru-RU" b="1" u="sng" dirty="0">
                <a:solidFill>
                  <a:srgbClr val="393939"/>
                </a:solidFill>
              </a:rPr>
              <a:t>преторов</a:t>
            </a:r>
            <a:r>
              <a:rPr lang="ru-RU" b="1" dirty="0">
                <a:solidFill>
                  <a:srgbClr val="393939"/>
                </a:solidFill>
              </a:rPr>
              <a:t> избирались для того, чтобы стать судьями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34950" y="2413000"/>
            <a:ext cx="2227263" cy="1628775"/>
          </a:xfrm>
          <a:prstGeom prst="rect">
            <a:avLst/>
          </a:prstGeom>
          <a:solidFill>
            <a:schemeClr val="bg1"/>
          </a:solidFill>
          <a:ln w="76200">
            <a:solidFill>
              <a:srgbClr val="393939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393939"/>
                </a:solidFill>
              </a:rPr>
              <a:t>Управляли</a:t>
            </a:r>
          </a:p>
          <a:p>
            <a:r>
              <a:rPr lang="ru-RU" b="1">
                <a:solidFill>
                  <a:srgbClr val="393939"/>
                </a:solidFill>
              </a:rPr>
              <a:t> всеми дела-</a:t>
            </a:r>
          </a:p>
          <a:p>
            <a:r>
              <a:rPr lang="ru-RU" b="1">
                <a:solidFill>
                  <a:srgbClr val="393939"/>
                </a:solidFill>
              </a:rPr>
              <a:t>ми в Сена-</a:t>
            </a:r>
          </a:p>
          <a:p>
            <a:r>
              <a:rPr lang="ru-RU" b="1">
                <a:solidFill>
                  <a:srgbClr val="393939"/>
                </a:solidFill>
              </a:rPr>
              <a:t>те 2 </a:t>
            </a:r>
            <a:r>
              <a:rPr lang="ru-RU" b="1" u="sng">
                <a:solidFill>
                  <a:srgbClr val="393939"/>
                </a:solidFill>
              </a:rPr>
              <a:t>консула</a:t>
            </a:r>
            <a:r>
              <a:rPr lang="ru-RU" b="1">
                <a:solidFill>
                  <a:srgbClr val="393939"/>
                </a:solidFill>
              </a:rPr>
              <a:t>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376988" y="1822450"/>
            <a:ext cx="2809875" cy="1993900"/>
          </a:xfrm>
          <a:prstGeom prst="rect">
            <a:avLst/>
          </a:prstGeom>
          <a:solidFill>
            <a:schemeClr val="bg1"/>
          </a:solidFill>
          <a:ln w="76200">
            <a:solidFill>
              <a:srgbClr val="39393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93939"/>
                </a:solidFill>
              </a:rPr>
              <a:t>4 </a:t>
            </a:r>
            <a:r>
              <a:rPr lang="ru-RU" b="1" u="sng" dirty="0">
                <a:solidFill>
                  <a:srgbClr val="393939"/>
                </a:solidFill>
              </a:rPr>
              <a:t>эдила</a:t>
            </a:r>
            <a:r>
              <a:rPr lang="ru-RU" b="1" dirty="0">
                <a:solidFill>
                  <a:srgbClr val="393939"/>
                </a:solidFill>
              </a:rPr>
              <a:t> </a:t>
            </a:r>
            <a:r>
              <a:rPr lang="ru-RU" b="1" dirty="0" err="1">
                <a:solidFill>
                  <a:srgbClr val="393939"/>
                </a:solidFill>
              </a:rPr>
              <a:t>наблю</a:t>
            </a:r>
            <a:r>
              <a:rPr lang="ru-RU" b="1" dirty="0">
                <a:solidFill>
                  <a:srgbClr val="393939"/>
                </a:solidFill>
              </a:rPr>
              <a:t>-</a:t>
            </a:r>
          </a:p>
          <a:p>
            <a:r>
              <a:rPr lang="ru-RU" b="1" dirty="0">
                <a:solidFill>
                  <a:srgbClr val="393939"/>
                </a:solidFill>
              </a:rPr>
              <a:t>дали за </a:t>
            </a:r>
            <a:r>
              <a:rPr lang="ru-RU" b="1" dirty="0" err="1">
                <a:solidFill>
                  <a:srgbClr val="393939"/>
                </a:solidFill>
              </a:rPr>
              <a:t>поряд-ком</a:t>
            </a:r>
            <a:r>
              <a:rPr lang="ru-RU" b="1" dirty="0">
                <a:solidFill>
                  <a:srgbClr val="393939"/>
                </a:solidFill>
              </a:rPr>
              <a:t> на улицах, рынках и </a:t>
            </a:r>
            <a:r>
              <a:rPr lang="ru-RU" b="1" dirty="0" err="1">
                <a:solidFill>
                  <a:srgbClr val="393939"/>
                </a:solidFill>
              </a:rPr>
              <a:t>устра</a:t>
            </a:r>
            <a:endParaRPr lang="ru-RU" b="1" dirty="0">
              <a:solidFill>
                <a:srgbClr val="393939"/>
              </a:solidFill>
            </a:endParaRPr>
          </a:p>
          <a:p>
            <a:r>
              <a:rPr lang="ru-RU" b="1" dirty="0" err="1">
                <a:solidFill>
                  <a:srgbClr val="393939"/>
                </a:solidFill>
              </a:rPr>
              <a:t>ивали</a:t>
            </a:r>
            <a:r>
              <a:rPr lang="ru-RU" b="1" dirty="0">
                <a:solidFill>
                  <a:srgbClr val="393939"/>
                </a:solidFill>
              </a:rPr>
              <a:t> зрелища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135563" y="4294188"/>
            <a:ext cx="3978275" cy="898525"/>
          </a:xfrm>
          <a:prstGeom prst="rect">
            <a:avLst/>
          </a:prstGeom>
          <a:solidFill>
            <a:schemeClr val="bg1"/>
          </a:solidFill>
          <a:ln w="76200">
            <a:solidFill>
              <a:srgbClr val="39393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93939"/>
                </a:solidFill>
              </a:rPr>
              <a:t>20 </a:t>
            </a:r>
            <a:r>
              <a:rPr lang="ru-RU" b="1" u="sng" dirty="0">
                <a:solidFill>
                  <a:srgbClr val="393939"/>
                </a:solidFill>
              </a:rPr>
              <a:t>квесторов</a:t>
            </a:r>
            <a:r>
              <a:rPr lang="ru-RU" b="1" dirty="0">
                <a:solidFill>
                  <a:srgbClr val="393939"/>
                </a:solidFill>
              </a:rPr>
              <a:t> следили </a:t>
            </a:r>
          </a:p>
          <a:p>
            <a:r>
              <a:rPr lang="ru-RU" b="1" dirty="0">
                <a:solidFill>
                  <a:srgbClr val="393939"/>
                </a:solidFill>
              </a:rPr>
              <a:t>за состоянием казны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27000" y="4113213"/>
            <a:ext cx="2968625" cy="2724150"/>
          </a:xfrm>
          <a:prstGeom prst="rect">
            <a:avLst/>
          </a:prstGeom>
          <a:solidFill>
            <a:schemeClr val="bg1"/>
          </a:solidFill>
          <a:ln w="76200">
            <a:solidFill>
              <a:srgbClr val="39393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b="1" u="sng" dirty="0" err="1">
                <a:solidFill>
                  <a:srgbClr val="393939"/>
                </a:solidFill>
              </a:rPr>
              <a:t>Цензоры</a:t>
            </a:r>
            <a:r>
              <a:rPr lang="ru-RU" b="1" dirty="0" err="1">
                <a:solidFill>
                  <a:srgbClr val="393939"/>
                </a:solidFill>
              </a:rPr>
              <a:t>-руково</a:t>
            </a:r>
            <a:r>
              <a:rPr lang="ru-RU" b="1" dirty="0">
                <a:solidFill>
                  <a:srgbClr val="393939"/>
                </a:solidFill>
              </a:rPr>
              <a:t>-</a:t>
            </a:r>
          </a:p>
          <a:p>
            <a:r>
              <a:rPr lang="ru-RU" b="1" dirty="0" err="1">
                <a:solidFill>
                  <a:srgbClr val="393939"/>
                </a:solidFill>
              </a:rPr>
              <a:t>дили</a:t>
            </a:r>
            <a:r>
              <a:rPr lang="ru-RU" b="1" dirty="0">
                <a:solidFill>
                  <a:srgbClr val="393939"/>
                </a:solidFill>
              </a:rPr>
              <a:t> </a:t>
            </a:r>
            <a:r>
              <a:rPr lang="ru-RU" b="1" dirty="0" err="1">
                <a:solidFill>
                  <a:srgbClr val="393939"/>
                </a:solidFill>
              </a:rPr>
              <a:t>обществен-ными</a:t>
            </a:r>
            <a:r>
              <a:rPr lang="ru-RU" b="1" dirty="0">
                <a:solidFill>
                  <a:srgbClr val="393939"/>
                </a:solidFill>
              </a:rPr>
              <a:t> работами, сбором налогов,</a:t>
            </a:r>
          </a:p>
          <a:p>
            <a:r>
              <a:rPr lang="ru-RU" b="1" dirty="0">
                <a:solidFill>
                  <a:srgbClr val="393939"/>
                </a:solidFill>
              </a:rPr>
              <a:t>заключали </a:t>
            </a:r>
            <a:r>
              <a:rPr lang="ru-RU" b="1" dirty="0" err="1">
                <a:solidFill>
                  <a:srgbClr val="393939"/>
                </a:solidFill>
              </a:rPr>
              <a:t>госу-дарственные</a:t>
            </a:r>
            <a:r>
              <a:rPr lang="ru-RU" b="1" dirty="0">
                <a:solidFill>
                  <a:srgbClr val="393939"/>
                </a:solidFill>
              </a:rPr>
              <a:t> до-</a:t>
            </a:r>
          </a:p>
          <a:p>
            <a:r>
              <a:rPr lang="ru-RU" b="1" dirty="0">
                <a:solidFill>
                  <a:srgbClr val="393939"/>
                </a:solidFill>
              </a:rPr>
              <a:t>говоры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452813" y="5584825"/>
            <a:ext cx="5411787" cy="1263650"/>
          </a:xfrm>
          <a:prstGeom prst="rect">
            <a:avLst/>
          </a:prstGeom>
          <a:solidFill>
            <a:schemeClr val="bg1"/>
          </a:solidFill>
          <a:ln w="76200">
            <a:solidFill>
              <a:srgbClr val="393939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ru-RU" b="1">
                <a:solidFill>
                  <a:srgbClr val="393939"/>
                </a:solidFill>
              </a:rPr>
              <a:t>При черезвычайных обстоятель- </a:t>
            </a:r>
          </a:p>
          <a:p>
            <a:pPr algn="l"/>
            <a:r>
              <a:rPr lang="ru-RU" b="1">
                <a:solidFill>
                  <a:srgbClr val="393939"/>
                </a:solidFill>
              </a:rPr>
              <a:t>ствах назначался диктатор,сро-</a:t>
            </a:r>
          </a:p>
          <a:p>
            <a:pPr algn="l"/>
            <a:r>
              <a:rPr lang="ru-RU" b="1">
                <a:solidFill>
                  <a:srgbClr val="393939"/>
                </a:solidFill>
              </a:rPr>
              <a:t>ком на 6 месяцев.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846138" y="2955925"/>
            <a:ext cx="1781175" cy="533400"/>
          </a:xfrm>
          <a:prstGeom prst="rect">
            <a:avLst/>
          </a:prstGeom>
          <a:solidFill>
            <a:schemeClr val="bg1"/>
          </a:solidFill>
          <a:ln w="76200">
            <a:solidFill>
              <a:srgbClr val="39393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93939"/>
                </a:solidFill>
              </a:rPr>
              <a:t>2 консула</a:t>
            </a:r>
            <a:endParaRPr lang="ru-RU" dirty="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674938" y="2106613"/>
            <a:ext cx="2108200" cy="533400"/>
          </a:xfrm>
          <a:prstGeom prst="rect">
            <a:avLst/>
          </a:prstGeom>
          <a:solidFill>
            <a:schemeClr val="bg1"/>
          </a:solidFill>
          <a:ln w="76200">
            <a:solidFill>
              <a:srgbClr val="39393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93939"/>
                </a:solidFill>
              </a:rPr>
              <a:t>8 преторов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096125" y="2879725"/>
            <a:ext cx="1560513" cy="533400"/>
          </a:xfrm>
          <a:prstGeom prst="rect">
            <a:avLst/>
          </a:prstGeom>
          <a:solidFill>
            <a:schemeClr val="bg1"/>
          </a:solidFill>
          <a:ln w="76200">
            <a:solidFill>
              <a:srgbClr val="39393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93939"/>
                </a:solidFill>
              </a:rPr>
              <a:t>4 эдила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19138" y="5634038"/>
            <a:ext cx="1671637" cy="533400"/>
          </a:xfrm>
          <a:prstGeom prst="rect">
            <a:avLst/>
          </a:prstGeom>
          <a:solidFill>
            <a:schemeClr val="bg1"/>
          </a:solidFill>
          <a:ln w="76200">
            <a:solidFill>
              <a:srgbClr val="39393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93939"/>
                </a:solidFill>
              </a:rPr>
              <a:t>2цензора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713413" y="4475163"/>
            <a:ext cx="2274887" cy="533400"/>
          </a:xfrm>
          <a:prstGeom prst="rect">
            <a:avLst/>
          </a:prstGeom>
          <a:solidFill>
            <a:schemeClr val="bg1"/>
          </a:solidFill>
          <a:ln w="76200">
            <a:solidFill>
              <a:srgbClr val="39393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93939"/>
                </a:solidFill>
              </a:rPr>
              <a:t>20 квесторов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041775" y="5994400"/>
            <a:ext cx="1595438" cy="533400"/>
          </a:xfrm>
          <a:prstGeom prst="rect">
            <a:avLst/>
          </a:prstGeom>
          <a:solidFill>
            <a:schemeClr val="bg1"/>
          </a:solidFill>
          <a:ln w="76200">
            <a:solidFill>
              <a:srgbClr val="393939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ru-RU" b="1">
                <a:solidFill>
                  <a:srgbClr val="393939"/>
                </a:solidFill>
              </a:rPr>
              <a:t>Диктатор</a:t>
            </a:r>
          </a:p>
        </p:txBody>
      </p:sp>
      <p:sp>
        <p:nvSpPr>
          <p:cNvPr id="8212" name="Rectangle 20" descr="Почтовая бумага"/>
          <p:cNvSpPr>
            <a:spLocks noChangeArrowheads="1"/>
          </p:cNvSpPr>
          <p:nvPr/>
        </p:nvSpPr>
        <p:spPr bwMode="auto">
          <a:xfrm>
            <a:off x="0" y="812800"/>
            <a:ext cx="9144000" cy="990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Сенат не перед кем ни отчитывался и не отвечал,       за свои решения</a:t>
            </a:r>
          </a:p>
        </p:txBody>
      </p:sp>
      <p:sp>
        <p:nvSpPr>
          <p:cNvPr id="8213" name="Rectangle 21" descr="Почтовая бумага"/>
          <p:cNvSpPr>
            <a:spLocks noChangeArrowheads="1"/>
          </p:cNvSpPr>
          <p:nvPr/>
        </p:nvSpPr>
        <p:spPr bwMode="auto">
          <a:xfrm>
            <a:off x="0" y="812800"/>
            <a:ext cx="9144000" cy="9906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defRPr/>
            </a:pPr>
            <a:r>
              <a:rPr lang="ru-RU" sz="2800" b="1" dirty="0">
                <a:solidFill>
                  <a:srgbClr val="3939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  Как вы думаете, почему сенаторам были предоставлены такие права</a:t>
            </a:r>
            <a:r>
              <a:rPr lang="en-US" sz="2800" b="1" dirty="0">
                <a:solidFill>
                  <a:srgbClr val="3939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?</a:t>
            </a:r>
            <a:endParaRPr lang="ru-RU" sz="2800" b="1" dirty="0">
              <a:solidFill>
                <a:srgbClr val="39393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 autoUpdateAnimBg="0"/>
      <p:bldP spid="8199" grpId="0" animBg="1" autoUpdateAnimBg="0"/>
      <p:bldP spid="8201" grpId="0" animBg="1" autoUpdateAnimBg="0"/>
      <p:bldP spid="8202" grpId="0" animBg="1" autoUpdateAnimBg="0"/>
      <p:bldP spid="8203" grpId="0" animBg="1" autoUpdateAnimBg="0"/>
      <p:bldP spid="8204" grpId="0" animBg="1" autoUpdateAnimBg="0"/>
      <p:bldP spid="8205" grpId="0" animBg="1" autoUpdateAnimBg="0"/>
      <p:bldP spid="8206" grpId="0" animBg="1" autoUpdateAnimBg="0"/>
      <p:bldP spid="8207" grpId="0" animBg="1" autoUpdateAnimBg="0"/>
      <p:bldP spid="8208" grpId="0" animBg="1" autoUpdateAnimBg="0"/>
      <p:bldP spid="8209" grpId="0" animBg="1" autoUpdateAnimBg="0"/>
      <p:bldP spid="8210" grpId="0" animBg="1" autoUpdateAnimBg="0"/>
      <p:bldP spid="8211" grpId="0" animBg="1" autoUpdateAnimBg="0"/>
      <p:bldP spid="8212" grpId="0" animBg="1" autoUpdateAnimBg="0"/>
      <p:bldP spid="821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/>
              <a:t>1.ПРИРОДНЫЕ УСЛОВИЯ</a:t>
            </a:r>
            <a:endParaRPr lang="ru-RU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000000"/>
              </a:buClr>
              <a:buFont typeface="Monotype Sorts" pitchFamily="2" charset="2"/>
              <a:buNone/>
            </a:pPr>
            <a:r>
              <a:rPr lang="ru-RU" sz="2800" b="1" u="sng" dirty="0" smtClean="0"/>
              <a:t> </a:t>
            </a:r>
            <a:endParaRPr lang="en-US" sz="2800" b="1" dirty="0" smtClean="0"/>
          </a:p>
          <a:p>
            <a:pPr>
              <a:buClr>
                <a:srgbClr val="FF0066"/>
              </a:buClr>
              <a:buFont typeface="Monotype Sorts" pitchFamily="2" charset="2"/>
              <a:buNone/>
            </a:pPr>
            <a:endParaRPr lang="ru-RU" sz="2800" b="1" dirty="0" smtClean="0"/>
          </a:p>
        </p:txBody>
      </p:sp>
      <p:pic>
        <p:nvPicPr>
          <p:cNvPr id="4100" name="Picture 6" descr="Рисунок9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285984" y="1480846"/>
            <a:ext cx="4067175" cy="5167591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3" y="892175"/>
            <a:ext cx="8686800" cy="304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/>
              <a:t> Расселение </a:t>
            </a:r>
            <a:r>
              <a:rPr lang="ru-RU" b="1" u="sng" dirty="0" smtClean="0"/>
              <a:t>греческих племен</a:t>
            </a:r>
            <a:endParaRPr lang="ru-RU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084763"/>
            <a:ext cx="8294687" cy="1584325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ru-RU" sz="2400" b="1" dirty="0" smtClean="0"/>
              <a:t>На рубеже </a:t>
            </a:r>
            <a:r>
              <a:rPr lang="en-US" sz="2400" b="1" dirty="0" smtClean="0"/>
              <a:t>III-II </a:t>
            </a:r>
            <a:r>
              <a:rPr lang="ru-RU" sz="2400" b="1" dirty="0" smtClean="0"/>
              <a:t>тысячелетий  греческие племена расселились в северо-восточном  Средиземноморье.</a:t>
            </a:r>
          </a:p>
          <a:p>
            <a:pPr algn="ctr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ru-RU" sz="2400" b="1" dirty="0" smtClean="0"/>
              <a:t>В конце </a:t>
            </a:r>
            <a:r>
              <a:rPr lang="en-US" sz="2400" b="1" dirty="0" smtClean="0"/>
              <a:t>II </a:t>
            </a:r>
            <a:r>
              <a:rPr lang="ru-RU" sz="2400" b="1" dirty="0" smtClean="0"/>
              <a:t>тысячелетия они смешались с племенами вторгшимися с севера.</a:t>
            </a:r>
          </a:p>
        </p:txBody>
      </p:sp>
      <p:pic>
        <p:nvPicPr>
          <p:cNvPr id="5124" name="Picture 6" descr="1"/>
          <p:cNvPicPr>
            <a:picLocks noChangeAspect="1" noChangeArrowheads="1"/>
          </p:cNvPicPr>
          <p:nvPr/>
        </p:nvPicPr>
        <p:blipFill>
          <a:blip r:embed="rId3">
            <a:lum bright="-18000" contrast="42000"/>
          </a:blip>
          <a:srcRect/>
          <a:stretch>
            <a:fillRect/>
          </a:stretch>
        </p:blipFill>
        <p:spPr bwMode="auto">
          <a:xfrm>
            <a:off x="3851275" y="1508125"/>
            <a:ext cx="4824413" cy="3505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03200" y="2597150"/>
            <a:ext cx="3360738" cy="126365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hlink"/>
                </a:solidFill>
                <a:latin typeface="Times New Roman" pitchFamily="18" charset="0"/>
              </a:rPr>
              <a:t>Расселение греческих </a:t>
            </a:r>
          </a:p>
          <a:p>
            <a:pPr algn="ctr"/>
            <a:r>
              <a:rPr lang="ru-RU" b="1">
                <a:solidFill>
                  <a:schemeClr val="hlink"/>
                </a:solidFill>
                <a:latin typeface="Times New Roman" pitchFamily="18" charset="0"/>
              </a:rPr>
              <a:t>племен в середине</a:t>
            </a:r>
          </a:p>
          <a:p>
            <a:pPr algn="ctr"/>
            <a:r>
              <a:rPr lang="ru-RU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chemeClr val="hlink"/>
                </a:solidFill>
                <a:latin typeface="Times New Roman" pitchFamily="18" charset="0"/>
              </a:rPr>
              <a:t>II</a:t>
            </a:r>
            <a:r>
              <a:rPr lang="ru-RU" b="1">
                <a:solidFill>
                  <a:schemeClr val="hlink"/>
                </a:solidFill>
                <a:latin typeface="Times New Roman" pitchFamily="18" charset="0"/>
              </a:rPr>
              <a:t> тысячелетия до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516563"/>
            <a:ext cx="82296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smtClean="0"/>
              <a:t>Царь Минос</a:t>
            </a:r>
          </a:p>
        </p:txBody>
      </p:sp>
      <p:pic>
        <p:nvPicPr>
          <p:cNvPr id="6147" name="Picture 5" descr="Царь Минос">
            <a:hlinkClick r:id="rId2" tooltip="Царь Минос"/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2124075" y="404813"/>
            <a:ext cx="4535488" cy="48244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1143000"/>
          </a:xfrm>
        </p:spPr>
        <p:txBody>
          <a:bodyPr/>
          <a:lstStyle/>
          <a:p>
            <a:r>
              <a:rPr lang="ru-RU" b="1" u="sng" smtClean="0"/>
              <a:t>Миф о Тесее и Минотавре</a:t>
            </a:r>
            <a:endParaRPr lang="ru-RU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5975" y="1844675"/>
            <a:ext cx="4267200" cy="44958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sz="2800" b="1" smtClean="0"/>
              <a:t>Одним из самых известных мифов посвященных Криту был миф о Тесее и Минотавре</a:t>
            </a:r>
          </a:p>
          <a:p>
            <a:pPr algn="ctr">
              <a:buFont typeface="Monotype Sorts" pitchFamily="2" charset="2"/>
              <a:buNone/>
            </a:pPr>
            <a:r>
              <a:rPr lang="ru-RU" sz="2800" b="1" smtClean="0"/>
              <a:t>В нем афиняне отразили свой страх перед разрушительными природными катастрофами.</a:t>
            </a:r>
          </a:p>
        </p:txBody>
      </p:sp>
      <p:pic>
        <p:nvPicPr>
          <p:cNvPr id="7172" name="Picture 6" descr="1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322263" y="1916113"/>
            <a:ext cx="4105275" cy="33623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50825" y="5445125"/>
            <a:ext cx="4251325" cy="89852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Тесей и Минотавр.</a:t>
            </a:r>
          </a:p>
          <a:p>
            <a:pPr algn="ctr"/>
            <a:r>
              <a:rPr lang="ru-RU" b="1">
                <a:solidFill>
                  <a:schemeClr val="hlink"/>
                </a:solidFill>
              </a:rPr>
              <a:t>Рисунок на критской вазе.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5876925"/>
            <a:ext cx="82296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smtClean="0"/>
              <a:t>Развалины Кносского дворца </a:t>
            </a:r>
          </a:p>
        </p:txBody>
      </p:sp>
      <p:pic>
        <p:nvPicPr>
          <p:cNvPr id="11267" name="Picture 3" descr="300px-Palazzo_Minosse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468313" y="404813"/>
            <a:ext cx="8135937" cy="52562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1372</Words>
  <PresentationFormat>Экран (4:3)</PresentationFormat>
  <Paragraphs>239</Paragraphs>
  <Slides>44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 Office</vt:lpstr>
      <vt:lpstr>Лист Microsoft Excel</vt:lpstr>
      <vt:lpstr>Города-государства Греции и Италии.</vt:lpstr>
      <vt:lpstr>1. Античность </vt:lpstr>
      <vt:lpstr> Этапы истории Древней Греции</vt:lpstr>
      <vt:lpstr> Этапы истории Древней Греции</vt:lpstr>
      <vt:lpstr>1.ПРИРОДНЫЕ УСЛОВИЯ</vt:lpstr>
      <vt:lpstr> Расселение греческих племен</vt:lpstr>
      <vt:lpstr>Слайд 7</vt:lpstr>
      <vt:lpstr>Миф о Тесее и Минотавре</vt:lpstr>
      <vt:lpstr>Слайд 9</vt:lpstr>
      <vt:lpstr>Слайд 10</vt:lpstr>
      <vt:lpstr>Слайд 11</vt:lpstr>
      <vt:lpstr>Слайд 12</vt:lpstr>
      <vt:lpstr>4.Гибель критского царства.</vt:lpstr>
      <vt:lpstr> Причины греческой колонизации.</vt:lpstr>
      <vt:lpstr>Местоположение греческих колоний.</vt:lpstr>
      <vt:lpstr>Местоположение греческих колоний.</vt:lpstr>
      <vt:lpstr> Местоположение греческих колоний.</vt:lpstr>
      <vt:lpstr> Колонии в Северном Причерноморье.</vt:lpstr>
      <vt:lpstr> Колонии в Северном Причерноморье.</vt:lpstr>
      <vt:lpstr> Колонии в Северном Причерноморье.</vt:lpstr>
      <vt:lpstr>  Олимпийские игры.</vt:lpstr>
      <vt:lpstr>Слайд 22</vt:lpstr>
      <vt:lpstr>Слайд 23</vt:lpstr>
      <vt:lpstr> Афинский полис.</vt:lpstr>
      <vt:lpstr> Афинский полис. </vt:lpstr>
      <vt:lpstr> Занятия жителей афинского полиса. </vt:lpstr>
      <vt:lpstr> Положение народных масс.</vt:lpstr>
      <vt:lpstr> Античная Греция. Зарождение демократии. </vt:lpstr>
      <vt:lpstr> Отмена долгового рабства. </vt:lpstr>
      <vt:lpstr>Слайд 30</vt:lpstr>
      <vt:lpstr> Перемены в управлении Афинами.</vt:lpstr>
      <vt:lpstr> СОЗДАНИЕ СПАРТАНСКОГО ГОСУДАРСТВА.</vt:lpstr>
      <vt:lpstr> СПАРТАНЦЫ И ИЛОТЫ.</vt:lpstr>
      <vt:lpstr> СПАРТАНСКОЕ ВОСПИТАНИЕ.</vt:lpstr>
      <vt:lpstr> Географическое положение и природные условия Аппенинского полуострова.</vt:lpstr>
      <vt:lpstr> Этруски.</vt:lpstr>
      <vt:lpstr> Образование Рима.</vt:lpstr>
      <vt:lpstr> Рим в начале своей истории.</vt:lpstr>
      <vt:lpstr> Рим в начале своей истории.</vt:lpstr>
      <vt:lpstr> Рим в начале своей истории.</vt:lpstr>
      <vt:lpstr> Система  управления в Древнем Риме.</vt:lpstr>
      <vt:lpstr> ВОЗНИКНОВЕНИЕ РЕСПУБЛИКИ.</vt:lpstr>
      <vt:lpstr>Слайд 43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Города-государства Греции и Италии.</dc:title>
  <cp:lastModifiedBy>Ирина</cp:lastModifiedBy>
  <cp:revision>2</cp:revision>
  <dcterms:modified xsi:type="dcterms:W3CDTF">2013-09-13T06:11:02Z</dcterms:modified>
</cp:coreProperties>
</file>