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8" r:id="rId3"/>
    <p:sldMasterId id="2147483772" r:id="rId4"/>
    <p:sldMasterId id="2147483810" r:id="rId5"/>
    <p:sldMasterId id="2147483824" r:id="rId6"/>
    <p:sldMasterId id="2147483838" r:id="rId7"/>
    <p:sldMasterId id="2147483864" r:id="rId8"/>
  </p:sldMasterIdLst>
  <p:notesMasterIdLst>
    <p:notesMasterId r:id="rId32"/>
  </p:notesMasterIdLst>
  <p:sldIdLst>
    <p:sldId id="256" r:id="rId9"/>
    <p:sldId id="285" r:id="rId10"/>
    <p:sldId id="271" r:id="rId11"/>
    <p:sldId id="286" r:id="rId12"/>
    <p:sldId id="269" r:id="rId13"/>
    <p:sldId id="266" r:id="rId14"/>
    <p:sldId id="276" r:id="rId15"/>
    <p:sldId id="287" r:id="rId16"/>
    <p:sldId id="292" r:id="rId17"/>
    <p:sldId id="268" r:id="rId18"/>
    <p:sldId id="274" r:id="rId19"/>
    <p:sldId id="259" r:id="rId20"/>
    <p:sldId id="289" r:id="rId21"/>
    <p:sldId id="277" r:id="rId22"/>
    <p:sldId id="295" r:id="rId23"/>
    <p:sldId id="294" r:id="rId24"/>
    <p:sldId id="296" r:id="rId25"/>
    <p:sldId id="291" r:id="rId26"/>
    <p:sldId id="297" r:id="rId27"/>
    <p:sldId id="299" r:id="rId28"/>
    <p:sldId id="300" r:id="rId29"/>
    <p:sldId id="301" r:id="rId30"/>
    <p:sldId id="2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4" autoAdjust="0"/>
    <p:restoredTop sz="94660"/>
  </p:normalViewPr>
  <p:slideViewPr>
    <p:cSldViewPr>
      <p:cViewPr>
        <p:scale>
          <a:sx n="90" d="100"/>
          <a:sy n="90" d="100"/>
        </p:scale>
        <p:origin x="-660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39FFD-576C-4239-80D3-4A365DDA47A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B312F6F-3458-4BBD-8616-497D2C68335F}">
      <dgm:prSet/>
      <dgm:spPr/>
      <dgm:t>
        <a:bodyPr/>
        <a:lstStyle/>
        <a:p>
          <a:endParaRPr lang="ru-RU"/>
        </a:p>
      </dgm:t>
    </dgm:pt>
    <dgm:pt modelId="{8A5C9003-C69A-4BEF-9B84-F3B1B6757EAD}" type="parTrans" cxnId="{7ED929CC-BA4C-4162-BA5C-060740194E61}">
      <dgm:prSet/>
      <dgm:spPr/>
    </dgm:pt>
    <dgm:pt modelId="{C9B9EA9A-5F68-4686-838D-399B0F8F2BB0}" type="sibTrans" cxnId="{7ED929CC-BA4C-4162-BA5C-060740194E61}">
      <dgm:prSet/>
      <dgm:spPr/>
    </dgm:pt>
    <dgm:pt modelId="{96DF4B9C-2364-4808-B4A5-4BCCCFE13062}">
      <dgm:prSet/>
      <dgm:spPr/>
      <dgm:t>
        <a:bodyPr/>
        <a:lstStyle/>
        <a:p>
          <a:endParaRPr lang="ru-RU"/>
        </a:p>
      </dgm:t>
    </dgm:pt>
    <dgm:pt modelId="{07CB3677-F903-45BE-A547-13FF45F97CE4}" type="parTrans" cxnId="{EF6EFA62-B403-4B78-A65A-BEC8174C8A70}">
      <dgm:prSet/>
      <dgm:spPr/>
    </dgm:pt>
    <dgm:pt modelId="{3AC4BFEF-D954-4D4E-ADD6-D6A160BB2FF0}" type="sibTrans" cxnId="{EF6EFA62-B403-4B78-A65A-BEC8174C8A70}">
      <dgm:prSet/>
      <dgm:spPr/>
    </dgm:pt>
    <dgm:pt modelId="{CF12C2F0-26E1-4324-A682-C2D7134E76D2}">
      <dgm:prSet/>
      <dgm:spPr/>
      <dgm:t>
        <a:bodyPr/>
        <a:lstStyle/>
        <a:p>
          <a:endParaRPr lang="ru-RU"/>
        </a:p>
      </dgm:t>
    </dgm:pt>
    <dgm:pt modelId="{15767EFF-E899-47CA-B094-4F570B485F52}" type="parTrans" cxnId="{616779EA-7AA0-4E40-A0A5-C0B7E21F446B}">
      <dgm:prSet/>
      <dgm:spPr/>
    </dgm:pt>
    <dgm:pt modelId="{BFF6CCD3-03BA-40E0-9B00-E691560261FC}" type="sibTrans" cxnId="{616779EA-7AA0-4E40-A0A5-C0B7E21F446B}">
      <dgm:prSet/>
      <dgm:spPr/>
    </dgm:pt>
    <dgm:pt modelId="{54D96EB8-91CD-4A48-8495-279817960FFD}">
      <dgm:prSet/>
      <dgm:spPr/>
      <dgm:t>
        <a:bodyPr/>
        <a:lstStyle/>
        <a:p>
          <a:endParaRPr lang="ru-RU"/>
        </a:p>
      </dgm:t>
    </dgm:pt>
    <dgm:pt modelId="{00704B37-47D2-4B32-8755-8B476E788A6C}" type="parTrans" cxnId="{4C55D423-E577-4361-A3F1-94708DB996FB}">
      <dgm:prSet/>
      <dgm:spPr/>
    </dgm:pt>
    <dgm:pt modelId="{02F0B9BF-9C2B-42C6-89F3-FA4467A64FE1}" type="sibTrans" cxnId="{4C55D423-E577-4361-A3F1-94708DB996FB}">
      <dgm:prSet/>
      <dgm:spPr/>
    </dgm:pt>
    <dgm:pt modelId="{74431992-8227-41F2-9C46-4DACC4825C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1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1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cs typeface="Arial" charset="0"/>
          </a:endParaRPr>
        </a:p>
      </dgm:t>
    </dgm:pt>
    <dgm:pt modelId="{1A72068D-D8EA-4F4B-807E-F4B0D5F313B6}" type="parTrans" cxnId="{D3D9AAEF-EC2F-4F37-BF2F-93CC38EC545D}">
      <dgm:prSet/>
      <dgm:spPr/>
    </dgm:pt>
    <dgm:pt modelId="{D25ED940-7F2F-4BED-99DB-5B9593941969}" type="sibTrans" cxnId="{D3D9AAEF-EC2F-4F37-BF2F-93CC38EC545D}">
      <dgm:prSet/>
      <dgm:spPr/>
    </dgm:pt>
    <dgm:pt modelId="{CCC29BB2-234C-490A-AB8D-ADD741724708}" type="pres">
      <dgm:prSet presAssocID="{64339FFD-576C-4239-80D3-4A365DDA47AE}" presName="cycle" presStyleCnt="0">
        <dgm:presLayoutVars>
          <dgm:dir/>
          <dgm:resizeHandles val="exact"/>
        </dgm:presLayoutVars>
      </dgm:prSet>
      <dgm:spPr/>
    </dgm:pt>
    <dgm:pt modelId="{59F8FC42-708C-493D-9F11-56A2B80BDB10}" type="pres">
      <dgm:prSet presAssocID="{6B312F6F-3458-4BBD-8616-497D2C68335F}" presName="dummy" presStyleCnt="0"/>
      <dgm:spPr/>
    </dgm:pt>
    <dgm:pt modelId="{DE81C8B2-36B9-4E0B-A146-51AB00CF40B4}" type="pres">
      <dgm:prSet presAssocID="{6B312F6F-3458-4BBD-8616-497D2C6833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703FF-DE95-4239-95B9-5C72EE8D8AAE}" type="pres">
      <dgm:prSet presAssocID="{C9B9EA9A-5F68-4686-838D-399B0F8F2BB0}" presName="sibTrans" presStyleLbl="node1" presStyleIdx="0" presStyleCnt="5"/>
      <dgm:spPr/>
    </dgm:pt>
    <dgm:pt modelId="{6E7D0C5E-3636-4C95-BF0B-7EA314A35925}" type="pres">
      <dgm:prSet presAssocID="{96DF4B9C-2364-4808-B4A5-4BCCCFE13062}" presName="dummy" presStyleCnt="0"/>
      <dgm:spPr/>
    </dgm:pt>
    <dgm:pt modelId="{BFEAAA29-54D8-4A1B-BCEB-9C7D802B435D}" type="pres">
      <dgm:prSet presAssocID="{96DF4B9C-2364-4808-B4A5-4BCCCFE1306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F6166-1F82-4261-B88F-B4FE732567AD}" type="pres">
      <dgm:prSet presAssocID="{3AC4BFEF-D954-4D4E-ADD6-D6A160BB2FF0}" presName="sibTrans" presStyleLbl="node1" presStyleIdx="1" presStyleCnt="5"/>
      <dgm:spPr/>
    </dgm:pt>
    <dgm:pt modelId="{8773842C-29D3-4E99-BB0B-D46415EA8D77}" type="pres">
      <dgm:prSet presAssocID="{CF12C2F0-26E1-4324-A682-C2D7134E76D2}" presName="dummy" presStyleCnt="0"/>
      <dgm:spPr/>
    </dgm:pt>
    <dgm:pt modelId="{DB689AAA-2BA8-4E9B-BABE-F40EBEFB9F11}" type="pres">
      <dgm:prSet presAssocID="{CF12C2F0-26E1-4324-A682-C2D7134E76D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E5C5B-2951-42C9-9AFB-F4C8421FFD83}" type="pres">
      <dgm:prSet presAssocID="{BFF6CCD3-03BA-40E0-9B00-E691560261FC}" presName="sibTrans" presStyleLbl="node1" presStyleIdx="2" presStyleCnt="5"/>
      <dgm:spPr/>
    </dgm:pt>
    <dgm:pt modelId="{BA508753-FA38-4973-A920-1AE0C44F837C}" type="pres">
      <dgm:prSet presAssocID="{54D96EB8-91CD-4A48-8495-279817960FFD}" presName="dummy" presStyleCnt="0"/>
      <dgm:spPr/>
    </dgm:pt>
    <dgm:pt modelId="{F4A5F3DD-D866-4F49-9990-52DD33116B13}" type="pres">
      <dgm:prSet presAssocID="{54D96EB8-91CD-4A48-8495-279817960FF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4B825-0752-4B78-8444-0D560ADEE6AF}" type="pres">
      <dgm:prSet presAssocID="{02F0B9BF-9C2B-42C6-89F3-FA4467A64FE1}" presName="sibTrans" presStyleLbl="node1" presStyleIdx="3" presStyleCnt="5"/>
      <dgm:spPr/>
    </dgm:pt>
    <dgm:pt modelId="{D53F57DE-541A-45C4-9C6C-C575C7C08B64}" type="pres">
      <dgm:prSet presAssocID="{74431992-8227-41F2-9C46-4DACC4825CC7}" presName="dummy" presStyleCnt="0"/>
      <dgm:spPr/>
    </dgm:pt>
    <dgm:pt modelId="{33F48FDB-1202-4787-A005-040260790B91}" type="pres">
      <dgm:prSet presAssocID="{74431992-8227-41F2-9C46-4DACC4825CC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F9ED-555D-43D0-A80B-3BAECFDA0A1A}" type="pres">
      <dgm:prSet presAssocID="{D25ED940-7F2F-4BED-99DB-5B9593941969}" presName="sibTrans" presStyleLbl="node1" presStyleIdx="4" presStyleCnt="5"/>
      <dgm:spPr/>
    </dgm:pt>
  </dgm:ptLst>
  <dgm:cxnLst>
    <dgm:cxn modelId="{7ED929CC-BA4C-4162-BA5C-060740194E61}" srcId="{64339FFD-576C-4239-80D3-4A365DDA47AE}" destId="{6B312F6F-3458-4BBD-8616-497D2C68335F}" srcOrd="0" destOrd="0" parTransId="{8A5C9003-C69A-4BEF-9B84-F3B1B6757EAD}" sibTransId="{C9B9EA9A-5F68-4686-838D-399B0F8F2BB0}"/>
    <dgm:cxn modelId="{616779EA-7AA0-4E40-A0A5-C0B7E21F446B}" srcId="{64339FFD-576C-4239-80D3-4A365DDA47AE}" destId="{CF12C2F0-26E1-4324-A682-C2D7134E76D2}" srcOrd="2" destOrd="0" parTransId="{15767EFF-E899-47CA-B094-4F570B485F52}" sibTransId="{BFF6CCD3-03BA-40E0-9B00-E691560261FC}"/>
    <dgm:cxn modelId="{D3D9AAEF-EC2F-4F37-BF2F-93CC38EC545D}" srcId="{64339FFD-576C-4239-80D3-4A365DDA47AE}" destId="{74431992-8227-41F2-9C46-4DACC4825CC7}" srcOrd="4" destOrd="0" parTransId="{1A72068D-D8EA-4F4B-807E-F4B0D5F313B6}" sibTransId="{D25ED940-7F2F-4BED-99DB-5B9593941969}"/>
    <dgm:cxn modelId="{3B50D068-59C8-4872-BC93-D0156F2A39B8}" type="presOf" srcId="{BFF6CCD3-03BA-40E0-9B00-E691560261FC}" destId="{A23E5C5B-2951-42C9-9AFB-F4C8421FFD83}" srcOrd="0" destOrd="0" presId="urn:microsoft.com/office/officeart/2005/8/layout/cycle1"/>
    <dgm:cxn modelId="{59B7FBAB-BBC7-433D-AFB3-2B4ABB516EFB}" type="presOf" srcId="{02F0B9BF-9C2B-42C6-89F3-FA4467A64FE1}" destId="{2C44B825-0752-4B78-8444-0D560ADEE6AF}" srcOrd="0" destOrd="0" presId="urn:microsoft.com/office/officeart/2005/8/layout/cycle1"/>
    <dgm:cxn modelId="{EBB3C46F-1C29-4414-A3E3-8711771B0010}" type="presOf" srcId="{3AC4BFEF-D954-4D4E-ADD6-D6A160BB2FF0}" destId="{15AF6166-1F82-4261-B88F-B4FE732567AD}" srcOrd="0" destOrd="0" presId="urn:microsoft.com/office/officeart/2005/8/layout/cycle1"/>
    <dgm:cxn modelId="{F493B8D9-E445-4CF9-9F54-48C5B1BADDE7}" type="presOf" srcId="{74431992-8227-41F2-9C46-4DACC4825CC7}" destId="{33F48FDB-1202-4787-A005-040260790B91}" srcOrd="0" destOrd="0" presId="urn:microsoft.com/office/officeart/2005/8/layout/cycle1"/>
    <dgm:cxn modelId="{EF6EFA62-B403-4B78-A65A-BEC8174C8A70}" srcId="{64339FFD-576C-4239-80D3-4A365DDA47AE}" destId="{96DF4B9C-2364-4808-B4A5-4BCCCFE13062}" srcOrd="1" destOrd="0" parTransId="{07CB3677-F903-45BE-A547-13FF45F97CE4}" sibTransId="{3AC4BFEF-D954-4D4E-ADD6-D6A160BB2FF0}"/>
    <dgm:cxn modelId="{1B7A65FA-D63F-4411-90F0-121E1991DF73}" type="presOf" srcId="{54D96EB8-91CD-4A48-8495-279817960FFD}" destId="{F4A5F3DD-D866-4F49-9990-52DD33116B13}" srcOrd="0" destOrd="0" presId="urn:microsoft.com/office/officeart/2005/8/layout/cycle1"/>
    <dgm:cxn modelId="{51056C7C-B4F4-4E70-AD25-A5629F74CCBE}" type="presOf" srcId="{CF12C2F0-26E1-4324-A682-C2D7134E76D2}" destId="{DB689AAA-2BA8-4E9B-BABE-F40EBEFB9F11}" srcOrd="0" destOrd="0" presId="urn:microsoft.com/office/officeart/2005/8/layout/cycle1"/>
    <dgm:cxn modelId="{EE440D2B-3972-439C-BC51-A45106B3EDA8}" type="presOf" srcId="{6B312F6F-3458-4BBD-8616-497D2C68335F}" destId="{DE81C8B2-36B9-4E0B-A146-51AB00CF40B4}" srcOrd="0" destOrd="0" presId="urn:microsoft.com/office/officeart/2005/8/layout/cycle1"/>
    <dgm:cxn modelId="{4C55D423-E577-4361-A3F1-94708DB996FB}" srcId="{64339FFD-576C-4239-80D3-4A365DDA47AE}" destId="{54D96EB8-91CD-4A48-8495-279817960FFD}" srcOrd="3" destOrd="0" parTransId="{00704B37-47D2-4B32-8755-8B476E788A6C}" sibTransId="{02F0B9BF-9C2B-42C6-89F3-FA4467A64FE1}"/>
    <dgm:cxn modelId="{78A28C77-2ED0-485B-9A99-E22D160F5448}" type="presOf" srcId="{96DF4B9C-2364-4808-B4A5-4BCCCFE13062}" destId="{BFEAAA29-54D8-4A1B-BCEB-9C7D802B435D}" srcOrd="0" destOrd="0" presId="urn:microsoft.com/office/officeart/2005/8/layout/cycle1"/>
    <dgm:cxn modelId="{97FFADE8-CF72-44A9-A960-2D24D134A546}" type="presOf" srcId="{D25ED940-7F2F-4BED-99DB-5B9593941969}" destId="{DAE1F9ED-555D-43D0-A80B-3BAECFDA0A1A}" srcOrd="0" destOrd="0" presId="urn:microsoft.com/office/officeart/2005/8/layout/cycle1"/>
    <dgm:cxn modelId="{A1BD0AC6-A56E-4387-BB75-045A6B03CB0E}" type="presOf" srcId="{C9B9EA9A-5F68-4686-838D-399B0F8F2BB0}" destId="{63E703FF-DE95-4239-95B9-5C72EE8D8AAE}" srcOrd="0" destOrd="0" presId="urn:microsoft.com/office/officeart/2005/8/layout/cycle1"/>
    <dgm:cxn modelId="{74B475E8-9A01-4DCD-AABF-77D4DB484F8E}" type="presOf" srcId="{64339FFD-576C-4239-80D3-4A365DDA47AE}" destId="{CCC29BB2-234C-490A-AB8D-ADD741724708}" srcOrd="0" destOrd="0" presId="urn:microsoft.com/office/officeart/2005/8/layout/cycle1"/>
    <dgm:cxn modelId="{E821E3B7-F2EA-4E6C-BA15-F6E5CA9BECA0}" type="presParOf" srcId="{CCC29BB2-234C-490A-AB8D-ADD741724708}" destId="{59F8FC42-708C-493D-9F11-56A2B80BDB10}" srcOrd="0" destOrd="0" presId="urn:microsoft.com/office/officeart/2005/8/layout/cycle1"/>
    <dgm:cxn modelId="{AEF41220-37B4-4D3C-8DC5-9A6D542D1B45}" type="presParOf" srcId="{CCC29BB2-234C-490A-AB8D-ADD741724708}" destId="{DE81C8B2-36B9-4E0B-A146-51AB00CF40B4}" srcOrd="1" destOrd="0" presId="urn:microsoft.com/office/officeart/2005/8/layout/cycle1"/>
    <dgm:cxn modelId="{14FA1047-0A9B-4F39-858F-ED59E7338772}" type="presParOf" srcId="{CCC29BB2-234C-490A-AB8D-ADD741724708}" destId="{63E703FF-DE95-4239-95B9-5C72EE8D8AAE}" srcOrd="2" destOrd="0" presId="urn:microsoft.com/office/officeart/2005/8/layout/cycle1"/>
    <dgm:cxn modelId="{A9CC0832-480E-4F6D-994B-C7056A7B5700}" type="presParOf" srcId="{CCC29BB2-234C-490A-AB8D-ADD741724708}" destId="{6E7D0C5E-3636-4C95-BF0B-7EA314A35925}" srcOrd="3" destOrd="0" presId="urn:microsoft.com/office/officeart/2005/8/layout/cycle1"/>
    <dgm:cxn modelId="{8D5F29D9-06F4-4940-9EFB-E212403AE953}" type="presParOf" srcId="{CCC29BB2-234C-490A-AB8D-ADD741724708}" destId="{BFEAAA29-54D8-4A1B-BCEB-9C7D802B435D}" srcOrd="4" destOrd="0" presId="urn:microsoft.com/office/officeart/2005/8/layout/cycle1"/>
    <dgm:cxn modelId="{B1FD7EDA-16B6-4E13-A6D0-218F9A195EAD}" type="presParOf" srcId="{CCC29BB2-234C-490A-AB8D-ADD741724708}" destId="{15AF6166-1F82-4261-B88F-B4FE732567AD}" srcOrd="5" destOrd="0" presId="urn:microsoft.com/office/officeart/2005/8/layout/cycle1"/>
    <dgm:cxn modelId="{17F57DB2-8B7C-4ABD-8C16-9AE007243A89}" type="presParOf" srcId="{CCC29BB2-234C-490A-AB8D-ADD741724708}" destId="{8773842C-29D3-4E99-BB0B-D46415EA8D77}" srcOrd="6" destOrd="0" presId="urn:microsoft.com/office/officeart/2005/8/layout/cycle1"/>
    <dgm:cxn modelId="{1EE9F241-0E4B-4CA5-B028-DF2A0305AA62}" type="presParOf" srcId="{CCC29BB2-234C-490A-AB8D-ADD741724708}" destId="{DB689AAA-2BA8-4E9B-BABE-F40EBEFB9F11}" srcOrd="7" destOrd="0" presId="urn:microsoft.com/office/officeart/2005/8/layout/cycle1"/>
    <dgm:cxn modelId="{FF437357-CD56-41B1-9606-CCDE8AB7B3B0}" type="presParOf" srcId="{CCC29BB2-234C-490A-AB8D-ADD741724708}" destId="{A23E5C5B-2951-42C9-9AFB-F4C8421FFD83}" srcOrd="8" destOrd="0" presId="urn:microsoft.com/office/officeart/2005/8/layout/cycle1"/>
    <dgm:cxn modelId="{DC5DDBD3-C06B-437B-B6B5-D51A614D07CA}" type="presParOf" srcId="{CCC29BB2-234C-490A-AB8D-ADD741724708}" destId="{BA508753-FA38-4973-A920-1AE0C44F837C}" srcOrd="9" destOrd="0" presId="urn:microsoft.com/office/officeart/2005/8/layout/cycle1"/>
    <dgm:cxn modelId="{897A6C90-9B26-47BA-8B3F-E7D4FC927B5D}" type="presParOf" srcId="{CCC29BB2-234C-490A-AB8D-ADD741724708}" destId="{F4A5F3DD-D866-4F49-9990-52DD33116B13}" srcOrd="10" destOrd="0" presId="urn:microsoft.com/office/officeart/2005/8/layout/cycle1"/>
    <dgm:cxn modelId="{B8883154-DFBA-46DD-9D90-A2621421D0D5}" type="presParOf" srcId="{CCC29BB2-234C-490A-AB8D-ADD741724708}" destId="{2C44B825-0752-4B78-8444-0D560ADEE6AF}" srcOrd="11" destOrd="0" presId="urn:microsoft.com/office/officeart/2005/8/layout/cycle1"/>
    <dgm:cxn modelId="{4F45BF7D-FED0-475B-9CB0-386452CE4B1B}" type="presParOf" srcId="{CCC29BB2-234C-490A-AB8D-ADD741724708}" destId="{D53F57DE-541A-45C4-9C6C-C575C7C08B64}" srcOrd="12" destOrd="0" presId="urn:microsoft.com/office/officeart/2005/8/layout/cycle1"/>
    <dgm:cxn modelId="{4C812EB6-CC25-46E3-9C9B-9CE4DBA44143}" type="presParOf" srcId="{CCC29BB2-234C-490A-AB8D-ADD741724708}" destId="{33F48FDB-1202-4787-A005-040260790B91}" srcOrd="13" destOrd="0" presId="urn:microsoft.com/office/officeart/2005/8/layout/cycle1"/>
    <dgm:cxn modelId="{BB393AB3-AFE6-4478-9820-F8C08164C176}" type="presParOf" srcId="{CCC29BB2-234C-490A-AB8D-ADD741724708}" destId="{DAE1F9ED-555D-43D0-A80B-3BAECFDA0A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E5B73-E93F-4AAD-A73A-89581F966CA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00D3D-B945-41E4-A5E6-4A0695681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47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14020-0898-4914-9D6D-0616DADF2342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Енакиевский металлургический завод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3F158-1800-4FF2-9458-469FC33AA021}" type="slidenum">
              <a:rPr lang="ru-RU" altLang="ru-RU">
                <a:solidFill>
                  <a:prstClr val="black"/>
                </a:solidFill>
              </a:rPr>
              <a:pPr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Добыча исходного сырья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0D3D-B945-41E4-A5E6-4A06956813B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730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7306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30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30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730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30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30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73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3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7309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309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309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A7534E-9AA2-46AE-AD6F-DB06F17EC9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4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9448D-E6EF-45C2-92EA-EA41939096D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57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D32A-F89C-4ABF-995C-619C8640E7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53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1379-580C-4CDA-ABF8-E1634729C7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86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754F-FE29-4FBD-BF11-07DD3C3032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03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8A59B-CE7E-4052-8778-B59C5FF6084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99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9EE9-8E53-49D2-B2DC-074739A758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34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2A1A-3FAF-450E-A067-2722D1CCD1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21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E5761-9DFA-4368-B98D-07C78AD447C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657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DEC80-2CDD-48C3-825F-AAA9FD1400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787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09432-BA78-4B7B-8795-6BB2B8B311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672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EB39758-3119-463C-86B4-3C3FFDCD6D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287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7FF4AE-7F1A-4E39-93D8-772D686914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82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730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7306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30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30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730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30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30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30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73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3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7309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309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309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A7534E-9AA2-46AE-AD6F-DB06F17EC9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65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9448D-E6EF-45C2-92EA-EA41939096D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673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D32A-F89C-4ABF-995C-619C8640E7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481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1379-580C-4CDA-ABF8-E1634729C7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520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754F-FE29-4FBD-BF11-07DD3C3032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98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8A59B-CE7E-4052-8778-B59C5FF6084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692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9EE9-8E53-49D2-B2DC-074739A758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207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2A1A-3FAF-450E-A067-2722D1CCD1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350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E5761-9DFA-4368-B98D-07C78AD447C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73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DEC80-2CDD-48C3-825F-AAA9FD1400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307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09432-BA78-4B7B-8795-6BB2B8B311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5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EB39758-3119-463C-86B4-3C3FFDCD6D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70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7FF4AE-7F1A-4E39-93D8-772D686914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011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AE040B-7FBC-4E9E-9AD8-3004230239A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8A5831-9015-4F00-AF0F-4925A9551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29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06A3-5787-4879-A51E-09B04A3AD257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0321-08C9-4260-B15A-19A092CCBD6A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2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4C7DFA4-B8E0-458C-9114-60B80C4A461A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48754E-5719-4C9B-B9E2-DFF0199B7A74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55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A822-0DD6-433E-9221-329F1F4FE9A2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3A66-40E8-414E-B534-F99E47DF3E57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412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86A2-2794-4273-BA50-E64E12AD81DB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A14E-F611-465A-AF9E-AC88D8B478D6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046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425A-5358-4F97-A5D9-38BA70DEAB48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C897-A91B-42DD-AF85-C993754BF749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598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F4E8-E828-4524-9F75-B5F5A4274F85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E4F2-E50D-41DA-9ABC-5727F2A85827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3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1D8-DDA8-4EE8-ADEE-A6F0E287BE0F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930D-73E8-4395-B32A-0E4B31AEBB02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6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DFF2E8-BA41-43B7-AD7A-482BFD04C79B}" type="datetimeFigureOut">
              <a:rPr lang="ru-RU">
                <a:solidFill>
                  <a:srgbClr val="F4E7ED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F4E7ED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3955C-C954-4849-99D7-4C76FC39FA0D}" type="slidenum">
              <a:rPr lang="ru-RU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244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B925-5B42-407A-8117-24A443BE5357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E598-D2BD-4F78-B8FB-F8C215FEE34B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907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72E567-AA8F-47A6-89BE-15FB3BF0B3BD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193E295-C565-4AD3-A3DB-063692DDE9BD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53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0AF6-C2A4-4EE3-AD5E-2E3561BA62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5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8597-8F2A-483B-9161-8EBE44CF0D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150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47CB-A000-4EF6-9586-A20061145B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538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E12F6-8DAA-4E73-BC31-BA018295BB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251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8632E-9D7B-46FE-8DDB-82CE7F55CA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543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1AAAE-C90F-430A-9515-9C38BA1216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189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E3E10-7A39-43A6-BC80-E779ABF5F1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256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BB8A1-114C-428D-9878-3A67FE06C0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553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C7A51-3ED2-414E-A4E2-EE71E769DD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100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8B7F-045B-4617-AC3C-417EBD4889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4348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A6F0C-887C-4165-913B-68622B84F6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13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0E2C09-3E51-4A11-9021-E95DE06C47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111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19FF61-F5AD-4DFD-A84E-91D8BC8771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27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0AF6-C2A4-4EE3-AD5E-2E3561BA62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632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8597-8F2A-483B-9161-8EBE44CF0D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21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47CB-A000-4EF6-9586-A20061145B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7459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E12F6-8DAA-4E73-BC31-BA018295BB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486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8632E-9D7B-46FE-8DDB-82CE7F55CA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0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1AAAE-C90F-430A-9515-9C38BA1216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E3E10-7A39-43A6-BC80-E779ABF5F1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919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BB8A1-114C-428D-9878-3A67FE06C0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C7A51-3ED2-414E-A4E2-EE71E769DD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603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8B7F-045B-4617-AC3C-417EBD4889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2474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A6F0C-887C-4165-913B-68622B84F6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785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0E2C09-3E51-4A11-9021-E95DE06C47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9736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19FF61-F5AD-4DFD-A84E-91D8BC8771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2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0AF6-C2A4-4EE3-AD5E-2E3561BA62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7370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8597-8F2A-483B-9161-8EBE44CF0D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910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47CB-A000-4EF6-9586-A20061145B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143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E12F6-8DAA-4E73-BC31-BA018295BB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2678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8632E-9D7B-46FE-8DDB-82CE7F55CA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17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1AAAE-C90F-430A-9515-9C38BA1216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552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E3E10-7A39-43A6-BC80-E779ABF5F1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147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BB8A1-114C-428D-9878-3A67FE06C0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49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C7A51-3ED2-414E-A4E2-EE71E769DD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965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8B7F-045B-4617-AC3C-417EBD4889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58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A6F0C-887C-4165-913B-68622B84F6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335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0E2C09-3E51-4A11-9021-E95DE06C47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9574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19FF61-F5AD-4DFD-A84E-91D8BC8771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9082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A637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45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22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4D6"/>
                </a:solidFill>
              </a:rPr>
              <a:pPr/>
              <a:t>14.12.2014</a:t>
            </a:fld>
            <a:endParaRPr lang="ru-RU">
              <a:solidFill>
                <a:srgbClr val="D4D4D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4D4D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492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5063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208054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0847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6922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44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2895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391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29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72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7203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203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5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5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2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7206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206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6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6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6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6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2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72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2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2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2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5F2205-E6A5-4C39-B557-099DE4CB7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2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3206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72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7203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203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4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5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5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2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7206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206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6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6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6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7206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2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72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72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2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2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2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5F2205-E6A5-4C39-B557-099DE4CB7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2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6145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E3B81-23D9-4F4E-829F-244D78355B25}" type="datetimeFigureOut">
              <a:rPr lang="ru-RU">
                <a:solidFill>
                  <a:srgbClr val="B13F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535DB-8A7A-4754-A7B9-E4CBC32D3D27}" type="slidenum">
              <a:rPr lang="ru-RU">
                <a:solidFill>
                  <a:srgbClr val="B13F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DEA5B-E700-4B1A-9453-4E5FA5EE239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DEA5B-E700-4B1A-9453-4E5FA5EE239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8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DEA5B-E700-4B1A-9453-4E5FA5EE239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A6378"/>
                </a:solidFill>
              </a:rPr>
              <a:pPr/>
              <a:t>14.12.2014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A6378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7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1276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Металлургическая промышленность Казахстана</a:t>
            </a:r>
            <a:endParaRPr lang="ru-RU" sz="4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profinance.kz/uploads/posts/2010-06/1275911708_rab4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780928"/>
            <a:ext cx="5053213" cy="327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7"/>
            <a:ext cx="7560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0AD00"/>
              </a:buClr>
              <a:buSzPct val="70000"/>
              <a:buFont typeface="Wingdings"/>
              <a:buChar char=""/>
            </a:pPr>
            <a:r>
              <a:rPr lang="ru-RU" sz="24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передельные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 заводы: </a:t>
            </a:r>
            <a:r>
              <a:rPr lang="ru-RU" sz="24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г.Актобе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 (ферросплавы), </a:t>
            </a:r>
          </a:p>
          <a:p>
            <a:pPr marL="274320" lvl="0" indent="-274320" algn="ctr">
              <a:spcBef>
                <a:spcPts val="600"/>
              </a:spcBef>
              <a:buClr>
                <a:srgbClr val="F0AD00"/>
              </a:buClr>
              <a:buSzPct val="70000"/>
              <a:buFont typeface="Wingdings"/>
              <a:buChar char=""/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г. Аксу (феррохром), </a:t>
            </a:r>
          </a:p>
          <a:p>
            <a:pPr marL="274320" lvl="0" indent="-274320" algn="ctr">
              <a:spcBef>
                <a:spcPts val="600"/>
              </a:spcBef>
              <a:buClr>
                <a:srgbClr val="F0AD00"/>
              </a:buClr>
              <a:buSzPct val="70000"/>
              <a:buFont typeface="Wingdings"/>
              <a:buChar char=""/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г. </a:t>
            </a:r>
            <a:r>
              <a:rPr lang="ru-RU" sz="24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Тараз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 (ферромарганец).</a:t>
            </a:r>
            <a:endParaRPr lang="ru-RU" sz="2000" b="1" dirty="0">
              <a:solidFill>
                <a:srgbClr val="00B050"/>
              </a:solidFill>
              <a:latin typeface="Times New Roman"/>
              <a:ea typeface="Times New Roman"/>
            </a:endParaRPr>
          </a:p>
        </p:txBody>
      </p:sp>
      <p:pic>
        <p:nvPicPr>
          <p:cNvPr id="5" name="Picture 2" descr="http://upload.wikimedia.org/wikipedia/commons/6/62/Kaz_oblas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988840"/>
            <a:ext cx="6929486" cy="4392488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2728392" y="3687177"/>
            <a:ext cx="504056" cy="468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42511"/>
            <a:ext cx="585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7057" y="5013176"/>
            <a:ext cx="585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401" y="3573016"/>
            <a:ext cx="795208" cy="8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89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поставщики черной металлургии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175852" cy="5257800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Казахстане выпуск продукции черной металлургии в основном осуществляется в АО «», где производится весь республиканский объем проката черных металлов и чугуна, свыше 95% труб из черных металлов.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Ныне продукция с маркой «Сделано в Казахстане» отгружается в 97 стран мира.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настоящее время ежегодно производится свыше 1 млн. т. ферросплавов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830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МЕТАЛЛУРГИЯ</a:t>
            </a: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5760640" cy="49943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Удельный вес цветной металлургии в общем объёме промышленного производства превышает 12 %.</a:t>
            </a:r>
          </a:p>
          <a:p>
            <a:pPr algn="ctr"/>
            <a:r>
              <a:rPr lang="ru-RU" dirty="0" smtClean="0"/>
              <a:t>Добываются и производятся 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медь, свинец, цинк, титан, магний, редкие и редкоземельные металлы.</a:t>
            </a:r>
          </a:p>
          <a:p>
            <a:pPr algn="ctr"/>
            <a:r>
              <a:rPr lang="ru-RU" dirty="0" smtClean="0"/>
              <a:t>Казахстан входит в число крупнейших в мире производителей и экспортёров рафинированной меди. Основными импортёрами казахстанской меди являются </a:t>
            </a:r>
            <a:r>
              <a:rPr lang="ru-RU" i="1" dirty="0" smtClean="0"/>
              <a:t>Италия и Германия.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Казахстан является крупным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производителем</a:t>
            </a:r>
            <a:r>
              <a:rPr lang="ru-RU" b="1" i="1" dirty="0" smtClean="0">
                <a:solidFill>
                  <a:srgbClr val="00B0F0"/>
                </a:solidFill>
              </a:rPr>
              <a:t> золота. </a:t>
            </a:r>
          </a:p>
          <a:p>
            <a:pPr marL="0" indent="0" algn="ctr">
              <a:buNone/>
            </a:pPr>
            <a:r>
              <a:rPr lang="ru-RU" dirty="0" smtClean="0"/>
              <a:t>В стране зарегистрировано </a:t>
            </a:r>
          </a:p>
          <a:p>
            <a:pPr algn="ctr"/>
            <a:r>
              <a:rPr lang="ru-RU" dirty="0" smtClean="0"/>
              <a:t>свыше 171 золотоносных месторождений.</a:t>
            </a:r>
          </a:p>
          <a:p>
            <a:endParaRPr lang="ru-RU" dirty="0"/>
          </a:p>
        </p:txBody>
      </p:sp>
      <p:pic>
        <p:nvPicPr>
          <p:cNvPr id="21506" name="Picture 2" descr="http://www.bnews.kz/news_foto/e5ed9931b1abff4a211cb74369719a6dx3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66608" y="4077072"/>
            <a:ext cx="2448272" cy="24476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Users\Ольга\Desktop\42376254_gol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792" y="1052736"/>
            <a:ext cx="263708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amki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altLang="ru-RU" sz="4000" b="1">
                <a:solidFill>
                  <a:srgbClr val="FF3300"/>
                </a:solidFill>
              </a:rPr>
              <a:t>Технологические процессы цветной металлургии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55875" y="1989138"/>
            <a:ext cx="15922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Обогащение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 исходного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 сырья 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55650" y="2060575"/>
            <a:ext cx="14398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Добыча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исходного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сырья 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643438" y="2205038"/>
            <a:ext cx="23177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Металлургический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 передел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7164388" y="1989138"/>
            <a:ext cx="146843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Обработка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цветных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металлов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124075" y="2636838"/>
            <a:ext cx="4318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067175" y="2636838"/>
            <a:ext cx="5048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588125" y="2636838"/>
            <a:ext cx="576263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619250" y="3860800"/>
            <a:ext cx="2736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Тяготеет к источникам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 сырья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211638" y="3933825"/>
            <a:ext cx="2757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Тяготеет к источникам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 энергии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659563" y="5589588"/>
            <a:ext cx="1766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Тяготеет 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 потребителю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804025" y="4437063"/>
            <a:ext cx="1708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Переработка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вторичного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сырья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476375" y="3141663"/>
            <a:ext cx="574675" cy="7191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2484438" y="3141663"/>
            <a:ext cx="574675" cy="7191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5292725" y="2997200"/>
            <a:ext cx="0" cy="9366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7740650" y="3357563"/>
            <a:ext cx="0" cy="10080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7740650" y="5300663"/>
            <a:ext cx="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3200" b="1" u="sng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Технологическая цепочка производства цветных металлов</a:t>
            </a:r>
          </a:p>
        </p:txBody>
      </p:sp>
      <p:graphicFrame>
        <p:nvGraphicFramePr>
          <p:cNvPr id="200821" name="Group 11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46602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Цветные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металлы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Тяжёлые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Медь,цинк, свинец,олово,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никель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Лёгкие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Алюминий,титан,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магний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Благородные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Золото,платина,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серебро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Редкоземельные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Цирконий,селен,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Franklin Gothic Medium" pitchFamily="34" charset="0"/>
                        </a:rPr>
                        <a:t>германий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200819" name="Rectangle 115"/>
          <p:cNvSpPr>
            <a:spLocks noGrp="1" noChangeArrowheads="1"/>
          </p:cNvSpPr>
          <p:nvPr>
            <p:ph sz="half" idx="2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ru-RU" alt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Добыча руды</a:t>
            </a:r>
          </a:p>
          <a:p>
            <a:r>
              <a:rPr lang="ru-RU" alt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Обогащение руды</a:t>
            </a:r>
          </a:p>
          <a:p>
            <a:r>
              <a:rPr lang="ru-RU" alt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Плавка чернового</a:t>
            </a:r>
          </a:p>
          <a:p>
            <a:r>
              <a:rPr lang="ru-RU" alt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металла</a:t>
            </a:r>
          </a:p>
          <a:p>
            <a:r>
              <a:rPr lang="ru-RU" alt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Плавка рафинированного</a:t>
            </a:r>
          </a:p>
          <a:p>
            <a:r>
              <a:rPr lang="ru-RU" alt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металла</a:t>
            </a:r>
          </a:p>
          <a:p>
            <a:r>
              <a:rPr lang="ru-RU" alt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5084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amki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92696"/>
            <a:ext cx="42885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ЦВЕТНОЙ МЕТАЛЛУРГИИ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14422"/>
            <a:ext cx="4464496" cy="5230942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ru-RU" dirty="0" smtClean="0"/>
              <a:t>В республике цветная металлургия представлена семью </a:t>
            </a:r>
            <a:r>
              <a:rPr lang="ru-RU" dirty="0" err="1" smtClean="0"/>
              <a:t>подотраслями</a:t>
            </a:r>
            <a:r>
              <a:rPr lang="ru-RU" dirty="0" smtClean="0"/>
              <a:t>, в составе которых функционирует 28 крупных предприятий</a:t>
            </a:r>
            <a:r>
              <a:rPr lang="en-US" dirty="0" smtClean="0"/>
              <a:t>: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1.Свинцово-цинковая,</a:t>
            </a:r>
          </a:p>
          <a:p>
            <a:pPr algn="ctr">
              <a:buFontTx/>
              <a:buNone/>
            </a:pPr>
            <a:r>
              <a:rPr lang="ru-RU" dirty="0" smtClean="0"/>
              <a:t>2. Медная,</a:t>
            </a:r>
          </a:p>
          <a:p>
            <a:pPr algn="ctr">
              <a:buFontTx/>
              <a:buNone/>
            </a:pPr>
            <a:r>
              <a:rPr lang="ru-RU" dirty="0" smtClean="0"/>
              <a:t>3. Алюминиевая, </a:t>
            </a:r>
          </a:p>
          <a:p>
            <a:pPr algn="ctr">
              <a:buFontTx/>
              <a:buNone/>
            </a:pPr>
            <a:r>
              <a:rPr lang="ru-RU" dirty="0" smtClean="0"/>
              <a:t>4. </a:t>
            </a:r>
            <a:r>
              <a:rPr lang="ru-RU" b="1" dirty="0" smtClean="0">
                <a:solidFill>
                  <a:srgbClr val="FF0000"/>
                </a:solidFill>
              </a:rPr>
              <a:t>Золотодобывающая, </a:t>
            </a:r>
          </a:p>
          <a:p>
            <a:pPr algn="ctr">
              <a:buFontTx/>
              <a:buNone/>
            </a:pPr>
            <a:r>
              <a:rPr lang="ru-RU" dirty="0" smtClean="0"/>
              <a:t>5. Вольфрам-молибденовая, </a:t>
            </a:r>
          </a:p>
          <a:p>
            <a:pPr algn="ctr">
              <a:buFontTx/>
              <a:buNone/>
            </a:pPr>
            <a:r>
              <a:rPr lang="ru-RU" dirty="0" smtClean="0"/>
              <a:t>6. </a:t>
            </a:r>
            <a:r>
              <a:rPr lang="ru-RU" dirty="0" err="1" smtClean="0"/>
              <a:t>Титано</a:t>
            </a:r>
            <a:r>
              <a:rPr lang="ru-RU" dirty="0" smtClean="0"/>
              <a:t>-магниевая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Ольга\Desktop\Ka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137" y="548680"/>
            <a:ext cx="3898020" cy="27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Ольга\Desktop\b1e7735d68d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898020" cy="272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41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280920" cy="6093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Производство тяжелых металлов: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Медная промышленность</a:t>
            </a:r>
          </a:p>
          <a:p>
            <a:pPr algn="ctr"/>
            <a:r>
              <a:rPr lang="ru-RU" dirty="0" smtClean="0"/>
              <a:t>На </a:t>
            </a:r>
            <a:r>
              <a:rPr lang="ru-RU" dirty="0"/>
              <a:t>территории Казахстана можно выделить два крупных территориально объединенных района цветной металлургии.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C00000"/>
                </a:solidFill>
              </a:rPr>
              <a:t>Первый район — Центральный медный — охватывает месторождения </a:t>
            </a:r>
            <a:r>
              <a:rPr lang="ru-RU" b="1" i="1" dirty="0" err="1" smtClean="0">
                <a:solidFill>
                  <a:srgbClr val="C00000"/>
                </a:solidFill>
              </a:rPr>
              <a:t>Конырад</a:t>
            </a:r>
            <a:r>
              <a:rPr lang="ru-RU" b="1" i="1" dirty="0">
                <a:solidFill>
                  <a:srgbClr val="C00000"/>
                </a:solidFill>
              </a:rPr>
              <a:t>, Саяк, </a:t>
            </a:r>
            <a:r>
              <a:rPr lang="ru-RU" b="1" i="1" dirty="0" err="1">
                <a:solidFill>
                  <a:srgbClr val="C00000"/>
                </a:solidFill>
              </a:rPr>
              <a:t>Жезказган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Выплавку </a:t>
            </a:r>
            <a:r>
              <a:rPr lang="ru-RU" dirty="0"/>
              <a:t>меди производят на </a:t>
            </a:r>
            <a:r>
              <a:rPr lang="ru-RU" dirty="0" err="1"/>
              <a:t>Балхашском</a:t>
            </a:r>
            <a:r>
              <a:rPr lang="ru-RU" dirty="0"/>
              <a:t> и </a:t>
            </a:r>
            <a:r>
              <a:rPr lang="ru-RU" dirty="0" err="1"/>
              <a:t>Жезказганском</a:t>
            </a:r>
            <a:r>
              <a:rPr lang="ru-RU" dirty="0"/>
              <a:t> металлургических комбинатах и </a:t>
            </a:r>
            <a:r>
              <a:rPr lang="ru-RU" dirty="0" err="1"/>
              <a:t>Карсакпайском</a:t>
            </a:r>
            <a:r>
              <a:rPr lang="ru-RU" dirty="0"/>
              <a:t> заводе, первенце социалистической индустриализации Казахстана (начал работу в 1928 г.).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Выплавляется </a:t>
            </a:r>
            <a:r>
              <a:rPr lang="ru-RU" b="1" dirty="0">
                <a:solidFill>
                  <a:srgbClr val="00B050"/>
                </a:solidFill>
              </a:rPr>
              <a:t>более 300 тыс. т рафинированной меди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lvl="0" algn="ctr">
              <a:buClr>
                <a:srgbClr val="F0AD00"/>
              </a:buClr>
            </a:pPr>
            <a:r>
              <a:rPr lang="ru-R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Балхашская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Жезказганская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медь зарегистрированы в качестве эталонов на Лондонской бирже цветных металлов.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70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260637" cy="286633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Медь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</a:rPr>
              <a:t>«красный металл»</a:t>
            </a:r>
            <a:endParaRPr lang="ru-RU" sz="49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Ольга\Desktop\2587251-collection_of_gold_and_copper_coins-isra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67" y="3354132"/>
            <a:ext cx="388937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8094"/>
            <a:ext cx="40354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мед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20479" cy="30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0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992888" cy="561662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/>
              <a:t>Второй район — восточный полиметаллический — не только по названию руд, но и по количеству наименований металлов.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Главные </a:t>
            </a:r>
            <a:r>
              <a:rPr lang="ru-RU" b="1" i="1" dirty="0">
                <a:solidFill>
                  <a:srgbClr val="C00000"/>
                </a:solidFill>
              </a:rPr>
              <a:t>предприятия — </a:t>
            </a:r>
            <a:r>
              <a:rPr lang="ru-RU" b="1" i="1" dirty="0" err="1">
                <a:solidFill>
                  <a:srgbClr val="C00000"/>
                </a:solidFill>
              </a:rPr>
              <a:t>Усть-Каменогорский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свинцово-цинковый</a:t>
            </a:r>
            <a:r>
              <a:rPr lang="ru-RU" b="1" i="1" dirty="0">
                <a:solidFill>
                  <a:srgbClr val="C00000"/>
                </a:solidFill>
              </a:rPr>
              <a:t>, </a:t>
            </a:r>
            <a:r>
              <a:rPr lang="ru-RU" b="1" i="1" dirty="0" err="1">
                <a:solidFill>
                  <a:srgbClr val="C00000"/>
                </a:solidFill>
              </a:rPr>
              <a:t>Риддерский</a:t>
            </a:r>
            <a:r>
              <a:rPr lang="ru-RU" b="1" i="1" dirty="0">
                <a:solidFill>
                  <a:srgbClr val="C00000"/>
                </a:solidFill>
              </a:rPr>
              <a:t> полиметаллический </a:t>
            </a:r>
            <a:r>
              <a:rPr lang="ru-RU" b="1" i="1" dirty="0" smtClean="0">
                <a:solidFill>
                  <a:srgbClr val="C00000"/>
                </a:solidFill>
              </a:rPr>
              <a:t>комбинаты и </a:t>
            </a:r>
            <a:r>
              <a:rPr lang="ru-RU" b="1" i="1" dirty="0" err="1" smtClean="0">
                <a:solidFill>
                  <a:srgbClr val="C00000"/>
                </a:solidFill>
              </a:rPr>
              <a:t>Шымкентский</a:t>
            </a:r>
            <a:r>
              <a:rPr lang="ru-RU" b="1" i="1" dirty="0" smtClean="0">
                <a:solidFill>
                  <a:srgbClr val="C00000"/>
                </a:solidFill>
              </a:rPr>
              <a:t> свинцовый завод. </a:t>
            </a: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Казахстан </a:t>
            </a:r>
            <a:r>
              <a:rPr lang="ru-RU" b="1" dirty="0">
                <a:solidFill>
                  <a:srgbClr val="0070C0"/>
                </a:solidFill>
              </a:rPr>
              <a:t>— крупный производитель и поставщик на мировые рынки свинца и цинка (выплавляется около 200 тыс. т цинка и около 100 тыс. т рафинированного свинца).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 </a:t>
            </a:r>
            <a:r>
              <a:rPr lang="ru-RU" b="1" dirty="0">
                <a:solidFill>
                  <a:srgbClr val="00B050"/>
                </a:solidFill>
              </a:rPr>
              <a:t>перспективе намечен ввод в категорию действующих других месторождений района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38109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9412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Свинец                     цинк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0415"/>
            <a:ext cx="3528392" cy="23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цин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605" y="4027683"/>
            <a:ext cx="3312368" cy="23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ц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2501"/>
            <a:ext cx="350954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74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0430" y="357166"/>
            <a:ext cx="5357850" cy="5232073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FF3300"/>
                </a:solidFill>
              </a:rPr>
              <a:t>Металлургическая </a:t>
            </a:r>
            <a:r>
              <a:rPr lang="ru-RU" altLang="ru-RU" sz="2800" b="1" dirty="0" smtClean="0">
                <a:solidFill>
                  <a:srgbClr val="FF3300"/>
                </a:solidFill>
              </a:rPr>
              <a:t>промышленность</a:t>
            </a:r>
            <a:br>
              <a:rPr lang="ru-RU" altLang="ru-RU" sz="2800" b="1" dirty="0" smtClean="0">
                <a:solidFill>
                  <a:srgbClr val="FF3300"/>
                </a:solidFill>
              </a:rPr>
            </a:br>
            <a:r>
              <a:rPr lang="ru-RU" altLang="ru-RU" sz="2800" b="1" dirty="0" smtClean="0"/>
              <a:t> </a:t>
            </a:r>
            <a:r>
              <a:rPr lang="ru-RU" altLang="ru-RU" sz="2400" b="1" dirty="0">
                <a:solidFill>
                  <a:srgbClr val="3333FF"/>
                </a:solidFill>
              </a:rPr>
              <a:t>- это совокупность предприятий, специализирующихся на добыче, обогащении и металлургической переработке руд черных и цветных металлов и нерудного сырья для металлургии, производстве чугуна, стали и проката, переработке вторичного сырья.</a:t>
            </a:r>
          </a:p>
        </p:txBody>
      </p:sp>
      <p:pic>
        <p:nvPicPr>
          <p:cNvPr id="4" name="Picture 2" descr="C:\Documents and Settings\Administrator\Рабочий стол\Металлургия Казахстана\1262874855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928670"/>
            <a:ext cx="314327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05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4752528" cy="5616624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Производство легких металлов</a:t>
            </a:r>
          </a:p>
          <a:p>
            <a:pPr marL="514350" indent="-514350" algn="ctr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Алюминиевая промышленность.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Алюминий –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«крылатый металл»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Алюминиевая промышленность использует сырье более высокого качества, чем остальные отрасли цветной металлургии.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Сырье - бокситы, которые добываются г. Аркалык,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месторождение Амангельды.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г. Павлодар (глинозём).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Аксу (ГРЭС) - алюминий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алю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008" y="548680"/>
            <a:ext cx="36004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2403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1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81" y="320674"/>
            <a:ext cx="9069347" cy="1308126"/>
          </a:xfrm>
        </p:spPr>
        <p:txBody>
          <a:bodyPr>
            <a:noAutofit/>
          </a:bodyPr>
          <a:lstStyle/>
          <a:p>
            <a:pPr marL="514350" lvl="0" indent="-5143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none" dirty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none" dirty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none" dirty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cap="none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Титаномагниевая  </a:t>
            </a:r>
            <a:r>
              <a:rPr lang="ru-RU" sz="3600" i="1" cap="none" dirty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промышленность.</a:t>
            </a:r>
            <a:br>
              <a:rPr lang="ru-RU" sz="3600" i="1" cap="none" dirty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9725"/>
            <a:ext cx="5976664" cy="48466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Титан восстанавливают магнием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– </a:t>
            </a:r>
          </a:p>
          <a:p>
            <a:pPr marL="0" indent="0" algn="ctr">
              <a:buNone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комбинат</a:t>
            </a:r>
          </a:p>
          <a:p>
            <a:pPr marL="0" indent="0" algn="ctr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10 подобных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в мире,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по мощности</a:t>
            </a:r>
          </a:p>
          <a:p>
            <a:pPr marL="0" indent="0" algn="ctr">
              <a:buNone/>
            </a:pPr>
            <a:endParaRPr lang="ru-RU" sz="2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Магний используют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фотографии и пиротехнике.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т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426" y="3789040"/>
            <a:ext cx="3024336" cy="24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87568"/>
            <a:ext cx="24482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5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1"/>
            <a:ext cx="8856984" cy="86409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Производство благородных и редких металлов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268760"/>
            <a:ext cx="5112568" cy="2520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Золото –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Усть-Каменогорск, Балхаш.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Тантал, </a:t>
            </a:r>
            <a:r>
              <a:rPr lang="ru-RU" sz="2400" dirty="0" err="1" smtClean="0">
                <a:solidFill>
                  <a:srgbClr val="0070C0"/>
                </a:solidFill>
              </a:rPr>
              <a:t>берилий</a:t>
            </a:r>
            <a:r>
              <a:rPr lang="ru-RU" sz="2400" dirty="0" smtClean="0">
                <a:solidFill>
                  <a:srgbClr val="0070C0"/>
                </a:solidFill>
              </a:rPr>
              <a:t> - </a:t>
            </a:r>
            <a:r>
              <a:rPr lang="ru-RU" sz="2400" dirty="0" err="1" smtClean="0">
                <a:solidFill>
                  <a:srgbClr val="0070C0"/>
                </a:solidFill>
              </a:rPr>
              <a:t>Ульбинский</a:t>
            </a:r>
            <a:r>
              <a:rPr lang="ru-RU" sz="2400" dirty="0" smtClean="0">
                <a:solidFill>
                  <a:srgbClr val="0070C0"/>
                </a:solidFill>
              </a:rPr>
              <a:t> металлургический комбинат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в Усть-Каменогорске.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User\Desktop\зол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86452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21358"/>
            <a:ext cx="3600400" cy="2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лазе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51218"/>
            <a:ext cx="3528392" cy="25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инп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258" y="3369455"/>
            <a:ext cx="23336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354162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районы цветных металлов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49309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 настоящее время в едином промышленном комплексе Казахстана сложились и развиваются следующие районы цветной металлургии: </a:t>
            </a:r>
          </a:p>
          <a:p>
            <a:pPr algn="ctr"/>
            <a:r>
              <a:rPr lang="ru-RU" dirty="0" smtClean="0"/>
              <a:t>1. Восточный Казахстан</a:t>
            </a:r>
          </a:p>
          <a:p>
            <a:pPr algn="ctr"/>
            <a:r>
              <a:rPr lang="ru-RU" dirty="0" smtClean="0"/>
              <a:t>2. </a:t>
            </a:r>
            <a:r>
              <a:rPr lang="ru-RU" dirty="0" err="1" smtClean="0"/>
              <a:t>Прибалхашье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3. </a:t>
            </a:r>
            <a:r>
              <a:rPr lang="ru-RU" dirty="0" err="1" smtClean="0"/>
              <a:t>Жезказганский</a:t>
            </a:r>
            <a:r>
              <a:rPr lang="ru-RU" dirty="0" smtClean="0"/>
              <a:t> район, </a:t>
            </a:r>
          </a:p>
          <a:p>
            <a:pPr algn="ctr"/>
            <a:r>
              <a:rPr lang="ru-RU" dirty="0" smtClean="0"/>
              <a:t>4. Южный Казахстан, </a:t>
            </a:r>
          </a:p>
          <a:p>
            <a:pPr algn="ctr"/>
            <a:r>
              <a:rPr lang="ru-RU" dirty="0" smtClean="0"/>
              <a:t>5. Карагандинский район, </a:t>
            </a:r>
          </a:p>
          <a:p>
            <a:pPr algn="ctr"/>
            <a:r>
              <a:rPr lang="ru-RU" dirty="0" smtClean="0"/>
              <a:t>6. Павлодарский район.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280920" cy="302433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экономике Казахстана горнодобывающая и металлургическая промышленность, наряду с нефтегазовой, промышленностью являются базовыми отраслями. Казахстан полностью обеспечивает потребности своей индустрии в сырье, поскольку он располагает поистине огромными запасами различных полезных ископаемых.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996952"/>
            <a:ext cx="79208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0000"/>
              <a:buFont typeface="Wingdings"/>
              <a:buChar char=""/>
            </a:pPr>
            <a:r>
              <a:rPr lang="ru-RU" altLang="ko-KR" sz="2400" dirty="0">
                <a:solidFill>
                  <a:prstClr val="black"/>
                </a:solidFill>
              </a:rPr>
              <a:t>. </a:t>
            </a:r>
            <a:endParaRPr lang="ru-RU" altLang="ko-KR" sz="24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0000"/>
              <a:buFont typeface="Wingdings"/>
              <a:buChar char=""/>
            </a:pPr>
            <a:endParaRPr lang="ru-RU" altLang="ko-KR" sz="2400" dirty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  <a:buClr>
                <a:srgbClr val="F0AD00"/>
              </a:buClr>
              <a:buSzPct val="70000"/>
            </a:pPr>
            <a:r>
              <a:rPr lang="ru-RU" altLang="ko-KR" sz="2400" b="1" i="1" dirty="0" smtClean="0">
                <a:solidFill>
                  <a:srgbClr val="00B0F0"/>
                </a:solidFill>
              </a:rPr>
              <a:t>На </a:t>
            </a:r>
            <a:r>
              <a:rPr lang="ru-RU" altLang="ko-KR" sz="2400" b="1" i="1" dirty="0">
                <a:solidFill>
                  <a:srgbClr val="00B0F0"/>
                </a:solidFill>
              </a:rPr>
              <a:t>долю металлургического производства приходится более 20% объема всей промышленной продукции Казахстана, из которых две трети составляет продукция цветной и одну треть – черной металлургии.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04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02" name="Picture 22" descr="ramki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047875" y="128588"/>
            <a:ext cx="5657850" cy="406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3333FF"/>
                </a:solidFill>
                <a:latin typeface="Times New Roman" pitchFamily="18" charset="0"/>
              </a:rPr>
              <a:t>Особенности металлургического производства.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878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     1.  Высокая трудоёмкость (на одном металлургическом заводе полного цикла работает до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     40 тысяч работников).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388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    2.  Материалоемкость (для производства 1т стали расходуется 5т сырья и 2т топлива,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                                          для производства 1 т меди расходуется 100 т сырья и 3 т топлива)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65125" y="2043113"/>
            <a:ext cx="7610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    3. Энергоёмкость (для производства 1т алюминия расходуется 20 тыс. кВт/ч. )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15938" y="2349500"/>
            <a:ext cx="86280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4. Крупный загрязнитель природы (около 40% всех промышленных выбросов приходится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    на эту отрасль).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5. Большая водоемкость</a:t>
            </a: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1908175" y="3933825"/>
            <a:ext cx="5181600" cy="1295400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FF3300"/>
                </a:solidFill>
                <a:latin typeface="Times New Roman" pitchFamily="18" charset="0"/>
              </a:rPr>
              <a:t>ФАКТОРЫ РАЗМЕЩЕНИЯ ПРЕДПРИЯТИЙ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FF3300"/>
                </a:solidFill>
                <a:latin typeface="Times New Roman" pitchFamily="18" charset="0"/>
              </a:rPr>
              <a:t>ЧЕРНОЙ И ЦВЕТНОЙ МЕТАЛЛУРГИИ: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84213" y="3213100"/>
            <a:ext cx="8301037" cy="6508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33FF"/>
                </a:solidFill>
                <a:latin typeface="Times New Roman" pitchFamily="18" charset="0"/>
              </a:rPr>
              <a:t>Задание.  На основе известных особенностях металлургического производства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33FF"/>
                </a:solidFill>
                <a:latin typeface="Times New Roman" pitchFamily="18" charset="0"/>
              </a:rPr>
              <a:t>                 определите основные факторы размещения данной отрасли.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371600" y="5486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743200" y="5486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858000" y="5486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114800" y="5486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486400" y="5486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1828800" y="5334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18288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32004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45720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5943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73914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4572000" y="518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ЧЕРНАЯ МЕТАЛЛУРГИЯ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686700" cy="5380650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 запасам железной руды Казахстан занимает восьмое место в мире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Более 70% добываемой в стране железной руды уходит на экспорт. 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Они дают </a:t>
            </a:r>
            <a:r>
              <a:rPr lang="ru-RU" b="1" i="1" dirty="0" smtClean="0">
                <a:solidFill>
                  <a:srgbClr val="00B050"/>
                </a:solidFill>
              </a:rPr>
              <a:t>чугун, сталь, изделия проката и ферросплавы. </a:t>
            </a:r>
            <a:r>
              <a:rPr lang="ru-RU" b="1" dirty="0" smtClean="0">
                <a:solidFill>
                  <a:srgbClr val="00B050"/>
                </a:solidFill>
              </a:rPr>
              <a:t>Крупнейшее предприятие черной металлургии республики - </a:t>
            </a:r>
            <a:r>
              <a:rPr lang="ru-RU" b="1" i="1" dirty="0" smtClean="0">
                <a:solidFill>
                  <a:srgbClr val="00B0F0"/>
                </a:solidFill>
              </a:rPr>
              <a:t>Карагандинский металлургический комбинат в г. Темиртау.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Металл этого комбината экспортируется в станы СНГ и дальнего зарубежья.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4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152128"/>
          </a:xfrm>
        </p:spPr>
        <p:txBody>
          <a:bodyPr>
            <a:no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i="1" cap="none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000" b="1" i="1" cap="none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i="1" cap="none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000" b="1" i="1" cap="none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i="1" cap="none" dirty="0" smtClean="0">
                <a:solidFill>
                  <a:srgbClr val="7030A0"/>
                </a:solidFill>
                <a:latin typeface="Times New Roman"/>
                <a:ea typeface="Times New Roman"/>
              </a:rPr>
              <a:t>Черная </a:t>
            </a:r>
            <a:r>
              <a:rPr lang="ru-RU" sz="4000" b="1" i="1" cap="none" dirty="0">
                <a:solidFill>
                  <a:srgbClr val="7030A0"/>
                </a:solidFill>
                <a:latin typeface="Times New Roman"/>
                <a:ea typeface="Times New Roman"/>
              </a:rPr>
              <a:t>металлургия:</a:t>
            </a:r>
            <a:br>
              <a:rPr lang="ru-RU" sz="4000" b="1" i="1" cap="none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36004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сырье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: железная 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руда (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90% 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железорудного 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сырья 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-</a:t>
            </a:r>
            <a:r>
              <a:rPr lang="ru-RU" b="1" dirty="0" err="1" smtClean="0">
                <a:solidFill>
                  <a:srgbClr val="00B0F0"/>
                </a:solidFill>
                <a:latin typeface="Times New Roman"/>
                <a:ea typeface="Times New Roman"/>
              </a:rPr>
              <a:t>Костанайская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область, </a:t>
            </a:r>
            <a:r>
              <a:rPr lang="ru-RU" b="1" dirty="0" err="1" smtClean="0">
                <a:solidFill>
                  <a:srgbClr val="00B0F0"/>
                </a:solidFill>
                <a:latin typeface="Times New Roman"/>
                <a:ea typeface="Times New Roman"/>
              </a:rPr>
              <a:t>Соколовско-Сарбайское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месторождение)                 обогащение 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(переработка  минер. 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сырья)                 флотация (воздух, технические </a:t>
            </a:r>
            <a:r>
              <a:rPr lang="ru-RU" b="1" dirty="0" err="1" smtClean="0">
                <a:solidFill>
                  <a:srgbClr val="00B0F0"/>
                </a:solidFill>
                <a:latin typeface="Times New Roman"/>
                <a:ea typeface="Times New Roman"/>
              </a:rPr>
              <a:t>масла,вода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),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          выплавка 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(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кокс)                    готовая 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продукция: </a:t>
            </a:r>
            <a:endParaRPr lang="ru-RU" b="1" dirty="0" smtClean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чугун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, 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сталь, ферросплавы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Производство: </a:t>
            </a:r>
            <a:r>
              <a:rPr lang="ru-RU" b="1" dirty="0" err="1">
                <a:solidFill>
                  <a:srgbClr val="00B0F0"/>
                </a:solidFill>
                <a:latin typeface="Times New Roman"/>
                <a:ea typeface="Times New Roman"/>
              </a:rPr>
              <a:t>г.Темиртау</a:t>
            </a: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 (полный цикл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)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" descr="http://www.eat.kz/userfiles/metallurgiya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4077072"/>
            <a:ext cx="5184576" cy="2232247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2987824" y="1795399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547664" y="2190115"/>
            <a:ext cx="10801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115616" y="2674747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716016" y="2674747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50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Технологическая цепочка производства чёрных металлов</a:t>
            </a:r>
            <a:r>
              <a:rPr lang="ru-RU" altLang="ru-RU" sz="4000"/>
              <a:t>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68313" y="1557338"/>
          <a:ext cx="820896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8211" name="Picture 35" descr="j01995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24175"/>
            <a:ext cx="16700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8216" name="Rectangle 40"/>
          <p:cNvSpPr>
            <a:spLocks noChangeArrowheads="1"/>
          </p:cNvSpPr>
          <p:nvPr/>
        </p:nvSpPr>
        <p:spPr bwMode="auto">
          <a:xfrm>
            <a:off x="5219700" y="1773238"/>
            <a:ext cx="1800225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2.Обогащение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руды</a:t>
            </a:r>
          </a:p>
        </p:txBody>
      </p:sp>
      <p:sp>
        <p:nvSpPr>
          <p:cNvPr id="178218" name="Rectangle 42"/>
          <p:cNvSpPr>
            <a:spLocks noChangeArrowheads="1"/>
          </p:cNvSpPr>
          <p:nvPr/>
        </p:nvSpPr>
        <p:spPr bwMode="auto">
          <a:xfrm>
            <a:off x="2124075" y="1773238"/>
            <a:ext cx="1800225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1.Добыча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Железной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Руды.</a:t>
            </a:r>
          </a:p>
        </p:txBody>
      </p:sp>
      <p:sp>
        <p:nvSpPr>
          <p:cNvPr id="178219" name="Rectangle 43"/>
          <p:cNvSpPr>
            <a:spLocks noChangeArrowheads="1"/>
          </p:cNvSpPr>
          <p:nvPr/>
        </p:nvSpPr>
        <p:spPr bwMode="auto">
          <a:xfrm>
            <a:off x="5580063" y="3933825"/>
            <a:ext cx="1584325" cy="719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3.Выплавка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чугуна</a:t>
            </a:r>
          </a:p>
        </p:txBody>
      </p:sp>
      <p:sp>
        <p:nvSpPr>
          <p:cNvPr id="178220" name="Rectangle 44"/>
          <p:cNvSpPr>
            <a:spLocks noChangeArrowheads="1"/>
          </p:cNvSpPr>
          <p:nvPr/>
        </p:nvSpPr>
        <p:spPr bwMode="auto">
          <a:xfrm>
            <a:off x="4067175" y="5300663"/>
            <a:ext cx="1009650" cy="792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4.Плавка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стали</a:t>
            </a:r>
          </a:p>
        </p:txBody>
      </p:sp>
      <p:sp>
        <p:nvSpPr>
          <p:cNvPr id="178221" name="Rectangle 45"/>
          <p:cNvSpPr>
            <a:spLocks noChangeArrowheads="1"/>
          </p:cNvSpPr>
          <p:nvPr/>
        </p:nvSpPr>
        <p:spPr bwMode="auto">
          <a:xfrm>
            <a:off x="2051050" y="3933825"/>
            <a:ext cx="1800225" cy="719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5.Производство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проката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915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78216" grpId="0" animBg="1"/>
      <p:bldP spid="178218" grpId="0" animBg="1"/>
      <p:bldP spid="178219" grpId="0" animBg="1"/>
      <p:bldP spid="178220" grpId="0" animBg="1"/>
      <p:bldP spid="178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3556" name="Picture 4" descr="ramki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7" descr="наш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560" y="476672"/>
            <a:ext cx="2638425" cy="288032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5" name="Picture 13" descr="продукция нашего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60032" y="3717032"/>
            <a:ext cx="3528392" cy="2448272"/>
          </a:xfr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6" descr="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620688"/>
            <a:ext cx="301200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ал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816424" cy="269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203848" y="1818548"/>
            <a:ext cx="2304255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ru-RU" altLang="ru-RU" b="1" dirty="0" err="1" smtClean="0">
                <a:solidFill>
                  <a:srgbClr val="3333FF"/>
                </a:solidFill>
              </a:rPr>
              <a:t>Темиртауский</a:t>
            </a:r>
            <a:endParaRPr lang="ru-RU" altLang="ru-RU" b="1" dirty="0">
              <a:solidFill>
                <a:srgbClr val="3333FF"/>
              </a:solidFill>
            </a:endParaRPr>
          </a:p>
          <a:p>
            <a:pPr algn="ctr">
              <a:spcBef>
                <a:spcPct val="30000"/>
              </a:spcBef>
            </a:pPr>
            <a:r>
              <a:rPr lang="ru-RU" altLang="ru-RU" b="1" dirty="0">
                <a:solidFill>
                  <a:srgbClr val="3333FF"/>
                </a:solidFill>
              </a:rPr>
              <a:t>металлургический</a:t>
            </a:r>
          </a:p>
          <a:p>
            <a:pPr algn="ctr">
              <a:spcBef>
                <a:spcPct val="30000"/>
              </a:spcBef>
            </a:pPr>
            <a:r>
              <a:rPr lang="ru-RU" altLang="ru-RU" b="1" dirty="0">
                <a:solidFill>
                  <a:srgbClr val="3333FF"/>
                </a:solidFill>
              </a:rPr>
              <a:t>завод</a:t>
            </a:r>
          </a:p>
        </p:txBody>
      </p:sp>
    </p:spTree>
    <p:extLst>
      <p:ext uri="{BB962C8B-B14F-4D97-AF65-F5344CB8AC3E}">
        <p14:creationId xmlns:p14="http://schemas.microsoft.com/office/powerpoint/2010/main" xmlns="" val="22803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4104456" cy="2016224"/>
          </a:xfrm>
        </p:spPr>
        <p:txBody>
          <a:bodyPr/>
          <a:lstStyle/>
          <a:p>
            <a:pPr algn="ctr"/>
            <a:endParaRPr lang="ru-RU" sz="2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Старейший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крупнейший в Центральной 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Азии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горно-металлургический комплекс находится в казахстанском городе Темиртау.</a:t>
            </a:r>
          </a:p>
        </p:txBody>
      </p:sp>
      <p:pic>
        <p:nvPicPr>
          <p:cNvPr id="1026" name="Picture 2" descr="C:\Users\User\Desktop\1465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783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обус">
  <a:themeElements>
    <a:clrScheme name="Глобус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Глобус">
  <a:themeElements>
    <a:clrScheme name="Глобус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</TotalTime>
  <Words>746</Words>
  <Application>Microsoft Office PowerPoint</Application>
  <PresentationFormat>Экран (4:3)</PresentationFormat>
  <Paragraphs>174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Эркер</vt:lpstr>
      <vt:lpstr>Глобус</vt:lpstr>
      <vt:lpstr>1_Глобус</vt:lpstr>
      <vt:lpstr>Изящная</vt:lpstr>
      <vt:lpstr>1_Оформление по умолчанию</vt:lpstr>
      <vt:lpstr>Оформление по умолчанию</vt:lpstr>
      <vt:lpstr>2_Оформление по умолчанию</vt:lpstr>
      <vt:lpstr>2_Эркер</vt:lpstr>
      <vt:lpstr>    Металлургическая промышленность Казахстана</vt:lpstr>
      <vt:lpstr>Металлургическая промышленность  - это совокупность предприятий, специализирующихся на добыче, обогащении и металлургической переработке руд черных и цветных металлов и нерудного сырья для металлургии, производстве чугуна, стали и проката, переработке вторичного сырья.</vt:lpstr>
      <vt:lpstr>Слайд 3</vt:lpstr>
      <vt:lpstr>Слайд 4</vt:lpstr>
      <vt:lpstr>ЧЕРНАЯ МЕТАЛЛУРГИЯ </vt:lpstr>
      <vt:lpstr>      Черная металлургия: </vt:lpstr>
      <vt:lpstr>Технологическая цепочка производства чёрных металлов </vt:lpstr>
      <vt:lpstr>Слайд 8</vt:lpstr>
      <vt:lpstr>Слайд 9</vt:lpstr>
      <vt:lpstr>Слайд 10</vt:lpstr>
      <vt:lpstr> Основные поставщики черной металлургии</vt:lpstr>
      <vt:lpstr>ЦВЕТНАЯ МЕТАЛЛУРГИЯ </vt:lpstr>
      <vt:lpstr>Технологические процессы цветной металлургии</vt:lpstr>
      <vt:lpstr>Технологическая цепочка производства цветных металлов</vt:lpstr>
      <vt:lpstr>               ПРЕДПРИЯТИЯ ЦВЕТНОЙ МЕТАЛЛУРГИИ </vt:lpstr>
      <vt:lpstr>Слайд 16</vt:lpstr>
      <vt:lpstr>Медь «красный металл»</vt:lpstr>
      <vt:lpstr>Слайд 18</vt:lpstr>
      <vt:lpstr>Свинец                     цинк</vt:lpstr>
      <vt:lpstr>Слайд 20</vt:lpstr>
      <vt:lpstr>       Титаномагниевая  промышленность. </vt:lpstr>
      <vt:lpstr>Производство благородных и редких металлов</vt:lpstr>
      <vt:lpstr>Основные районы цветных металлов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Металлургическая промышленность Казахстана</dc:title>
  <cp:lastModifiedBy>Настя</cp:lastModifiedBy>
  <cp:revision>33</cp:revision>
  <dcterms:modified xsi:type="dcterms:W3CDTF">2014-12-14T03:28:32Z</dcterms:modified>
</cp:coreProperties>
</file>