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58" r:id="rId3"/>
    <p:sldId id="263" r:id="rId4"/>
    <p:sldId id="257" r:id="rId5"/>
    <p:sldId id="275" r:id="rId6"/>
    <p:sldId id="259" r:id="rId7"/>
    <p:sldId id="260" r:id="rId8"/>
    <p:sldId id="264" r:id="rId9"/>
    <p:sldId id="265" r:id="rId10"/>
    <p:sldId id="266" r:id="rId11"/>
    <p:sldId id="267" r:id="rId12"/>
    <p:sldId id="270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40"/>
      <c:rotY val="300"/>
      <c:rAngAx val="1"/>
    </c:view3D>
    <c:plotArea>
      <c:layout>
        <c:manualLayout>
          <c:layoutTarget val="inner"/>
          <c:xMode val="edge"/>
          <c:yMode val="edge"/>
          <c:x val="2.2916666666666682E-2"/>
          <c:y val="3.8640748031496086E-2"/>
          <c:w val="0.77983858267716544"/>
          <c:h val="0.92698425196850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Распространение элементов в природе по массе
</c:v>
                </c:pt>
              </c:strCache>
            </c:strRef>
          </c:tx>
          <c:explosion val="25"/>
          <c:dPt>
            <c:idx val="0"/>
            <c:explosion val="19"/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9"/>
                <c:pt idx="0">
                  <c:v>Кислород</c:v>
                </c:pt>
                <c:pt idx="1">
                  <c:v>Кремний</c:v>
                </c:pt>
                <c:pt idx="2">
                  <c:v>Алюминий</c:v>
                </c:pt>
                <c:pt idx="3">
                  <c:v>Железо</c:v>
                </c:pt>
                <c:pt idx="4">
                  <c:v>Кальций</c:v>
                </c:pt>
                <c:pt idx="5">
                  <c:v>Натрий</c:v>
                </c:pt>
                <c:pt idx="6">
                  <c:v>Калий</c:v>
                </c:pt>
                <c:pt idx="7">
                  <c:v>Магний</c:v>
                </c:pt>
                <c:pt idx="8">
                  <c:v>Водород
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50</c:v>
                </c:pt>
                <c:pt idx="1">
                  <c:v>26</c:v>
                </c:pt>
                <c:pt idx="2">
                  <c:v>7.5</c:v>
                </c:pt>
                <c:pt idx="3">
                  <c:v>4.2</c:v>
                </c:pt>
                <c:pt idx="4">
                  <c:v>3.3</c:v>
                </c:pt>
                <c:pt idx="5">
                  <c:v>2.4</c:v>
                </c:pt>
                <c:pt idx="6">
                  <c:v>2.3499999999999988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001404533033547"/>
          <c:y val="0.1841797148304492"/>
          <c:w val="0.19985954669664641"/>
          <c:h val="0.81582028516955085"/>
        </c:manualLayout>
      </c:layout>
    </c:legend>
    <c:plotVisOnly val="1"/>
    <c:dispBlanksAs val="zero"/>
  </c:chart>
  <c:spPr>
    <a:ln w="6350"/>
    <a:effectLst>
      <a:glow rad="152400">
        <a:schemeClr val="accent1">
          <a:alpha val="89000"/>
        </a:schemeClr>
      </a:glow>
    </a:effectLst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F220C-2C28-4A16-923F-8BD067E48058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</dgm:pt>
    <dgm:pt modelId="{8719E229-BA79-4219-A31B-4CBDF89416E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Горные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породы</a:t>
          </a:r>
        </a:p>
      </dgm:t>
    </dgm:pt>
    <dgm:pt modelId="{A07D7F53-5DF9-4EE5-95A5-B551C5C6265D}" type="parTrans" cxnId="{F1835ED9-2669-4EEC-99E2-4559A62CEEAC}">
      <dgm:prSet/>
      <dgm:spPr/>
      <dgm:t>
        <a:bodyPr/>
        <a:lstStyle/>
        <a:p>
          <a:endParaRPr lang="ru-RU"/>
        </a:p>
      </dgm:t>
    </dgm:pt>
    <dgm:pt modelId="{5087AE3C-CF8D-46DC-B0A4-BD47C482A02C}" type="sibTrans" cxnId="{F1835ED9-2669-4EEC-99E2-4559A62CEEAC}">
      <dgm:prSet/>
      <dgm:spPr/>
      <dgm:t>
        <a:bodyPr/>
        <a:lstStyle/>
        <a:p>
          <a:endParaRPr lang="ru-RU"/>
        </a:p>
      </dgm:t>
    </dgm:pt>
    <dgm:pt modelId="{A31F2202-2012-4A78-8663-149EDD1714A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магматические</a:t>
          </a:r>
        </a:p>
      </dgm:t>
    </dgm:pt>
    <dgm:pt modelId="{68C19BBA-085A-4905-8D59-AAC038564BA9}" type="parTrans" cxnId="{7FA53A35-D219-4627-8DEE-610AF37070DD}">
      <dgm:prSet/>
      <dgm:spPr/>
      <dgm:t>
        <a:bodyPr/>
        <a:lstStyle/>
        <a:p>
          <a:endParaRPr lang="ru-RU"/>
        </a:p>
      </dgm:t>
    </dgm:pt>
    <dgm:pt modelId="{8007D802-4C06-4521-AE95-7B03C435A612}" type="sibTrans" cxnId="{7FA53A35-D219-4627-8DEE-610AF37070DD}">
      <dgm:prSet/>
      <dgm:spPr/>
      <dgm:t>
        <a:bodyPr/>
        <a:lstStyle/>
        <a:p>
          <a:endParaRPr lang="ru-RU"/>
        </a:p>
      </dgm:t>
    </dgm:pt>
    <dgm:pt modelId="{00B8C351-22BC-41AC-BE36-2E1DBE8911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осадочные</a:t>
          </a:r>
        </a:p>
      </dgm:t>
    </dgm:pt>
    <dgm:pt modelId="{A33F80BB-54C5-486D-BB3C-3CED34A99E4F}" type="parTrans" cxnId="{2C85A74C-96B7-4229-8698-F597882667AF}">
      <dgm:prSet/>
      <dgm:spPr/>
      <dgm:t>
        <a:bodyPr/>
        <a:lstStyle/>
        <a:p>
          <a:endParaRPr lang="ru-RU"/>
        </a:p>
      </dgm:t>
    </dgm:pt>
    <dgm:pt modelId="{DE9AC912-756C-4B41-986F-CC262CDE3CD6}" type="sibTrans" cxnId="{2C85A74C-96B7-4229-8698-F597882667AF}">
      <dgm:prSet/>
      <dgm:spPr/>
      <dgm:t>
        <a:bodyPr/>
        <a:lstStyle/>
        <a:p>
          <a:endParaRPr lang="ru-RU"/>
        </a:p>
      </dgm:t>
    </dgm:pt>
    <dgm:pt modelId="{27E20E81-4032-4F0F-BEDF-97F7B57E095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метаморфические</a:t>
          </a:r>
        </a:p>
      </dgm:t>
    </dgm:pt>
    <dgm:pt modelId="{BBD0FB2A-C267-4BEF-965B-4962A16D803A}" type="parTrans" cxnId="{F458EA9B-2719-4267-B2EC-25B6E9B1EE8B}">
      <dgm:prSet/>
      <dgm:spPr/>
      <dgm:t>
        <a:bodyPr/>
        <a:lstStyle/>
        <a:p>
          <a:endParaRPr lang="ru-RU"/>
        </a:p>
      </dgm:t>
    </dgm:pt>
    <dgm:pt modelId="{67866324-A1B9-4D30-A811-34F07E18EA81}" type="sibTrans" cxnId="{F458EA9B-2719-4267-B2EC-25B6E9B1EE8B}">
      <dgm:prSet/>
      <dgm:spPr/>
      <dgm:t>
        <a:bodyPr/>
        <a:lstStyle/>
        <a:p>
          <a:endParaRPr lang="ru-RU"/>
        </a:p>
      </dgm:t>
    </dgm:pt>
    <dgm:pt modelId="{30C5A464-076F-4720-837D-CCFE182D5136}" type="pres">
      <dgm:prSet presAssocID="{EEBF220C-2C28-4A16-923F-8BD067E480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38B8C3-CC51-4B35-849F-AF915D7A981E}" type="pres">
      <dgm:prSet presAssocID="{8719E229-BA79-4219-A31B-4CBDF89416EA}" presName="hierRoot1" presStyleCnt="0">
        <dgm:presLayoutVars>
          <dgm:hierBranch/>
        </dgm:presLayoutVars>
      </dgm:prSet>
      <dgm:spPr/>
    </dgm:pt>
    <dgm:pt modelId="{08902FE8-BBBF-4F5C-BAFE-898E8EABF9E4}" type="pres">
      <dgm:prSet presAssocID="{8719E229-BA79-4219-A31B-4CBDF89416EA}" presName="rootComposite1" presStyleCnt="0"/>
      <dgm:spPr/>
    </dgm:pt>
    <dgm:pt modelId="{963D27F4-9FF4-4595-BA7F-646793985E67}" type="pres">
      <dgm:prSet presAssocID="{8719E229-BA79-4219-A31B-4CBDF89416E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2A6F7D-8737-4B81-92B8-A8D5557E43B3}" type="pres">
      <dgm:prSet presAssocID="{8719E229-BA79-4219-A31B-4CBDF89416E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3B4944-FE7E-4F4F-BD8D-79B114D7BCF5}" type="pres">
      <dgm:prSet presAssocID="{8719E229-BA79-4219-A31B-4CBDF89416EA}" presName="hierChild2" presStyleCnt="0"/>
      <dgm:spPr/>
    </dgm:pt>
    <dgm:pt modelId="{ED8DB26B-75F7-4742-8352-1F5CE5499495}" type="pres">
      <dgm:prSet presAssocID="{68C19BBA-085A-4905-8D59-AAC038564BA9}" presName="Name35" presStyleLbl="parChTrans1D2" presStyleIdx="0" presStyleCnt="3"/>
      <dgm:spPr/>
      <dgm:t>
        <a:bodyPr/>
        <a:lstStyle/>
        <a:p>
          <a:endParaRPr lang="ru-RU"/>
        </a:p>
      </dgm:t>
    </dgm:pt>
    <dgm:pt modelId="{D8377B68-08D0-4ED7-8225-4E5E48E87C84}" type="pres">
      <dgm:prSet presAssocID="{A31F2202-2012-4A78-8663-149EDD1714A6}" presName="hierRoot2" presStyleCnt="0">
        <dgm:presLayoutVars>
          <dgm:hierBranch/>
        </dgm:presLayoutVars>
      </dgm:prSet>
      <dgm:spPr/>
    </dgm:pt>
    <dgm:pt modelId="{C56A9ECE-0C48-4424-995A-558846FDBB31}" type="pres">
      <dgm:prSet presAssocID="{A31F2202-2012-4A78-8663-149EDD1714A6}" presName="rootComposite" presStyleCnt="0"/>
      <dgm:spPr/>
    </dgm:pt>
    <dgm:pt modelId="{E6954791-7454-4FEE-B31F-DE852D09E864}" type="pres">
      <dgm:prSet presAssocID="{A31F2202-2012-4A78-8663-149EDD1714A6}" presName="rootText" presStyleLbl="node2" presStyleIdx="0" presStyleCnt="3" custScaleX="110091" custLinFactNeighborY="13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45DDE4-5C40-426E-AB92-0FC7A45B14FA}" type="pres">
      <dgm:prSet presAssocID="{A31F2202-2012-4A78-8663-149EDD1714A6}" presName="rootConnector" presStyleLbl="node2" presStyleIdx="0" presStyleCnt="3"/>
      <dgm:spPr/>
      <dgm:t>
        <a:bodyPr/>
        <a:lstStyle/>
        <a:p>
          <a:endParaRPr lang="ru-RU"/>
        </a:p>
      </dgm:t>
    </dgm:pt>
    <dgm:pt modelId="{F3284D2A-6C4A-41D0-A89F-961C1EBC3DA7}" type="pres">
      <dgm:prSet presAssocID="{A31F2202-2012-4A78-8663-149EDD1714A6}" presName="hierChild4" presStyleCnt="0"/>
      <dgm:spPr/>
    </dgm:pt>
    <dgm:pt modelId="{037D0C00-8207-4024-A4D7-C7D1E81E3F79}" type="pres">
      <dgm:prSet presAssocID="{A31F2202-2012-4A78-8663-149EDD1714A6}" presName="hierChild5" presStyleCnt="0"/>
      <dgm:spPr/>
    </dgm:pt>
    <dgm:pt modelId="{FF0906C6-98D0-44A2-BFF7-A1E481A14A33}" type="pres">
      <dgm:prSet presAssocID="{A33F80BB-54C5-486D-BB3C-3CED34A99E4F}" presName="Name35" presStyleLbl="parChTrans1D2" presStyleIdx="1" presStyleCnt="3"/>
      <dgm:spPr/>
      <dgm:t>
        <a:bodyPr/>
        <a:lstStyle/>
        <a:p>
          <a:endParaRPr lang="ru-RU"/>
        </a:p>
      </dgm:t>
    </dgm:pt>
    <dgm:pt modelId="{391228EA-4596-4683-B9D3-C8CCE3ADEA3F}" type="pres">
      <dgm:prSet presAssocID="{00B8C351-22BC-41AC-BE36-2E1DBE89110C}" presName="hierRoot2" presStyleCnt="0">
        <dgm:presLayoutVars>
          <dgm:hierBranch/>
        </dgm:presLayoutVars>
      </dgm:prSet>
      <dgm:spPr/>
    </dgm:pt>
    <dgm:pt modelId="{70514B42-F88D-435A-AC71-CFF1ED4B187D}" type="pres">
      <dgm:prSet presAssocID="{00B8C351-22BC-41AC-BE36-2E1DBE89110C}" presName="rootComposite" presStyleCnt="0"/>
      <dgm:spPr/>
    </dgm:pt>
    <dgm:pt modelId="{402B04D4-ECA9-4A09-AF3D-21AEFA1C1FB9}" type="pres">
      <dgm:prSet presAssocID="{00B8C351-22BC-41AC-BE36-2E1DBE89110C}" presName="rootText" presStyleLbl="node2" presStyleIdx="1" presStyleCnt="3" custLinFactNeighborY="13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204C02-C364-4271-AE8D-97059B45F53B}" type="pres">
      <dgm:prSet presAssocID="{00B8C351-22BC-41AC-BE36-2E1DBE89110C}" presName="rootConnector" presStyleLbl="node2" presStyleIdx="1" presStyleCnt="3"/>
      <dgm:spPr/>
      <dgm:t>
        <a:bodyPr/>
        <a:lstStyle/>
        <a:p>
          <a:endParaRPr lang="ru-RU"/>
        </a:p>
      </dgm:t>
    </dgm:pt>
    <dgm:pt modelId="{4CF68868-4763-499B-835D-9F27DBF4BF23}" type="pres">
      <dgm:prSet presAssocID="{00B8C351-22BC-41AC-BE36-2E1DBE89110C}" presName="hierChild4" presStyleCnt="0"/>
      <dgm:spPr/>
    </dgm:pt>
    <dgm:pt modelId="{3F88D593-6E01-490C-A9C8-33F010C2B41A}" type="pres">
      <dgm:prSet presAssocID="{00B8C351-22BC-41AC-BE36-2E1DBE89110C}" presName="hierChild5" presStyleCnt="0"/>
      <dgm:spPr/>
    </dgm:pt>
    <dgm:pt modelId="{A774107D-43E7-4C83-8D44-B13190F08EDD}" type="pres">
      <dgm:prSet presAssocID="{BBD0FB2A-C267-4BEF-965B-4962A16D803A}" presName="Name35" presStyleLbl="parChTrans1D2" presStyleIdx="2" presStyleCnt="3"/>
      <dgm:spPr/>
      <dgm:t>
        <a:bodyPr/>
        <a:lstStyle/>
        <a:p>
          <a:endParaRPr lang="ru-RU"/>
        </a:p>
      </dgm:t>
    </dgm:pt>
    <dgm:pt modelId="{4DB56EEB-7177-4204-BCEE-D83F144BD670}" type="pres">
      <dgm:prSet presAssocID="{27E20E81-4032-4F0F-BEDF-97F7B57E0958}" presName="hierRoot2" presStyleCnt="0">
        <dgm:presLayoutVars>
          <dgm:hierBranch/>
        </dgm:presLayoutVars>
      </dgm:prSet>
      <dgm:spPr/>
    </dgm:pt>
    <dgm:pt modelId="{E4AA4E3A-7147-4CFD-9A2A-7640889546C8}" type="pres">
      <dgm:prSet presAssocID="{27E20E81-4032-4F0F-BEDF-97F7B57E0958}" presName="rootComposite" presStyleCnt="0"/>
      <dgm:spPr/>
    </dgm:pt>
    <dgm:pt modelId="{15DF128B-5098-4AA1-8500-A916D4021600}" type="pres">
      <dgm:prSet presAssocID="{27E20E81-4032-4F0F-BEDF-97F7B57E0958}" presName="rootText" presStyleLbl="node2" presStyleIdx="2" presStyleCnt="3" custScaleX="113472" custLinFactNeighborY="13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CD14B9-91B2-4365-A292-3ADE26E2F488}" type="pres">
      <dgm:prSet presAssocID="{27E20E81-4032-4F0F-BEDF-97F7B57E0958}" presName="rootConnector" presStyleLbl="node2" presStyleIdx="2" presStyleCnt="3"/>
      <dgm:spPr/>
      <dgm:t>
        <a:bodyPr/>
        <a:lstStyle/>
        <a:p>
          <a:endParaRPr lang="ru-RU"/>
        </a:p>
      </dgm:t>
    </dgm:pt>
    <dgm:pt modelId="{81EB9F24-DCFC-4925-9E74-4A1E91B414D9}" type="pres">
      <dgm:prSet presAssocID="{27E20E81-4032-4F0F-BEDF-97F7B57E0958}" presName="hierChild4" presStyleCnt="0"/>
      <dgm:spPr/>
    </dgm:pt>
    <dgm:pt modelId="{2C4C5F40-0DDF-41EC-9A8C-F565FA69E9F4}" type="pres">
      <dgm:prSet presAssocID="{27E20E81-4032-4F0F-BEDF-97F7B57E0958}" presName="hierChild5" presStyleCnt="0"/>
      <dgm:spPr/>
    </dgm:pt>
    <dgm:pt modelId="{5B8194F5-067C-450F-B39A-B077149CA1E5}" type="pres">
      <dgm:prSet presAssocID="{8719E229-BA79-4219-A31B-4CBDF89416EA}" presName="hierChild3" presStyleCnt="0"/>
      <dgm:spPr/>
    </dgm:pt>
  </dgm:ptLst>
  <dgm:cxnLst>
    <dgm:cxn modelId="{5DE2F8D6-3A7B-48CE-B504-328ABC47ADA4}" type="presOf" srcId="{00B8C351-22BC-41AC-BE36-2E1DBE89110C}" destId="{402B04D4-ECA9-4A09-AF3D-21AEFA1C1FB9}" srcOrd="0" destOrd="0" presId="urn:microsoft.com/office/officeart/2005/8/layout/orgChart1"/>
    <dgm:cxn modelId="{F755E73A-E8AA-43D7-A86F-E3B7E1F6E59D}" type="presOf" srcId="{EEBF220C-2C28-4A16-923F-8BD067E48058}" destId="{30C5A464-076F-4720-837D-CCFE182D5136}" srcOrd="0" destOrd="0" presId="urn:microsoft.com/office/officeart/2005/8/layout/orgChart1"/>
    <dgm:cxn modelId="{5766E33D-6F99-419C-83E0-FE8E2BE589AD}" type="presOf" srcId="{A33F80BB-54C5-486D-BB3C-3CED34A99E4F}" destId="{FF0906C6-98D0-44A2-BFF7-A1E481A14A33}" srcOrd="0" destOrd="0" presId="urn:microsoft.com/office/officeart/2005/8/layout/orgChart1"/>
    <dgm:cxn modelId="{F458EA9B-2719-4267-B2EC-25B6E9B1EE8B}" srcId="{8719E229-BA79-4219-A31B-4CBDF89416EA}" destId="{27E20E81-4032-4F0F-BEDF-97F7B57E0958}" srcOrd="2" destOrd="0" parTransId="{BBD0FB2A-C267-4BEF-965B-4962A16D803A}" sibTransId="{67866324-A1B9-4D30-A811-34F07E18EA81}"/>
    <dgm:cxn modelId="{DF2007A6-86F8-46CA-A917-B5AE6616ABEB}" type="presOf" srcId="{A31F2202-2012-4A78-8663-149EDD1714A6}" destId="{E6954791-7454-4FEE-B31F-DE852D09E864}" srcOrd="0" destOrd="0" presId="urn:microsoft.com/office/officeart/2005/8/layout/orgChart1"/>
    <dgm:cxn modelId="{2D76DC80-54C3-433E-AEC8-A7247917D732}" type="presOf" srcId="{8719E229-BA79-4219-A31B-4CBDF89416EA}" destId="{963D27F4-9FF4-4595-BA7F-646793985E67}" srcOrd="0" destOrd="0" presId="urn:microsoft.com/office/officeart/2005/8/layout/orgChart1"/>
    <dgm:cxn modelId="{EB54F5D0-EC11-4015-AD3F-4468C1FD75CA}" type="presOf" srcId="{8719E229-BA79-4219-A31B-4CBDF89416EA}" destId="{FF2A6F7D-8737-4B81-92B8-A8D5557E43B3}" srcOrd="1" destOrd="0" presId="urn:microsoft.com/office/officeart/2005/8/layout/orgChart1"/>
    <dgm:cxn modelId="{7FA53A35-D219-4627-8DEE-610AF37070DD}" srcId="{8719E229-BA79-4219-A31B-4CBDF89416EA}" destId="{A31F2202-2012-4A78-8663-149EDD1714A6}" srcOrd="0" destOrd="0" parTransId="{68C19BBA-085A-4905-8D59-AAC038564BA9}" sibTransId="{8007D802-4C06-4521-AE95-7B03C435A612}"/>
    <dgm:cxn modelId="{F1835ED9-2669-4EEC-99E2-4559A62CEEAC}" srcId="{EEBF220C-2C28-4A16-923F-8BD067E48058}" destId="{8719E229-BA79-4219-A31B-4CBDF89416EA}" srcOrd="0" destOrd="0" parTransId="{A07D7F53-5DF9-4EE5-95A5-B551C5C6265D}" sibTransId="{5087AE3C-CF8D-46DC-B0A4-BD47C482A02C}"/>
    <dgm:cxn modelId="{2C85A74C-96B7-4229-8698-F597882667AF}" srcId="{8719E229-BA79-4219-A31B-4CBDF89416EA}" destId="{00B8C351-22BC-41AC-BE36-2E1DBE89110C}" srcOrd="1" destOrd="0" parTransId="{A33F80BB-54C5-486D-BB3C-3CED34A99E4F}" sibTransId="{DE9AC912-756C-4B41-986F-CC262CDE3CD6}"/>
    <dgm:cxn modelId="{A3E8943C-C160-4D94-966F-94BE22210BD4}" type="presOf" srcId="{BBD0FB2A-C267-4BEF-965B-4962A16D803A}" destId="{A774107D-43E7-4C83-8D44-B13190F08EDD}" srcOrd="0" destOrd="0" presId="urn:microsoft.com/office/officeart/2005/8/layout/orgChart1"/>
    <dgm:cxn modelId="{6AA1DC69-F1FC-44EB-BD6F-B301ED33B70B}" type="presOf" srcId="{68C19BBA-085A-4905-8D59-AAC038564BA9}" destId="{ED8DB26B-75F7-4742-8352-1F5CE5499495}" srcOrd="0" destOrd="0" presId="urn:microsoft.com/office/officeart/2005/8/layout/orgChart1"/>
    <dgm:cxn modelId="{C65255D3-560F-4A00-9C29-EBD282BC2FDC}" type="presOf" srcId="{27E20E81-4032-4F0F-BEDF-97F7B57E0958}" destId="{15DF128B-5098-4AA1-8500-A916D4021600}" srcOrd="0" destOrd="0" presId="urn:microsoft.com/office/officeart/2005/8/layout/orgChart1"/>
    <dgm:cxn modelId="{9A06D3FE-E4C8-404C-8776-74A89CB0865F}" type="presOf" srcId="{A31F2202-2012-4A78-8663-149EDD1714A6}" destId="{9F45DDE4-5C40-426E-AB92-0FC7A45B14FA}" srcOrd="1" destOrd="0" presId="urn:microsoft.com/office/officeart/2005/8/layout/orgChart1"/>
    <dgm:cxn modelId="{D05FF7D9-566D-4055-B1D6-B3CC372A4DC8}" type="presOf" srcId="{00B8C351-22BC-41AC-BE36-2E1DBE89110C}" destId="{10204C02-C364-4271-AE8D-97059B45F53B}" srcOrd="1" destOrd="0" presId="urn:microsoft.com/office/officeart/2005/8/layout/orgChart1"/>
    <dgm:cxn modelId="{ABBDFA8E-31F5-4DCC-A935-BFE83D9F25D7}" type="presOf" srcId="{27E20E81-4032-4F0F-BEDF-97F7B57E0958}" destId="{83CD14B9-91B2-4365-A292-3ADE26E2F488}" srcOrd="1" destOrd="0" presId="urn:microsoft.com/office/officeart/2005/8/layout/orgChart1"/>
    <dgm:cxn modelId="{643D73D9-C9AB-4E30-A533-7E5C16A35DC3}" type="presParOf" srcId="{30C5A464-076F-4720-837D-CCFE182D5136}" destId="{C238B8C3-CC51-4B35-849F-AF915D7A981E}" srcOrd="0" destOrd="0" presId="urn:microsoft.com/office/officeart/2005/8/layout/orgChart1"/>
    <dgm:cxn modelId="{EC0F26AF-49CF-474A-8769-C527F66A66B4}" type="presParOf" srcId="{C238B8C3-CC51-4B35-849F-AF915D7A981E}" destId="{08902FE8-BBBF-4F5C-BAFE-898E8EABF9E4}" srcOrd="0" destOrd="0" presId="urn:microsoft.com/office/officeart/2005/8/layout/orgChart1"/>
    <dgm:cxn modelId="{A51CEBFE-D68A-4D60-970A-C8CAD2DCE06F}" type="presParOf" srcId="{08902FE8-BBBF-4F5C-BAFE-898E8EABF9E4}" destId="{963D27F4-9FF4-4595-BA7F-646793985E67}" srcOrd="0" destOrd="0" presId="urn:microsoft.com/office/officeart/2005/8/layout/orgChart1"/>
    <dgm:cxn modelId="{B558FFF8-8C63-4601-9FEA-50843DF4C37A}" type="presParOf" srcId="{08902FE8-BBBF-4F5C-BAFE-898E8EABF9E4}" destId="{FF2A6F7D-8737-4B81-92B8-A8D5557E43B3}" srcOrd="1" destOrd="0" presId="urn:microsoft.com/office/officeart/2005/8/layout/orgChart1"/>
    <dgm:cxn modelId="{0FA32A04-5DC3-4BEB-8459-16C54C48D7C5}" type="presParOf" srcId="{C238B8C3-CC51-4B35-849F-AF915D7A981E}" destId="{6C3B4944-FE7E-4F4F-BD8D-79B114D7BCF5}" srcOrd="1" destOrd="0" presId="urn:microsoft.com/office/officeart/2005/8/layout/orgChart1"/>
    <dgm:cxn modelId="{09DE7DEF-9FC8-4576-A071-50FFE7571ED3}" type="presParOf" srcId="{6C3B4944-FE7E-4F4F-BD8D-79B114D7BCF5}" destId="{ED8DB26B-75F7-4742-8352-1F5CE5499495}" srcOrd="0" destOrd="0" presId="urn:microsoft.com/office/officeart/2005/8/layout/orgChart1"/>
    <dgm:cxn modelId="{1CE491FD-C528-4A8E-99B8-25E10403AD29}" type="presParOf" srcId="{6C3B4944-FE7E-4F4F-BD8D-79B114D7BCF5}" destId="{D8377B68-08D0-4ED7-8225-4E5E48E87C84}" srcOrd="1" destOrd="0" presId="urn:microsoft.com/office/officeart/2005/8/layout/orgChart1"/>
    <dgm:cxn modelId="{F0D522E4-8EEC-4509-A163-28554600BAA2}" type="presParOf" srcId="{D8377B68-08D0-4ED7-8225-4E5E48E87C84}" destId="{C56A9ECE-0C48-4424-995A-558846FDBB31}" srcOrd="0" destOrd="0" presId="urn:microsoft.com/office/officeart/2005/8/layout/orgChart1"/>
    <dgm:cxn modelId="{6ED98FAA-8700-4472-9FFC-D5441BC7FF69}" type="presParOf" srcId="{C56A9ECE-0C48-4424-995A-558846FDBB31}" destId="{E6954791-7454-4FEE-B31F-DE852D09E864}" srcOrd="0" destOrd="0" presId="urn:microsoft.com/office/officeart/2005/8/layout/orgChart1"/>
    <dgm:cxn modelId="{45549993-CD90-46DA-B0F8-34A04474A5CE}" type="presParOf" srcId="{C56A9ECE-0C48-4424-995A-558846FDBB31}" destId="{9F45DDE4-5C40-426E-AB92-0FC7A45B14FA}" srcOrd="1" destOrd="0" presId="urn:microsoft.com/office/officeart/2005/8/layout/orgChart1"/>
    <dgm:cxn modelId="{CDBF0328-F88D-4679-968F-869FBC6FE085}" type="presParOf" srcId="{D8377B68-08D0-4ED7-8225-4E5E48E87C84}" destId="{F3284D2A-6C4A-41D0-A89F-961C1EBC3DA7}" srcOrd="1" destOrd="0" presId="urn:microsoft.com/office/officeart/2005/8/layout/orgChart1"/>
    <dgm:cxn modelId="{E2F639F0-E9A5-428A-8899-70F48A04531F}" type="presParOf" srcId="{D8377B68-08D0-4ED7-8225-4E5E48E87C84}" destId="{037D0C00-8207-4024-A4D7-C7D1E81E3F79}" srcOrd="2" destOrd="0" presId="urn:microsoft.com/office/officeart/2005/8/layout/orgChart1"/>
    <dgm:cxn modelId="{60FB5542-8942-4636-A87A-6C3F35698AC4}" type="presParOf" srcId="{6C3B4944-FE7E-4F4F-BD8D-79B114D7BCF5}" destId="{FF0906C6-98D0-44A2-BFF7-A1E481A14A33}" srcOrd="2" destOrd="0" presId="urn:microsoft.com/office/officeart/2005/8/layout/orgChart1"/>
    <dgm:cxn modelId="{99ECC8D6-E8C4-4D79-89C2-86416A811EB6}" type="presParOf" srcId="{6C3B4944-FE7E-4F4F-BD8D-79B114D7BCF5}" destId="{391228EA-4596-4683-B9D3-C8CCE3ADEA3F}" srcOrd="3" destOrd="0" presId="urn:microsoft.com/office/officeart/2005/8/layout/orgChart1"/>
    <dgm:cxn modelId="{D3EC11B5-40C9-4AD2-B613-8E540CFDF177}" type="presParOf" srcId="{391228EA-4596-4683-B9D3-C8CCE3ADEA3F}" destId="{70514B42-F88D-435A-AC71-CFF1ED4B187D}" srcOrd="0" destOrd="0" presId="urn:microsoft.com/office/officeart/2005/8/layout/orgChart1"/>
    <dgm:cxn modelId="{71C71BA8-096E-45C0-9193-FC0136693C92}" type="presParOf" srcId="{70514B42-F88D-435A-AC71-CFF1ED4B187D}" destId="{402B04D4-ECA9-4A09-AF3D-21AEFA1C1FB9}" srcOrd="0" destOrd="0" presId="urn:microsoft.com/office/officeart/2005/8/layout/orgChart1"/>
    <dgm:cxn modelId="{9BD22C14-005B-4BF5-9BE8-C8A4660EBA55}" type="presParOf" srcId="{70514B42-F88D-435A-AC71-CFF1ED4B187D}" destId="{10204C02-C364-4271-AE8D-97059B45F53B}" srcOrd="1" destOrd="0" presId="urn:microsoft.com/office/officeart/2005/8/layout/orgChart1"/>
    <dgm:cxn modelId="{8E8CA970-B050-4181-A50E-864B70003B9C}" type="presParOf" srcId="{391228EA-4596-4683-B9D3-C8CCE3ADEA3F}" destId="{4CF68868-4763-499B-835D-9F27DBF4BF23}" srcOrd="1" destOrd="0" presId="urn:microsoft.com/office/officeart/2005/8/layout/orgChart1"/>
    <dgm:cxn modelId="{92DB2E20-B85B-4B62-A447-BAF062D4EE42}" type="presParOf" srcId="{391228EA-4596-4683-B9D3-C8CCE3ADEA3F}" destId="{3F88D593-6E01-490C-A9C8-33F010C2B41A}" srcOrd="2" destOrd="0" presId="urn:microsoft.com/office/officeart/2005/8/layout/orgChart1"/>
    <dgm:cxn modelId="{BE82A2F7-61BB-4CA9-94AA-3C7A26F44E65}" type="presParOf" srcId="{6C3B4944-FE7E-4F4F-BD8D-79B114D7BCF5}" destId="{A774107D-43E7-4C83-8D44-B13190F08EDD}" srcOrd="4" destOrd="0" presId="urn:microsoft.com/office/officeart/2005/8/layout/orgChart1"/>
    <dgm:cxn modelId="{5045F96A-0024-4C90-82A6-3384C42B6C7F}" type="presParOf" srcId="{6C3B4944-FE7E-4F4F-BD8D-79B114D7BCF5}" destId="{4DB56EEB-7177-4204-BCEE-D83F144BD670}" srcOrd="5" destOrd="0" presId="urn:microsoft.com/office/officeart/2005/8/layout/orgChart1"/>
    <dgm:cxn modelId="{2DD9BF3B-7C6B-48D1-827E-DA93C09CB054}" type="presParOf" srcId="{4DB56EEB-7177-4204-BCEE-D83F144BD670}" destId="{E4AA4E3A-7147-4CFD-9A2A-7640889546C8}" srcOrd="0" destOrd="0" presId="urn:microsoft.com/office/officeart/2005/8/layout/orgChart1"/>
    <dgm:cxn modelId="{C8C97B04-56CF-4B6A-9B68-603AFD75F152}" type="presParOf" srcId="{E4AA4E3A-7147-4CFD-9A2A-7640889546C8}" destId="{15DF128B-5098-4AA1-8500-A916D4021600}" srcOrd="0" destOrd="0" presId="urn:microsoft.com/office/officeart/2005/8/layout/orgChart1"/>
    <dgm:cxn modelId="{AAE7E701-36A5-4D3E-8335-8EDC21ED9F1B}" type="presParOf" srcId="{E4AA4E3A-7147-4CFD-9A2A-7640889546C8}" destId="{83CD14B9-91B2-4365-A292-3ADE26E2F488}" srcOrd="1" destOrd="0" presId="urn:microsoft.com/office/officeart/2005/8/layout/orgChart1"/>
    <dgm:cxn modelId="{34B1FFAB-AE86-4088-92BC-9B6E3A6C6708}" type="presParOf" srcId="{4DB56EEB-7177-4204-BCEE-D83F144BD670}" destId="{81EB9F24-DCFC-4925-9E74-4A1E91B414D9}" srcOrd="1" destOrd="0" presId="urn:microsoft.com/office/officeart/2005/8/layout/orgChart1"/>
    <dgm:cxn modelId="{9CD7E640-D10E-4849-A4F5-6473D28E1385}" type="presParOf" srcId="{4DB56EEB-7177-4204-BCEE-D83F144BD670}" destId="{2C4C5F40-0DDF-41EC-9A8C-F565FA69E9F4}" srcOrd="2" destOrd="0" presId="urn:microsoft.com/office/officeart/2005/8/layout/orgChart1"/>
    <dgm:cxn modelId="{355A35BD-DE05-4DEA-9264-8F876DFAF2B2}" type="presParOf" srcId="{C238B8C3-CC51-4B35-849F-AF915D7A981E}" destId="{5B8194F5-067C-450F-B39A-B077149CA1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74107D-43E7-4C83-8D44-B13190F08EDD}">
      <dsp:nvSpPr>
        <dsp:cNvPr id="0" name=""/>
        <dsp:cNvSpPr/>
      </dsp:nvSpPr>
      <dsp:spPr>
        <a:xfrm>
          <a:off x="4104481" y="1204696"/>
          <a:ext cx="2829265" cy="553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64"/>
              </a:lnTo>
              <a:lnTo>
                <a:pt x="2829265" y="318064"/>
              </a:lnTo>
              <a:lnTo>
                <a:pt x="2829265" y="55375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906C6-98D0-44A2-BFF7-A1E481A14A33}">
      <dsp:nvSpPr>
        <dsp:cNvPr id="0" name=""/>
        <dsp:cNvSpPr/>
      </dsp:nvSpPr>
      <dsp:spPr>
        <a:xfrm>
          <a:off x="4020815" y="1204696"/>
          <a:ext cx="91440" cy="553751"/>
        </a:xfrm>
        <a:custGeom>
          <a:avLst/>
          <a:gdLst/>
          <a:ahLst/>
          <a:cxnLst/>
          <a:rect l="0" t="0" r="0" b="0"/>
          <a:pathLst>
            <a:path>
              <a:moveTo>
                <a:pt x="83665" y="0"/>
              </a:moveTo>
              <a:lnTo>
                <a:pt x="83665" y="318064"/>
              </a:lnTo>
              <a:lnTo>
                <a:pt x="45720" y="318064"/>
              </a:lnTo>
              <a:lnTo>
                <a:pt x="45720" y="55375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DB26B-75F7-4742-8352-1F5CE5499495}">
      <dsp:nvSpPr>
        <dsp:cNvPr id="0" name=""/>
        <dsp:cNvSpPr/>
      </dsp:nvSpPr>
      <dsp:spPr>
        <a:xfrm>
          <a:off x="1237270" y="1204696"/>
          <a:ext cx="2867211" cy="553751"/>
        </a:xfrm>
        <a:custGeom>
          <a:avLst/>
          <a:gdLst/>
          <a:ahLst/>
          <a:cxnLst/>
          <a:rect l="0" t="0" r="0" b="0"/>
          <a:pathLst>
            <a:path>
              <a:moveTo>
                <a:pt x="2867211" y="0"/>
              </a:moveTo>
              <a:lnTo>
                <a:pt x="2867211" y="318064"/>
              </a:lnTo>
              <a:lnTo>
                <a:pt x="0" y="318064"/>
              </a:lnTo>
              <a:lnTo>
                <a:pt x="0" y="55375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D27F4-9FF4-4595-BA7F-646793985E67}">
      <dsp:nvSpPr>
        <dsp:cNvPr id="0" name=""/>
        <dsp:cNvSpPr/>
      </dsp:nvSpPr>
      <dsp:spPr>
        <a:xfrm>
          <a:off x="2982162" y="82377"/>
          <a:ext cx="2244638" cy="1122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Горные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породы</a:t>
          </a:r>
        </a:p>
      </dsp:txBody>
      <dsp:txXfrm>
        <a:off x="2982162" y="82377"/>
        <a:ext cx="2244638" cy="1122319"/>
      </dsp:txXfrm>
    </dsp:sp>
    <dsp:sp modelId="{E6954791-7454-4FEE-B31F-DE852D09E864}">
      <dsp:nvSpPr>
        <dsp:cNvPr id="0" name=""/>
        <dsp:cNvSpPr/>
      </dsp:nvSpPr>
      <dsp:spPr>
        <a:xfrm>
          <a:off x="1697" y="1758447"/>
          <a:ext cx="2471144" cy="1122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1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магматические</a:t>
          </a:r>
        </a:p>
      </dsp:txBody>
      <dsp:txXfrm>
        <a:off x="1697" y="1758447"/>
        <a:ext cx="2471144" cy="1122319"/>
      </dsp:txXfrm>
    </dsp:sp>
    <dsp:sp modelId="{402B04D4-ECA9-4A09-AF3D-21AEFA1C1FB9}">
      <dsp:nvSpPr>
        <dsp:cNvPr id="0" name=""/>
        <dsp:cNvSpPr/>
      </dsp:nvSpPr>
      <dsp:spPr>
        <a:xfrm>
          <a:off x="2944216" y="1758447"/>
          <a:ext cx="2244638" cy="1122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1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осадочные</a:t>
          </a:r>
        </a:p>
      </dsp:txBody>
      <dsp:txXfrm>
        <a:off x="2944216" y="1758447"/>
        <a:ext cx="2244638" cy="1122319"/>
      </dsp:txXfrm>
    </dsp:sp>
    <dsp:sp modelId="{15DF128B-5098-4AA1-8500-A916D4021600}">
      <dsp:nvSpPr>
        <dsp:cNvPr id="0" name=""/>
        <dsp:cNvSpPr/>
      </dsp:nvSpPr>
      <dsp:spPr>
        <a:xfrm>
          <a:off x="5660229" y="1758447"/>
          <a:ext cx="2547035" cy="1122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1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метаморфические</a:t>
          </a:r>
        </a:p>
      </dsp:txBody>
      <dsp:txXfrm>
        <a:off x="5660229" y="1758447"/>
        <a:ext cx="2547035" cy="1122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1C6AA7-C988-43EE-B5FB-3EEE07148CC5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D2C71E-92AC-4549-B553-4075BEA3C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17E35B-5D5D-41BC-98B2-4A4FD6A45A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B192-5ECC-4074-AAEC-AF60FBE57563}" type="datetime1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F21F-34F4-4D58-96EF-250C452F8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СОБКО ЮЛИЯ, школа Камчия, Болгария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D2DD3-59C2-4969-8F46-AC2FBAB466B4}" type="datetime1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СОБКО ЮЛИЯ, школа Камчия, Болгария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3D06-2427-417C-844F-7B7B598EF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A82D7-B7D7-426B-8B71-404568DB9283}" type="datetime1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СОБКО ЮЛИЯ, школа Камчия, Болгария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6CA7-CBA6-41D9-BDE8-19769E747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9A5B-03FD-4FE7-8D36-18DACBB917CC}" type="datetime1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СОБКО ЮЛИЯ, школа Камчия, Болгария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3BC9-7E31-4B4C-AEF3-1DAE43427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8E53-AE9A-415B-895E-38063D1B2F9C}" type="datetime1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СОБКО ЮЛИЯ, школа Камчия, Болгария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0758F-EA33-4A6D-9328-E112EB85B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B73E-3B9B-4BE4-9AC4-0DBF0D26F339}" type="datetime1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СОБКО ЮЛИЯ, школа Камчия, Болгария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EFD7A-0839-40F3-9A6D-586039289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578F-5666-42E8-8CCC-082D675EF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СОБКО ЮЛИЯ, школа Камчия, Болгария</a:t>
            </a: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1187-D7AB-4DFF-8E3C-758928D62A32}" type="datetime1">
              <a:rPr lang="ru-RU"/>
              <a:pPr>
                <a:defRPr/>
              </a:pPr>
              <a:t>10.12.2014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92D1-0F11-499F-B24A-9E7A56608305}" type="datetime1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СОБКО ЮЛИЯ, школа Камчия, Болгария</a:t>
            </a: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7F9C-C723-4DFF-AC5A-C3CEC9C5F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7AB3-2B3D-4B81-995D-B6F91A19EEA8}" type="datetime1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СОБКО ЮЛИЯ, школа Камчия, Болгария</a:t>
            </a: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41389-B524-46A4-8F92-C7C951F35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8420-0388-4E85-8C23-2819580337D5}" type="datetime1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2A16-19AC-4173-AA7F-93F6CE7DF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СОБКО ЮЛИЯ, школа Камчия, Болгария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4B1D-B26E-4013-B097-D255B7DFDD5B}" type="datetime1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6C35-23DD-4B5B-AFC2-1917A4625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СОБКО ЮЛИЯ, школа Камчия, Болгария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240AA47-0CD5-4258-AD10-AD870754D805}" type="datetime1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СОБКО ЮЛИЯ, школа Камчия, Болгария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4BD14CB-E4D8-4D6D-8E6D-A74EECA4B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049" y="1484784"/>
            <a:ext cx="7794120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ПОЛЕЗНЫЕ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ИСКОПАЕМЫЕ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(ПИ)</a:t>
            </a:r>
          </a:p>
        </p:txBody>
      </p:sp>
      <p:sp>
        <p:nvSpPr>
          <p:cNvPr id="1433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/>
              <a:t>Монахова</a:t>
            </a:r>
            <a:r>
              <a:rPr lang="ru-RU" dirty="0" smtClean="0"/>
              <a:t> Надежда Эдуардовна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3"/>
          <p:cNvGrpSpPr>
            <a:grpSpLocks/>
          </p:cNvGrpSpPr>
          <p:nvPr/>
        </p:nvGrpSpPr>
        <p:grpSpPr bwMode="auto">
          <a:xfrm>
            <a:off x="323850" y="260350"/>
            <a:ext cx="8424863" cy="6264275"/>
            <a:chOff x="323850" y="260350"/>
            <a:chExt cx="8424863" cy="6264994"/>
          </a:xfrm>
        </p:grpSpPr>
        <p:pic>
          <p:nvPicPr>
            <p:cNvPr id="24579" name="Picture 5" descr="C:\Users\Admin\Desktop\a7a2172176a9ed969c7752f1e710505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94025" y="1844675"/>
              <a:ext cx="4891088" cy="241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Блок-схема: процесс 5"/>
            <p:cNvSpPr/>
            <p:nvPr/>
          </p:nvSpPr>
          <p:spPr>
            <a:xfrm>
              <a:off x="323850" y="260350"/>
              <a:ext cx="8424863" cy="144002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2">
                      <a:lumMod val="50000"/>
                    </a:schemeClr>
                  </a:solidFill>
                </a:rPr>
                <a:t>МЕТАМОРФИЧЕСКИЕ ГОРНЫЕ ПОРОДЫ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FF0000"/>
                  </a:solidFill>
                </a:rPr>
                <a:t>(образовались в результате изменения магматических или осадочных пород под воздействием большой температуры и давления)</a:t>
              </a:r>
              <a:r>
                <a:rPr lang="ru-RU" b="1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24581" name="TextBox 3"/>
            <p:cNvSpPr txBox="1">
              <a:spLocks noChangeArrowheads="1"/>
            </p:cNvSpPr>
            <p:nvPr/>
          </p:nvSpPr>
          <p:spPr bwMode="auto">
            <a:xfrm>
              <a:off x="5984875" y="3614738"/>
              <a:ext cx="16827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мрамор</a:t>
              </a:r>
            </a:p>
          </p:txBody>
        </p:sp>
        <p:pic>
          <p:nvPicPr>
            <p:cNvPr id="24582" name="Picture 4" descr="C:\Users\Admin\Desktop\2385-S mramor bejevyi svetly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4788" y="1989138"/>
              <a:ext cx="2460625" cy="175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3" descr="C:\Users\Admin\Desktop\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1819275"/>
              <a:ext cx="2546350" cy="153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6" descr="C:\Users\Admin\Desktop\18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613" y="4296494"/>
              <a:ext cx="2443162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7" descr="C:\Users\Admin\Desktop\18629611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55900" y="4818782"/>
              <a:ext cx="2320925" cy="160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6" name="TextBox 6"/>
            <p:cNvSpPr txBox="1">
              <a:spLocks noChangeArrowheads="1"/>
            </p:cNvSpPr>
            <p:nvPr/>
          </p:nvSpPr>
          <p:spPr bwMode="auto">
            <a:xfrm>
              <a:off x="512986" y="4221088"/>
              <a:ext cx="16827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кварцит</a:t>
              </a:r>
            </a:p>
          </p:txBody>
        </p:sp>
        <p:pic>
          <p:nvPicPr>
            <p:cNvPr id="24587" name="Picture 8" descr="C:\Users\Admin\Desktop\1289904255_138254749_1--0992904637---128990425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05413" y="4314825"/>
              <a:ext cx="2895600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572000" y="6429375"/>
            <a:ext cx="3581400" cy="3841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сере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5" y="1125538"/>
            <a:ext cx="32019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13"/>
          <p:cNvSpPr txBox="1">
            <a:spLocks noChangeArrowheads="1"/>
          </p:cNvSpPr>
          <p:nvPr/>
        </p:nvSpPr>
        <p:spPr bwMode="auto">
          <a:xfrm>
            <a:off x="5843588" y="1125538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Verdana" pitchFamily="34" charset="0"/>
              </a:rPr>
              <a:t>Серебро</a:t>
            </a:r>
          </a:p>
        </p:txBody>
      </p:sp>
      <p:pic>
        <p:nvPicPr>
          <p:cNvPr id="25603" name="Picture 24" descr="C:\Users\Admin\Desktop\GoldNuggetUSG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125538"/>
            <a:ext cx="36242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13"/>
          <p:cNvSpPr txBox="1">
            <a:spLocks noChangeArrowheads="1"/>
          </p:cNvSpPr>
          <p:nvPr/>
        </p:nvSpPr>
        <p:spPr bwMode="auto">
          <a:xfrm>
            <a:off x="2484438" y="1125538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Verdana" pitchFamily="34" charset="0"/>
              </a:rPr>
              <a:t>Золото</a:t>
            </a: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323850" y="260350"/>
            <a:ext cx="8424863" cy="7207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БЛАГОРОДНЫЕ МЕТАЛЛЫ - </a:t>
            </a:r>
            <a:r>
              <a:rPr lang="ru-RU" b="1" dirty="0">
                <a:solidFill>
                  <a:srgbClr val="FF0000"/>
                </a:solidFill>
              </a:rPr>
              <a:t>МАГМАТИЧЕСКИЕ ПОРОДЫ</a:t>
            </a:r>
          </a:p>
        </p:txBody>
      </p:sp>
      <p:pic>
        <p:nvPicPr>
          <p:cNvPr id="25606" name="Picture 3" descr="C:\Users\Admin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838" y="3860800"/>
            <a:ext cx="25590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13"/>
          <p:cNvSpPr txBox="1">
            <a:spLocks noChangeArrowheads="1"/>
          </p:cNvSpPr>
          <p:nvPr/>
        </p:nvSpPr>
        <p:spPr bwMode="auto">
          <a:xfrm>
            <a:off x="3557588" y="3789363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Verdana" pitchFamily="34" charset="0"/>
              </a:rPr>
              <a:t>Платина</a:t>
            </a:r>
          </a:p>
        </p:txBody>
      </p:sp>
      <p:sp>
        <p:nvSpPr>
          <p:cNvPr id="2560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-252413" y="6429375"/>
            <a:ext cx="3581401" cy="3841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323850" y="260350"/>
            <a:ext cx="8424863" cy="7207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ДРАГОЦЕННЫЕ КАМНИ - </a:t>
            </a:r>
            <a:r>
              <a:rPr lang="ru-RU" b="1" dirty="0">
                <a:solidFill>
                  <a:srgbClr val="FF0000"/>
                </a:solidFill>
              </a:rPr>
              <a:t>МАГМАТИЧЕСКИЕ ПОРОДЫ</a:t>
            </a:r>
          </a:p>
        </p:txBody>
      </p:sp>
      <p:sp>
        <p:nvSpPr>
          <p:cNvPr id="26626" name="Text Box 9"/>
          <p:cNvSpPr txBox="1">
            <a:spLocks noChangeArrowheads="1"/>
          </p:cNvSpPr>
          <p:nvPr/>
        </p:nvSpPr>
        <p:spPr bwMode="auto">
          <a:xfrm>
            <a:off x="19050" y="10271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   Алмаз</a:t>
            </a:r>
          </a:p>
        </p:txBody>
      </p:sp>
      <p:grpSp>
        <p:nvGrpSpPr>
          <p:cNvPr id="26627" name="Группа 2"/>
          <p:cNvGrpSpPr>
            <a:grpSpLocks/>
          </p:cNvGrpSpPr>
          <p:nvPr/>
        </p:nvGrpSpPr>
        <p:grpSpPr bwMode="auto">
          <a:xfrm>
            <a:off x="179388" y="901700"/>
            <a:ext cx="8856662" cy="5767388"/>
            <a:chOff x="179512" y="901006"/>
            <a:chExt cx="8856984" cy="5768354"/>
          </a:xfrm>
        </p:grpSpPr>
        <p:pic>
          <p:nvPicPr>
            <p:cNvPr id="26629" name="Picture 5" descr="C:\Users\Admin\Desktop\1218297145_diamond_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90825" y="1148491"/>
              <a:ext cx="2376264" cy="1779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2" descr="C:\Users\Admin\Desktop\388486cf113ede90b245aacf7470d98a_bi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124744"/>
              <a:ext cx="2284928" cy="169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6" descr="C:\Users\Admin\Desktop\images (2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53097" y="3218706"/>
              <a:ext cx="1818903" cy="136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632" name="Группа 11"/>
            <p:cNvGrpSpPr>
              <a:grpSpLocks/>
            </p:cNvGrpSpPr>
            <p:nvPr/>
          </p:nvGrpSpPr>
          <p:grpSpPr bwMode="auto">
            <a:xfrm>
              <a:off x="4655914" y="4306888"/>
              <a:ext cx="4262989" cy="2362472"/>
              <a:chOff x="4655914" y="4306888"/>
              <a:chExt cx="4262989" cy="2362472"/>
            </a:xfrm>
          </p:grpSpPr>
          <p:pic>
            <p:nvPicPr>
              <p:cNvPr id="26639" name="Picture 18" descr="C:\Users\Admin\Desktop\1226298048_rubin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55914" y="4306888"/>
                <a:ext cx="2292350" cy="2362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0" name="Picture 19" descr="C:\Users\Admin\Desktop\1226298042_rubin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84293" y="4306888"/>
                <a:ext cx="2034610" cy="2362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41" name="Text Box 9"/>
              <p:cNvSpPr txBox="1">
                <a:spLocks noChangeArrowheads="1"/>
              </p:cNvSpPr>
              <p:nvPr/>
            </p:nvSpPr>
            <p:spPr bwMode="auto">
              <a:xfrm>
                <a:off x="5636096" y="4330700"/>
                <a:ext cx="1600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400" b="1">
                    <a:solidFill>
                      <a:schemeClr val="bg1"/>
                    </a:solidFill>
                    <a:latin typeface="Verdana" pitchFamily="34" charset="0"/>
                  </a:rPr>
                  <a:t>   Рубин</a:t>
                </a:r>
              </a:p>
            </p:txBody>
          </p:sp>
        </p:grpSp>
        <p:grpSp>
          <p:nvGrpSpPr>
            <p:cNvPr id="26633" name="Группа 10"/>
            <p:cNvGrpSpPr>
              <a:grpSpLocks/>
            </p:cNvGrpSpPr>
            <p:nvPr/>
          </p:nvGrpSpPr>
          <p:grpSpPr bwMode="auto">
            <a:xfrm>
              <a:off x="5515421" y="901006"/>
              <a:ext cx="3521075" cy="2239962"/>
              <a:chOff x="2717800" y="801688"/>
              <a:chExt cx="3521075" cy="2239962"/>
            </a:xfrm>
          </p:grpSpPr>
          <p:pic>
            <p:nvPicPr>
              <p:cNvPr id="26636" name="Picture 20" descr="C:\Users\Admin\Desktop\1226297867_sapfir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717800" y="981075"/>
                <a:ext cx="1925638" cy="176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37" name="Text Box 9"/>
              <p:cNvSpPr txBox="1">
                <a:spLocks noChangeArrowheads="1"/>
              </p:cNvSpPr>
              <p:nvPr/>
            </p:nvSpPr>
            <p:spPr bwMode="auto">
              <a:xfrm>
                <a:off x="4638675" y="801688"/>
                <a:ext cx="1600200" cy="830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400">
                    <a:latin typeface="Verdana" pitchFamily="34" charset="0"/>
                  </a:rPr>
                  <a:t>   Сапфир</a:t>
                </a:r>
              </a:p>
            </p:txBody>
          </p:sp>
          <p:pic>
            <p:nvPicPr>
              <p:cNvPr id="26638" name="Picture 23" descr="C:\Users\Admin\Desktop\1226298014_sapfir2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10088" y="1609725"/>
                <a:ext cx="1592262" cy="14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34" name="Picture 3" descr="C:\Users\Admin\Desktop\0_20103_db43388c_L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9512" y="3423555"/>
              <a:ext cx="2500952" cy="3173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5" name="Text Box 9"/>
            <p:cNvSpPr txBox="1">
              <a:spLocks noChangeArrowheads="1"/>
            </p:cNvSpPr>
            <p:nvPr/>
          </p:nvSpPr>
          <p:spPr bwMode="auto">
            <a:xfrm>
              <a:off x="431129" y="3068960"/>
              <a:ext cx="205263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Verdana" pitchFamily="34" charset="0"/>
                </a:rPr>
                <a:t>   Бриллиант</a:t>
              </a:r>
            </a:p>
          </p:txBody>
        </p:sp>
      </p:grpSp>
      <p:sp>
        <p:nvSpPr>
          <p:cNvPr id="26628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573838"/>
            <a:ext cx="3581400" cy="3841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mtClean="0"/>
              <a:t>Итог урока</a:t>
            </a:r>
          </a:p>
        </p:txBody>
      </p:sp>
      <p:sp>
        <p:nvSpPr>
          <p:cNvPr id="32770" name="Rectangle 7"/>
          <p:cNvSpPr txBox="1">
            <a:spLocks noChangeArrowheads="1"/>
          </p:cNvSpPr>
          <p:nvPr/>
        </p:nvSpPr>
        <p:spPr bwMode="auto">
          <a:xfrm>
            <a:off x="457200" y="1600200"/>
            <a:ext cx="82296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ru-RU" sz="2000">
                <a:latin typeface="Constantia" pitchFamily="18" charset="0"/>
              </a:rPr>
              <a:t>-  Что называется полезными ископаемыми? 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ru-RU" sz="2000">
              <a:latin typeface="Constantia" pitchFamily="18" charset="0"/>
            </a:endParaRP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457200" y="2413000"/>
            <a:ext cx="6400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>
                <a:latin typeface="Verdana" pitchFamily="34" charset="0"/>
              </a:rPr>
              <a:t>На какие два вида делятся все полезные</a:t>
            </a:r>
          </a:p>
          <a:p>
            <a:r>
              <a:rPr lang="ru-RU">
                <a:latin typeface="Verdana" pitchFamily="34" charset="0"/>
              </a:rPr>
              <a:t>   ископаемые, залегающие в недрах земли? </a:t>
            </a:r>
          </a:p>
          <a:p>
            <a:endParaRPr lang="ru-RU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ru-RU">
                <a:latin typeface="Verdana" pitchFamily="34" charset="0"/>
              </a:rPr>
              <a:t>  Какие способы добычи полезных ископаемых</a:t>
            </a:r>
          </a:p>
          <a:p>
            <a:r>
              <a:rPr lang="ru-RU">
                <a:latin typeface="Verdana" pitchFamily="34" charset="0"/>
              </a:rPr>
              <a:t>   вы знаете?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683568" y="548680"/>
          <a:ext cx="8208912" cy="541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31800" y="692696"/>
          <a:ext cx="8208963" cy="288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низ 8"/>
          <p:cNvSpPr/>
          <p:nvPr/>
        </p:nvSpPr>
        <p:spPr>
          <a:xfrm rot="3284527">
            <a:off x="2532063" y="1547813"/>
            <a:ext cx="484187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304980">
            <a:off x="6093619" y="1581944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30688" y="1963738"/>
            <a:ext cx="485775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2484438" y="6203950"/>
            <a:ext cx="3581400" cy="3841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17414" name="Picture 2" descr="C:\Users\Admin\Desktop\geolog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1013" y="3860800"/>
            <a:ext cx="29797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C:\Users\Admin\Desktop\images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3860800"/>
            <a:ext cx="25955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 descr="C:\Users\Admin\Desktop\gneisssss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325" y="3860800"/>
            <a:ext cx="2616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18"/>
          <p:cNvGrpSpPr>
            <a:grpSpLocks/>
          </p:cNvGrpSpPr>
          <p:nvPr/>
        </p:nvGrpSpPr>
        <p:grpSpPr bwMode="auto">
          <a:xfrm>
            <a:off x="107950" y="115888"/>
            <a:ext cx="8640763" cy="6337300"/>
            <a:chOff x="107950" y="115888"/>
            <a:chExt cx="8640763" cy="6337300"/>
          </a:xfrm>
        </p:grpSpPr>
        <p:sp>
          <p:nvSpPr>
            <p:cNvPr id="18435" name="TextBox 10"/>
            <p:cNvSpPr txBox="1">
              <a:spLocks noChangeArrowheads="1"/>
            </p:cNvSpPr>
            <p:nvPr/>
          </p:nvSpPr>
          <p:spPr bwMode="auto">
            <a:xfrm>
              <a:off x="2344738" y="115888"/>
              <a:ext cx="43481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ПОЛЕЗНЫЕ ИСКОПАЕМЫЕ</a:t>
              </a:r>
            </a:p>
          </p:txBody>
        </p:sp>
        <p:grpSp>
          <p:nvGrpSpPr>
            <p:cNvPr id="18436" name="Группа 16"/>
            <p:cNvGrpSpPr>
              <a:grpSpLocks/>
            </p:cNvGrpSpPr>
            <p:nvPr/>
          </p:nvGrpSpPr>
          <p:grpSpPr bwMode="auto">
            <a:xfrm>
              <a:off x="395288" y="577850"/>
              <a:ext cx="8353425" cy="3427413"/>
              <a:chOff x="395288" y="577850"/>
              <a:chExt cx="8353425" cy="3427413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395288" y="1074738"/>
                <a:ext cx="3671887" cy="1417637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РУДНЫЕ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accent4">
                        <a:lumMod val="50000"/>
                      </a:schemeClr>
                    </a:solidFill>
                  </a:rPr>
                  <a:t>(МЕТАЛЛИЧЕСКИЕ)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FF0000"/>
                    </a:solidFill>
                  </a:rPr>
                  <a:t>В МАГМАТИЧЕСКИХ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FF0000"/>
                    </a:solidFill>
                  </a:rPr>
                  <a:t>ПОРОДАХ</a:t>
                </a:r>
              </a:p>
            </p:txBody>
          </p:sp>
          <p:cxnSp>
            <p:nvCxnSpPr>
              <p:cNvPr id="6" name="Прямая со стрелкой 5"/>
              <p:cNvCxnSpPr/>
              <p:nvPr/>
            </p:nvCxnSpPr>
            <p:spPr>
              <a:xfrm flipH="1">
                <a:off x="3236913" y="577850"/>
                <a:ext cx="576262" cy="4746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 стрелкой 6"/>
              <p:cNvCxnSpPr/>
              <p:nvPr/>
            </p:nvCxnSpPr>
            <p:spPr>
              <a:xfrm>
                <a:off x="4932363" y="600075"/>
                <a:ext cx="566737" cy="4746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Блок-схема: процесс 7"/>
              <p:cNvSpPr/>
              <p:nvPr/>
            </p:nvSpPr>
            <p:spPr>
              <a:xfrm>
                <a:off x="4518025" y="1074738"/>
                <a:ext cx="4167188" cy="1417637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00863D"/>
                    </a:solidFill>
                  </a:rPr>
                  <a:t>НЕРУДНЫЕ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tx1"/>
                    </a:solidFill>
                  </a:rPr>
                  <a:t>(НЕМЕТАЛЛИЧЕСКИЕ)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FFC000"/>
                    </a:solidFill>
                  </a:rPr>
                  <a:t>В ОСАДОЧНЫХ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FFC000"/>
                    </a:solidFill>
                  </a:rPr>
                  <a:t>ПОРОДАХ</a:t>
                </a:r>
              </a:p>
            </p:txBody>
          </p:sp>
          <p:sp>
            <p:nvSpPr>
              <p:cNvPr id="9" name="Блок-схема: процесс 8"/>
              <p:cNvSpPr/>
              <p:nvPr/>
            </p:nvSpPr>
            <p:spPr>
              <a:xfrm>
                <a:off x="395288" y="3195638"/>
                <a:ext cx="3671887" cy="792162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FF0000"/>
                    </a:solidFill>
                  </a:rPr>
                  <a:t>В ФУНДАМЕНТЕ ПЛАТФОРМ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accent4">
                        <a:lumMod val="10000"/>
                      </a:schemeClr>
                    </a:solidFill>
                  </a:rPr>
                  <a:t>В ГОРАХ</a:t>
                </a:r>
              </a:p>
            </p:txBody>
          </p:sp>
          <p:sp>
            <p:nvSpPr>
              <p:cNvPr id="10" name="Блок-схема: процесс 9"/>
              <p:cNvSpPr/>
              <p:nvPr/>
            </p:nvSpPr>
            <p:spPr>
              <a:xfrm>
                <a:off x="4518025" y="3213100"/>
                <a:ext cx="4230688" cy="792163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0000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</a:rPr>
                  <a:t>В ОСАДОЧНОМ СЛОЕ ПЛАТФОРМ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accent4">
                        <a:lumMod val="10000"/>
                      </a:schemeClr>
                    </a:solidFill>
                  </a:rPr>
                  <a:t>В МЕЖГОРНЫХ ВПАДИНАХ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" name="Стрелка вниз 10"/>
              <p:cNvSpPr/>
              <p:nvPr/>
            </p:nvSpPr>
            <p:spPr>
              <a:xfrm>
                <a:off x="1978025" y="2574925"/>
                <a:ext cx="287338" cy="431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Стрелка вниз 11"/>
              <p:cNvSpPr/>
              <p:nvPr/>
            </p:nvSpPr>
            <p:spPr>
              <a:xfrm>
                <a:off x="6457950" y="2632075"/>
                <a:ext cx="287338" cy="431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8437" name="Группа 17"/>
            <p:cNvGrpSpPr>
              <a:grpSpLocks/>
            </p:cNvGrpSpPr>
            <p:nvPr/>
          </p:nvGrpSpPr>
          <p:grpSpPr bwMode="auto">
            <a:xfrm>
              <a:off x="107950" y="4291013"/>
              <a:ext cx="8496300" cy="2162175"/>
              <a:chOff x="107950" y="4291013"/>
              <a:chExt cx="8496300" cy="2162175"/>
            </a:xfrm>
          </p:grpSpPr>
          <p:pic>
            <p:nvPicPr>
              <p:cNvPr id="18438" name="Picture 6" descr="C:\Users\Admin\Desktop\POSOBIE GP RIS_4R - копия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950" y="4419600"/>
                <a:ext cx="2519363" cy="1962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39" name="Picture 5" descr="C:\Users\Admin\Desktop\113 - копия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95963" y="4291013"/>
                <a:ext cx="2808287" cy="216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0" name="Picture 7" descr="C:\Users\Admin\Desktop\113 - копия (2)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84438" y="4396953"/>
                <a:ext cx="2374900" cy="198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43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19458" name="TextBox 10"/>
          <p:cNvSpPr txBox="1">
            <a:spLocks noChangeArrowheads="1"/>
          </p:cNvSpPr>
          <p:nvPr/>
        </p:nvSpPr>
        <p:spPr bwMode="auto">
          <a:xfrm>
            <a:off x="193675" y="822325"/>
            <a:ext cx="80787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Россия чрезвычайно богата минерально-</a:t>
            </a:r>
          </a:p>
          <a:p>
            <a:r>
              <a:rPr lang="ru-RU" sz="2800" b="1">
                <a:solidFill>
                  <a:schemeClr val="bg1"/>
                </a:solidFill>
              </a:rPr>
              <a:t>-сырьевыми ресурсами.</a:t>
            </a:r>
          </a:p>
          <a:p>
            <a:r>
              <a:rPr lang="ru-RU" sz="2800" b="1">
                <a:solidFill>
                  <a:schemeClr val="bg1"/>
                </a:solidFill>
              </a:rPr>
              <a:t>Именно ПИ, земля, лес – первооснова </a:t>
            </a:r>
          </a:p>
          <a:p>
            <a:r>
              <a:rPr lang="ru-RU" sz="2800" b="1">
                <a:solidFill>
                  <a:schemeClr val="bg1"/>
                </a:solidFill>
              </a:rPr>
              <a:t>национального богатства и экономической </a:t>
            </a:r>
          </a:p>
          <a:p>
            <a:r>
              <a:rPr lang="ru-RU" sz="2800" b="1">
                <a:solidFill>
                  <a:schemeClr val="bg1"/>
                </a:solidFill>
              </a:rPr>
              <a:t>безопасности нашей страны. </a:t>
            </a:r>
          </a:p>
        </p:txBody>
      </p:sp>
      <p:grpSp>
        <p:nvGrpSpPr>
          <p:cNvPr id="19459" name="Группа 6"/>
          <p:cNvGrpSpPr>
            <a:grpSpLocks/>
          </p:cNvGrpSpPr>
          <p:nvPr/>
        </p:nvGrpSpPr>
        <p:grpSpPr bwMode="auto">
          <a:xfrm>
            <a:off x="206375" y="3141663"/>
            <a:ext cx="8677275" cy="2343150"/>
            <a:chOff x="206325" y="269643"/>
            <a:chExt cx="8677055" cy="2343165"/>
          </a:xfrm>
        </p:grpSpPr>
        <p:sp>
          <p:nvSpPr>
            <p:cNvPr id="19460" name="TextBox 10"/>
            <p:cNvSpPr txBox="1">
              <a:spLocks noChangeArrowheads="1"/>
            </p:cNvSpPr>
            <p:nvPr/>
          </p:nvSpPr>
          <p:spPr bwMode="auto">
            <a:xfrm>
              <a:off x="206325" y="269643"/>
              <a:ext cx="867705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400" b="1"/>
            </a:p>
            <a:p>
              <a:r>
                <a:rPr lang="ru-RU" sz="2400" b="1"/>
                <a:t>МЕСТОРОЖДЕНИЕ – крупные скопления ПИ, имеющие </a:t>
              </a:r>
            </a:p>
            <a:p>
              <a:r>
                <a:rPr lang="ru-RU" sz="2400" b="1"/>
                <a:t>                                      промышленное значение.</a:t>
              </a:r>
            </a:p>
          </p:txBody>
        </p:sp>
        <p:sp>
          <p:nvSpPr>
            <p:cNvPr id="19461" name="TextBox 10"/>
            <p:cNvSpPr txBox="1">
              <a:spLocks noChangeArrowheads="1"/>
            </p:cNvSpPr>
            <p:nvPr/>
          </p:nvSpPr>
          <p:spPr bwMode="auto">
            <a:xfrm>
              <a:off x="208866" y="1781811"/>
              <a:ext cx="812222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         БАССЕЙН –       группа близко расположенных</a:t>
              </a:r>
            </a:p>
            <a:p>
              <a:r>
                <a:rPr lang="ru-RU" sz="2400" b="1"/>
                <a:t>                                     месторождений.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113" y="4941888"/>
            <a:ext cx="1771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Admin\Desktop\1289483488_hemati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1125538"/>
            <a:ext cx="2141538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процесс 5"/>
          <p:cNvSpPr/>
          <p:nvPr/>
        </p:nvSpPr>
        <p:spPr>
          <a:xfrm>
            <a:off x="323850" y="188913"/>
            <a:ext cx="8424863" cy="8651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РУДНЫЕ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(МЕТАЛЛИЧЕСКИЕ)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В МАГМАТИЧЕСКИХ ПОРОДАХ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187450" y="2708275"/>
            <a:ext cx="168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железо</a:t>
            </a:r>
          </a:p>
        </p:txBody>
      </p:sp>
      <p:pic>
        <p:nvPicPr>
          <p:cNvPr id="20485" name="Picture 3" descr="C:\Users\Admin\Desktop\0024-021-Mednaja-ru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213100"/>
            <a:ext cx="19018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2700338" y="3141663"/>
            <a:ext cx="1682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медь</a:t>
            </a:r>
          </a:p>
        </p:txBody>
      </p:sp>
      <p:pic>
        <p:nvPicPr>
          <p:cNvPr id="20487" name="Picture 5" descr="C:\Users\Admin\Desktop\hdk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3313" y="3548063"/>
            <a:ext cx="270986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6129338" y="3429000"/>
            <a:ext cx="1682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ртуть</a:t>
            </a:r>
          </a:p>
        </p:txBody>
      </p:sp>
      <p:pic>
        <p:nvPicPr>
          <p:cNvPr id="20489" name="Picture 6" descr="C:\Users\Admin\Desktop\20101103_124832_974582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220788"/>
            <a:ext cx="2728913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7353300" y="1095375"/>
            <a:ext cx="168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марганец</a:t>
            </a:r>
          </a:p>
        </p:txBody>
      </p:sp>
      <p:pic>
        <p:nvPicPr>
          <p:cNvPr id="20491" name="Picture 7" descr="C:\Users\Admin\Desktop\311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413" y="4648200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Box 8"/>
          <p:cNvSpPr txBox="1">
            <a:spLocks noChangeArrowheads="1"/>
          </p:cNvSpPr>
          <p:nvPr/>
        </p:nvSpPr>
        <p:spPr bwMode="auto">
          <a:xfrm>
            <a:off x="107950" y="3573463"/>
            <a:ext cx="3238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пентландит</a:t>
            </a:r>
          </a:p>
          <a:p>
            <a:r>
              <a:rPr lang="ru-RU" sz="2400" b="1">
                <a:solidFill>
                  <a:schemeClr val="bg1"/>
                </a:solidFill>
              </a:rPr>
              <a:t>(никель 12-39%)</a:t>
            </a:r>
          </a:p>
        </p:txBody>
      </p:sp>
      <p:pic>
        <p:nvPicPr>
          <p:cNvPr id="20493" name="Picture 8" descr="C:\Users\Admin\Desktop\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68663" y="1125538"/>
            <a:ext cx="216693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TextBox 17"/>
          <p:cNvSpPr txBox="1">
            <a:spLocks noChangeArrowheads="1"/>
          </p:cNvSpPr>
          <p:nvPr/>
        </p:nvSpPr>
        <p:spPr bwMode="auto">
          <a:xfrm>
            <a:off x="3081338" y="981075"/>
            <a:ext cx="2643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Гематит -железо</a:t>
            </a:r>
          </a:p>
        </p:txBody>
      </p:sp>
      <p:sp>
        <p:nvSpPr>
          <p:cNvPr id="20495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5527675" y="6429375"/>
            <a:ext cx="3581400" cy="3841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20496" name="TextBox 6"/>
          <p:cNvSpPr txBox="1">
            <a:spLocks noChangeArrowheads="1"/>
          </p:cNvSpPr>
          <p:nvPr/>
        </p:nvSpPr>
        <p:spPr bwMode="auto">
          <a:xfrm>
            <a:off x="3681413" y="6208713"/>
            <a:ext cx="1682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уран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250825" y="260350"/>
            <a:ext cx="8713788" cy="6481763"/>
            <a:chOff x="250825" y="260350"/>
            <a:chExt cx="8713788" cy="6481018"/>
          </a:xfrm>
        </p:grpSpPr>
        <p:pic>
          <p:nvPicPr>
            <p:cNvPr id="21507" name="Picture 10" descr="C:\Users\Admin\Desktop\amenhotep-ii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3684" y="1628800"/>
              <a:ext cx="1714500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Блок-схема: процесс 5"/>
            <p:cNvSpPr/>
            <p:nvPr/>
          </p:nvSpPr>
          <p:spPr>
            <a:xfrm>
              <a:off x="323850" y="260350"/>
              <a:ext cx="8424863" cy="7206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ГРАНИТ</a:t>
              </a:r>
              <a:r>
                <a:rPr lang="ru-RU" b="1" dirty="0">
                  <a:solidFill>
                    <a:srgbClr val="FF0000"/>
                  </a:solidFill>
                </a:rPr>
                <a:t>- МАГМАТИЧЕСКАЯ ПОРОДА</a:t>
              </a:r>
            </a:p>
          </p:txBody>
        </p:sp>
        <p:pic>
          <p:nvPicPr>
            <p:cNvPr id="21509" name="Picture 2" descr="C:\Users\Admin\Downloads\imag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0125" y="1125538"/>
              <a:ext cx="2884488" cy="215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4" descr="C:\Users\Admin\Downloads\1291665768_image_5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850" y="3740621"/>
              <a:ext cx="3275013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6" descr="C:\Users\Admin\Downloads\images (2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5315793"/>
              <a:ext cx="1901825" cy="142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8" descr="C:\Users\Admin\Desktop\granit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32488" y="3522663"/>
              <a:ext cx="3016250" cy="301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3" name="Прямоугольник 3"/>
            <p:cNvSpPr>
              <a:spLocks noChangeArrowheads="1"/>
            </p:cNvSpPr>
            <p:nvPr/>
          </p:nvSpPr>
          <p:spPr bwMode="auto">
            <a:xfrm>
              <a:off x="250825" y="981075"/>
              <a:ext cx="4572000" cy="304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bg1"/>
                  </a:solidFill>
                  <a:latin typeface="Constantia" pitchFamily="18" charset="0"/>
                </a:rPr>
                <a:t>Гранит-самая распространенная горная порода. Состоит из кварца, полевого шпата и слюды. Содержит до 70% кремнезема. Гранит-прекрасный строительный материал.</a:t>
              </a:r>
            </a:p>
          </p:txBody>
        </p:sp>
        <p:pic>
          <p:nvPicPr>
            <p:cNvPr id="21514" name="Picture 9" descr="C:\Users\Admin\Desktop\1300492861wDJl6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78461" y="3573016"/>
              <a:ext cx="171767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4"/>
          <p:cNvGrpSpPr>
            <a:grpSpLocks/>
          </p:cNvGrpSpPr>
          <p:nvPr/>
        </p:nvGrpSpPr>
        <p:grpSpPr bwMode="auto">
          <a:xfrm>
            <a:off x="107950" y="115888"/>
            <a:ext cx="10009188" cy="6589712"/>
            <a:chOff x="107950" y="116633"/>
            <a:chExt cx="10008666" cy="6589141"/>
          </a:xfrm>
        </p:grpSpPr>
        <p:pic>
          <p:nvPicPr>
            <p:cNvPr id="22531" name="Picture 5" descr="галит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74866" y="1412776"/>
              <a:ext cx="2433638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Блок-схема: процесс 6"/>
            <p:cNvSpPr/>
            <p:nvPr/>
          </p:nvSpPr>
          <p:spPr>
            <a:xfrm>
              <a:off x="611162" y="116633"/>
              <a:ext cx="8073604" cy="93654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863D"/>
                  </a:solidFill>
                </a:rPr>
                <a:t>НЕРУДНЫЕ </a:t>
              </a:r>
              <a:r>
                <a:rPr lang="ru-RU" b="1" dirty="0">
                  <a:solidFill>
                    <a:schemeClr val="tx1"/>
                  </a:solidFill>
                </a:rPr>
                <a:t>(НЕМЕТАЛЛИЧЕСКИЕ)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FFC000"/>
                  </a:solidFill>
                </a:rPr>
                <a:t>В ОСАДОЧНЫХ ПОРОДАХ</a:t>
              </a:r>
            </a:p>
          </p:txBody>
        </p:sp>
        <p:sp>
          <p:nvSpPr>
            <p:cNvPr id="22533" name="TextBox 5"/>
            <p:cNvSpPr txBox="1">
              <a:spLocks noChangeArrowheads="1"/>
            </p:cNvSpPr>
            <p:nvPr/>
          </p:nvSpPr>
          <p:spPr bwMode="auto">
            <a:xfrm>
              <a:off x="2820988" y="1052736"/>
              <a:ext cx="1681162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известняк</a:t>
              </a:r>
            </a:p>
          </p:txBody>
        </p:sp>
        <p:pic>
          <p:nvPicPr>
            <p:cNvPr id="22534" name="Picture 2" descr="C:\Users\Admin\Desktop\Исвестняк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124744"/>
              <a:ext cx="24384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3" descr="C:\Users\Admin\Desktop\izvestnyak_flyusovy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556792"/>
              <a:ext cx="2381250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4" descr="C:\Users\Admin\Desktop\18_117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1118493"/>
              <a:ext cx="2130425" cy="202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6" descr="C:\Users\Admin\Desktop\1297938143_untitled-9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00192" y="3856068"/>
              <a:ext cx="2646958" cy="2628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8" name="TextBox 11"/>
            <p:cNvSpPr txBox="1">
              <a:spLocks noChangeArrowheads="1"/>
            </p:cNvSpPr>
            <p:nvPr/>
          </p:nvSpPr>
          <p:spPr bwMode="auto">
            <a:xfrm>
              <a:off x="7264400" y="3743325"/>
              <a:ext cx="168275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Калийная соль</a:t>
              </a:r>
            </a:p>
          </p:txBody>
        </p:sp>
        <p:pic>
          <p:nvPicPr>
            <p:cNvPr id="22539" name="Picture 7" descr="C:\Users\Admin\Desktop\rech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950" y="4653136"/>
              <a:ext cx="2565400" cy="205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8" descr="C:\Users\Admin\Desktop\SandUDunesUSoft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5576" y="3501008"/>
              <a:ext cx="2306638" cy="202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1" name="TextBox 3"/>
            <p:cNvSpPr txBox="1">
              <a:spLocks noChangeArrowheads="1"/>
            </p:cNvSpPr>
            <p:nvPr/>
          </p:nvSpPr>
          <p:spPr bwMode="auto">
            <a:xfrm>
              <a:off x="755576" y="3501008"/>
              <a:ext cx="16827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chemeClr val="bg1"/>
                  </a:solidFill>
                </a:rPr>
                <a:t>песок</a:t>
              </a:r>
            </a:p>
          </p:txBody>
        </p:sp>
        <p:sp>
          <p:nvSpPr>
            <p:cNvPr id="22542" name="Text Box 19"/>
            <p:cNvSpPr txBox="1">
              <a:spLocks noChangeArrowheads="1"/>
            </p:cNvSpPr>
            <p:nvPr/>
          </p:nvSpPr>
          <p:spPr bwMode="auto">
            <a:xfrm>
              <a:off x="6205016" y="980728"/>
              <a:ext cx="39116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Verdana" pitchFamily="34" charset="0"/>
                </a:rPr>
                <a:t>  Галит-</a:t>
              </a:r>
            </a:p>
            <a:p>
              <a:pPr>
                <a:spcBef>
                  <a:spcPct val="50000"/>
                </a:spcBef>
              </a:pPr>
              <a:r>
                <a:rPr lang="ru-RU" sz="2400">
                  <a:latin typeface="Verdana" pitchFamily="34" charset="0"/>
                </a:rPr>
                <a:t>каменная соль</a:t>
              </a:r>
            </a:p>
          </p:txBody>
        </p:sp>
        <p:sp>
          <p:nvSpPr>
            <p:cNvPr id="22543" name="TextBox 4"/>
            <p:cNvSpPr txBox="1">
              <a:spLocks noChangeArrowheads="1"/>
            </p:cNvSpPr>
            <p:nvPr/>
          </p:nvSpPr>
          <p:spPr bwMode="auto">
            <a:xfrm>
              <a:off x="4572000" y="2780928"/>
              <a:ext cx="16827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соль</a:t>
              </a:r>
            </a:p>
          </p:txBody>
        </p:sp>
        <p:pic>
          <p:nvPicPr>
            <p:cNvPr id="22544" name="Picture 18" descr="C:\Users\Admin\Desktop\images (4)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29161" y="3429000"/>
              <a:ext cx="2466975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5" name="Picture 19" descr="C:\Users\Admin\Desktop\images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80891" y="4831035"/>
              <a:ext cx="2486025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6" name="TextBox 4"/>
            <p:cNvSpPr txBox="1">
              <a:spLocks noChangeArrowheads="1"/>
            </p:cNvSpPr>
            <p:nvPr/>
          </p:nvSpPr>
          <p:spPr bwMode="auto">
            <a:xfrm>
              <a:off x="3347864" y="3429000"/>
              <a:ext cx="16827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глина</a:t>
              </a:r>
            </a:p>
          </p:txBody>
        </p:sp>
      </p:grpSp>
      <p:sp>
        <p:nvSpPr>
          <p:cNvPr id="2253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573838"/>
            <a:ext cx="3581400" cy="3841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323850" y="260350"/>
            <a:ext cx="8604250" cy="6297613"/>
            <a:chOff x="323850" y="260350"/>
            <a:chExt cx="8604250" cy="6297613"/>
          </a:xfrm>
        </p:grpSpPr>
        <p:pic>
          <p:nvPicPr>
            <p:cNvPr id="23555" name="Picture 8" descr="C:\Users\Admin\Desktop\Refined_bitume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365625"/>
              <a:ext cx="2924175" cy="219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Блок-схема: процесс 5"/>
            <p:cNvSpPr/>
            <p:nvPr/>
          </p:nvSpPr>
          <p:spPr>
            <a:xfrm>
              <a:off x="611188" y="260350"/>
              <a:ext cx="8074025" cy="115252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863D"/>
                  </a:solidFill>
                </a:rPr>
                <a:t>НЕРУДНЫЕ </a:t>
              </a:r>
              <a:r>
                <a:rPr lang="ru-RU" b="1" dirty="0">
                  <a:solidFill>
                    <a:schemeClr val="tx1"/>
                  </a:solidFill>
                </a:rPr>
                <a:t>(НЕМЕТАЛЛИЧЕСКИЕ)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FFC000"/>
                  </a:solidFill>
                </a:rPr>
                <a:t>В ОСАДОЧНЫХ ПОРОДАХ</a:t>
              </a:r>
            </a:p>
          </p:txBody>
        </p:sp>
        <p:pic>
          <p:nvPicPr>
            <p:cNvPr id="23557" name="Picture 4" descr="C:\Users\Admin\Desktop\images (1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1700213"/>
              <a:ext cx="3117850" cy="158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5" descr="C:\Users\Admin\Desktop\mazut(58280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16100" y="1484313"/>
              <a:ext cx="2324100" cy="2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6" descr="C:\Users\Admin\Desktop\001055cy (1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938" y="3789363"/>
              <a:ext cx="2743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TextBox 5"/>
            <p:cNvSpPr txBox="1">
              <a:spLocks noChangeArrowheads="1"/>
            </p:cNvSpPr>
            <p:nvPr/>
          </p:nvSpPr>
          <p:spPr bwMode="auto">
            <a:xfrm>
              <a:off x="3279775" y="3789363"/>
              <a:ext cx="1681163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нефть</a:t>
              </a:r>
            </a:p>
          </p:txBody>
        </p:sp>
        <p:sp>
          <p:nvSpPr>
            <p:cNvPr id="23561" name="TextBox 5"/>
            <p:cNvSpPr txBox="1">
              <a:spLocks noChangeArrowheads="1"/>
            </p:cNvSpPr>
            <p:nvPr/>
          </p:nvSpPr>
          <p:spPr bwMode="auto">
            <a:xfrm>
              <a:off x="5051425" y="2392363"/>
              <a:ext cx="1681163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уголь</a:t>
              </a:r>
            </a:p>
          </p:txBody>
        </p:sp>
        <p:pic>
          <p:nvPicPr>
            <p:cNvPr id="23562" name="Picture 9" descr="C:\Users\Admin\Desktop\kamen-ugo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1863" y="1563142"/>
              <a:ext cx="2916237" cy="219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Picture 10" descr="C:\Users\Admin\Desktop\image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36009" y="3869903"/>
              <a:ext cx="2684463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25400" y="6386513"/>
            <a:ext cx="3581400" cy="3841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173</TotalTime>
  <Words>240</Words>
  <Application>Microsoft Office PowerPoint</Application>
  <PresentationFormat>Экран (4:3)</PresentationFormat>
  <Paragraphs>80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polzovatel</cp:lastModifiedBy>
  <cp:revision>28</cp:revision>
  <dcterms:created xsi:type="dcterms:W3CDTF">2011-10-14T16:40:09Z</dcterms:created>
  <dcterms:modified xsi:type="dcterms:W3CDTF">2014-12-10T07:49:15Z</dcterms:modified>
</cp:coreProperties>
</file>