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3" r:id="rId7"/>
    <p:sldId id="264" r:id="rId8"/>
    <p:sldId id="265" r:id="rId9"/>
    <p:sldId id="262" r:id="rId10"/>
    <p:sldId id="257"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614" y="-4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ru-RU" smtClean="0"/>
              <a:t>Образец заголовка</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fld id="{F51EF495-957F-42C6-8F8F-1DD1D3DA2817}" type="datetimeFigureOut">
              <a:rPr lang="ru-RU" smtClean="0"/>
              <a:pPr/>
              <a:t>24.02.2015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9E27E8A-1F78-49D1-9F47-6E54D68153B1}"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F51EF495-957F-42C6-8F8F-1DD1D3DA2817}" type="datetimeFigureOut">
              <a:rPr lang="ru-RU" smtClean="0"/>
              <a:pPr/>
              <a:t>24.02.2015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9E27E8A-1F78-49D1-9F47-6E54D68153B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F51EF495-957F-42C6-8F8F-1DD1D3DA2817}" type="datetimeFigureOut">
              <a:rPr lang="ru-RU" smtClean="0"/>
              <a:pPr/>
              <a:t>24.02.2015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9E27E8A-1F78-49D1-9F47-6E54D68153B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F51EF495-957F-42C6-8F8F-1DD1D3DA2817}" type="datetimeFigureOut">
              <a:rPr lang="ru-RU" smtClean="0"/>
              <a:pPr/>
              <a:t>24.02.2015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9E27E8A-1F78-49D1-9F47-6E54D68153B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ru-RU" smtClean="0"/>
              <a:t>Образец заголовка</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51EF495-957F-42C6-8F8F-1DD1D3DA2817}" type="datetimeFigureOut">
              <a:rPr lang="ru-RU" smtClean="0"/>
              <a:pPr/>
              <a:t>24.02.2015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9E27E8A-1F78-49D1-9F47-6E54D68153B1}"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F51EF495-957F-42C6-8F8F-1DD1D3DA2817}" type="datetimeFigureOut">
              <a:rPr lang="ru-RU" smtClean="0"/>
              <a:pPr/>
              <a:t>24.02.2015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9E27E8A-1F78-49D1-9F47-6E54D68153B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48224" y="1812927"/>
            <a:ext cx="313249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5001474" y="1812927"/>
            <a:ext cx="31330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F51EF495-957F-42C6-8F8F-1DD1D3DA2817}" type="datetimeFigureOut">
              <a:rPr lang="ru-RU" smtClean="0"/>
              <a:pPr/>
              <a:t>24.02.2015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9E27E8A-1F78-49D1-9F47-6E54D68153B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F51EF495-957F-42C6-8F8F-1DD1D3DA2817}" type="datetimeFigureOut">
              <a:rPr lang="ru-RU" smtClean="0"/>
              <a:pPr/>
              <a:t>24.02.2015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9E27E8A-1F78-49D1-9F47-6E54D68153B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1EF495-957F-42C6-8F8F-1DD1D3DA2817}" type="datetimeFigureOut">
              <a:rPr lang="ru-RU" smtClean="0"/>
              <a:pPr/>
              <a:t>24.02.2015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9E27E8A-1F78-49D1-9F47-6E54D68153B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ru-RU" smtClean="0"/>
              <a:t>Образец заголовка</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51EF495-957F-42C6-8F8F-1DD1D3DA2817}" type="datetimeFigureOut">
              <a:rPr lang="ru-RU" smtClean="0"/>
              <a:pPr/>
              <a:t>24.02.2015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9E27E8A-1F78-49D1-9F47-6E54D68153B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ru-RU" smtClean="0"/>
              <a:t>Образец заголовка</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51EF495-957F-42C6-8F8F-1DD1D3DA2817}" type="datetimeFigureOut">
              <a:rPr lang="ru-RU" smtClean="0"/>
              <a:pPr/>
              <a:t>24.02.2015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9E27E8A-1F78-49D1-9F47-6E54D68153B1}" type="slidenum">
              <a:rPr lang="ru-RU" smtClean="0"/>
              <a:pPr/>
              <a:t>‹#›</a:t>
            </a:fld>
            <a:endParaRPr lang="ru-RU"/>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p>
            <a:r>
              <a:rPr lang="ru-RU" smtClean="0"/>
              <a:t>Вставка рисунка</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19" name="Group 218"/>
          <p:cNvGrpSpPr/>
          <p:nvPr/>
        </p:nvGrpSpPr>
        <p:grpSpPr>
          <a:xfrm>
            <a:off x="6558164" y="66319"/>
            <a:ext cx="2575511" cy="6797067"/>
            <a:chOff x="6558164" y="66319"/>
            <a:chExt cx="2575511" cy="6797067"/>
          </a:xfrm>
        </p:grpSpPr>
        <p:grpSp>
          <p:nvGrpSpPr>
            <p:cNvPr id="220" name="Group 62"/>
            <p:cNvGrpSpPr/>
            <p:nvPr/>
          </p:nvGrpSpPr>
          <p:grpSpPr>
            <a:xfrm>
              <a:off x="6924386" y="66319"/>
              <a:ext cx="2173634" cy="6673398"/>
              <a:chOff x="6924386" y="66319"/>
              <a:chExt cx="2173634" cy="6673398"/>
            </a:xfrm>
          </p:grpSpPr>
          <p:grpSp>
            <p:nvGrpSpPr>
              <p:cNvPr id="224" name="Group 44"/>
              <p:cNvGrpSpPr/>
              <p:nvPr/>
            </p:nvGrpSpPr>
            <p:grpSpPr>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5" name="Group 50"/>
              <p:cNvGrpSpPr/>
              <p:nvPr/>
            </p:nvGrpSpPr>
            <p:grpSpPr>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endParaRPr lang="en-US"/>
                </a:p>
              </p:txBody>
            </p:sp>
            <p:sp>
              <p:nvSpPr>
                <p:cNvPr id="28" name="Freeform 53"/>
                <p:cNvSpPr>
                  <a:spLocks noChangeAspect="1"/>
                </p:cNvSpPr>
                <p:nvPr/>
              </p:nvSpPr>
              <p:spPr bwMode="auto">
                <a:xfrm rot="1160251">
                  <a:off x="8324628" y="3308607"/>
                  <a:ext cx="491754" cy="561254"/>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30" name="Freeform 53"/>
                <p:cNvSpPr>
                  <a:spLocks noChangeAspect="1"/>
                </p:cNvSpPr>
                <p:nvPr/>
              </p:nvSpPr>
              <p:spPr bwMode="auto">
                <a:xfrm rot="20991253">
                  <a:off x="8713407" y="888239"/>
                  <a:ext cx="384613" cy="438971"/>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226" name="Group 56"/>
              <p:cNvGrpSpPr/>
              <p:nvPr/>
            </p:nvGrpSpPr>
            <p:grpSpPr>
              <a:xfrm>
                <a:off x="7564131" y="154734"/>
                <a:ext cx="1470366" cy="5948886"/>
                <a:chOff x="7564131" y="154734"/>
                <a:chExt cx="1470366" cy="5948886"/>
              </a:xfrm>
            </p:grpSpPr>
            <p:sp>
              <p:nvSpPr>
                <p:cNvPr id="227" name="Freeform 69"/>
                <p:cNvSpPr>
                  <a:spLocks noChangeAspect="1" noEditPoints="1"/>
                </p:cNvSpPr>
                <p:nvPr/>
              </p:nvSpPr>
              <p:spPr bwMode="auto">
                <a:xfrm rot="474405">
                  <a:off x="8001987" y="4921668"/>
                  <a:ext cx="1032510" cy="1181952"/>
                </a:xfrm>
                <a:custGeom>
                  <a:avLst/>
                  <a:gdLst>
                    <a:gd name="T0" fmla="*/ 658 w 760"/>
                    <a:gd name="T1" fmla="*/ 586 h 870"/>
                    <a:gd name="T2" fmla="*/ 728 w 760"/>
                    <a:gd name="T3" fmla="*/ 526 h 870"/>
                    <a:gd name="T4" fmla="*/ 560 w 760"/>
                    <a:gd name="T5" fmla="*/ 466 h 870"/>
                    <a:gd name="T6" fmla="*/ 502 w 760"/>
                    <a:gd name="T7" fmla="*/ 436 h 870"/>
                    <a:gd name="T8" fmla="*/ 560 w 760"/>
                    <a:gd name="T9" fmla="*/ 406 h 870"/>
                    <a:gd name="T10" fmla="*/ 728 w 760"/>
                    <a:gd name="T11" fmla="*/ 346 h 870"/>
                    <a:gd name="T12" fmla="*/ 662 w 760"/>
                    <a:gd name="T13" fmla="*/ 286 h 870"/>
                    <a:gd name="T14" fmla="*/ 688 w 760"/>
                    <a:gd name="T15" fmla="*/ 272 h 870"/>
                    <a:gd name="T16" fmla="*/ 674 w 760"/>
                    <a:gd name="T17" fmla="*/ 256 h 870"/>
                    <a:gd name="T18" fmla="*/ 648 w 760"/>
                    <a:gd name="T19" fmla="*/ 270 h 870"/>
                    <a:gd name="T20" fmla="*/ 632 w 760"/>
                    <a:gd name="T21" fmla="*/ 178 h 870"/>
                    <a:gd name="T22" fmla="*/ 496 w 760"/>
                    <a:gd name="T23" fmla="*/ 296 h 870"/>
                    <a:gd name="T24" fmla="*/ 442 w 760"/>
                    <a:gd name="T25" fmla="*/ 336 h 870"/>
                    <a:gd name="T26" fmla="*/ 444 w 760"/>
                    <a:gd name="T27" fmla="*/ 266 h 870"/>
                    <a:gd name="T28" fmla="*/ 476 w 760"/>
                    <a:gd name="T29" fmla="*/ 90 h 870"/>
                    <a:gd name="T30" fmla="*/ 392 w 760"/>
                    <a:gd name="T31" fmla="*/ 116 h 870"/>
                    <a:gd name="T32" fmla="*/ 392 w 760"/>
                    <a:gd name="T33" fmla="*/ 86 h 870"/>
                    <a:gd name="T34" fmla="*/ 372 w 760"/>
                    <a:gd name="T35" fmla="*/ 90 h 870"/>
                    <a:gd name="T36" fmla="*/ 372 w 760"/>
                    <a:gd name="T37" fmla="*/ 120 h 870"/>
                    <a:gd name="T38" fmla="*/ 282 w 760"/>
                    <a:gd name="T39" fmla="*/ 90 h 870"/>
                    <a:gd name="T40" fmla="*/ 316 w 760"/>
                    <a:gd name="T41" fmla="*/ 266 h 870"/>
                    <a:gd name="T42" fmla="*/ 322 w 760"/>
                    <a:gd name="T43" fmla="*/ 336 h 870"/>
                    <a:gd name="T44" fmla="*/ 264 w 760"/>
                    <a:gd name="T45" fmla="*/ 296 h 870"/>
                    <a:gd name="T46" fmla="*/ 128 w 760"/>
                    <a:gd name="T47" fmla="*/ 178 h 870"/>
                    <a:gd name="T48" fmla="*/ 110 w 760"/>
                    <a:gd name="T49" fmla="*/ 266 h 870"/>
                    <a:gd name="T50" fmla="*/ 84 w 760"/>
                    <a:gd name="T51" fmla="*/ 252 h 870"/>
                    <a:gd name="T52" fmla="*/ 76 w 760"/>
                    <a:gd name="T53" fmla="*/ 270 h 870"/>
                    <a:gd name="T54" fmla="*/ 102 w 760"/>
                    <a:gd name="T55" fmla="*/ 286 h 870"/>
                    <a:gd name="T56" fmla="*/ 30 w 760"/>
                    <a:gd name="T57" fmla="*/ 346 h 870"/>
                    <a:gd name="T58" fmla="*/ 200 w 760"/>
                    <a:gd name="T59" fmla="*/ 406 h 870"/>
                    <a:gd name="T60" fmla="*/ 262 w 760"/>
                    <a:gd name="T61" fmla="*/ 436 h 870"/>
                    <a:gd name="T62" fmla="*/ 200 w 760"/>
                    <a:gd name="T63" fmla="*/ 466 h 870"/>
                    <a:gd name="T64" fmla="*/ 30 w 760"/>
                    <a:gd name="T65" fmla="*/ 526 h 870"/>
                    <a:gd name="T66" fmla="*/ 98 w 760"/>
                    <a:gd name="T67" fmla="*/ 586 h 870"/>
                    <a:gd name="T68" fmla="*/ 72 w 760"/>
                    <a:gd name="T69" fmla="*/ 600 h 870"/>
                    <a:gd name="T70" fmla="*/ 84 w 760"/>
                    <a:gd name="T71" fmla="*/ 616 h 870"/>
                    <a:gd name="T72" fmla="*/ 110 w 760"/>
                    <a:gd name="T73" fmla="*/ 602 h 870"/>
                    <a:gd name="T74" fmla="*/ 128 w 760"/>
                    <a:gd name="T75" fmla="*/ 694 h 870"/>
                    <a:gd name="T76" fmla="*/ 264 w 760"/>
                    <a:gd name="T77" fmla="*/ 576 h 870"/>
                    <a:gd name="T78" fmla="*/ 322 w 760"/>
                    <a:gd name="T79" fmla="*/ 536 h 870"/>
                    <a:gd name="T80" fmla="*/ 316 w 760"/>
                    <a:gd name="T81" fmla="*/ 606 h 870"/>
                    <a:gd name="T82" fmla="*/ 282 w 760"/>
                    <a:gd name="T83" fmla="*/ 782 h 870"/>
                    <a:gd name="T84" fmla="*/ 368 w 760"/>
                    <a:gd name="T85" fmla="*/ 754 h 870"/>
                    <a:gd name="T86" fmla="*/ 368 w 760"/>
                    <a:gd name="T87" fmla="*/ 784 h 870"/>
                    <a:gd name="T88" fmla="*/ 388 w 760"/>
                    <a:gd name="T89" fmla="*/ 780 h 870"/>
                    <a:gd name="T90" fmla="*/ 388 w 760"/>
                    <a:gd name="T91" fmla="*/ 752 h 870"/>
                    <a:gd name="T92" fmla="*/ 476 w 760"/>
                    <a:gd name="T93" fmla="*/ 782 h 870"/>
                    <a:gd name="T94" fmla="*/ 444 w 760"/>
                    <a:gd name="T95" fmla="*/ 606 h 870"/>
                    <a:gd name="T96" fmla="*/ 442 w 760"/>
                    <a:gd name="T97" fmla="*/ 536 h 870"/>
                    <a:gd name="T98" fmla="*/ 496 w 760"/>
                    <a:gd name="T99" fmla="*/ 576 h 870"/>
                    <a:gd name="T100" fmla="*/ 632 w 760"/>
                    <a:gd name="T101" fmla="*/ 694 h 870"/>
                    <a:gd name="T102" fmla="*/ 650 w 760"/>
                    <a:gd name="T103" fmla="*/ 606 h 870"/>
                    <a:gd name="T104" fmla="*/ 676 w 760"/>
                    <a:gd name="T105" fmla="*/ 620 h 870"/>
                    <a:gd name="T106" fmla="*/ 682 w 760"/>
                    <a:gd name="T107" fmla="*/ 602 h 870"/>
                    <a:gd name="T108" fmla="*/ 346 w 760"/>
                    <a:gd name="T109" fmla="*/ 496 h 870"/>
                    <a:gd name="T110" fmla="*/ 418 w 760"/>
                    <a:gd name="T111" fmla="*/ 37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00"/>
                  </a:srgbClr>
                </a:solidFill>
                <a:ln>
                  <a:noFill/>
                </a:ln>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73"/>
                <p:cNvSpPr>
                  <a:spLocks noChangeAspect="1" noEditPoints="1"/>
                </p:cNvSpPr>
                <p:nvPr/>
              </p:nvSpPr>
              <p:spPr bwMode="auto">
                <a:xfrm rot="20414437">
                  <a:off x="7564131" y="154734"/>
                  <a:ext cx="722936" cy="825205"/>
                </a:xfrm>
                <a:custGeom>
                  <a:avLst/>
                  <a:gdLst>
                    <a:gd name="T0" fmla="*/ 678 w 820"/>
                    <a:gd name="T1" fmla="*/ 610 h 936"/>
                    <a:gd name="T2" fmla="*/ 656 w 820"/>
                    <a:gd name="T3" fmla="*/ 598 h 936"/>
                    <a:gd name="T4" fmla="*/ 514 w 820"/>
                    <a:gd name="T5" fmla="*/ 512 h 936"/>
                    <a:gd name="T6" fmla="*/ 522 w 820"/>
                    <a:gd name="T7" fmla="*/ 468 h 936"/>
                    <a:gd name="T8" fmla="*/ 564 w 820"/>
                    <a:gd name="T9" fmla="*/ 414 h 936"/>
                    <a:gd name="T10" fmla="*/ 684 w 820"/>
                    <a:gd name="T11" fmla="*/ 324 h 936"/>
                    <a:gd name="T12" fmla="*/ 736 w 820"/>
                    <a:gd name="T13" fmla="*/ 292 h 936"/>
                    <a:gd name="T14" fmla="*/ 744 w 820"/>
                    <a:gd name="T15" fmla="*/ 196 h 936"/>
                    <a:gd name="T16" fmla="*/ 696 w 820"/>
                    <a:gd name="T17" fmla="*/ 198 h 936"/>
                    <a:gd name="T18" fmla="*/ 536 w 820"/>
                    <a:gd name="T19" fmla="*/ 364 h 936"/>
                    <a:gd name="T20" fmla="*/ 486 w 820"/>
                    <a:gd name="T21" fmla="*/ 384 h 936"/>
                    <a:gd name="T22" fmla="*/ 428 w 820"/>
                    <a:gd name="T23" fmla="*/ 356 h 936"/>
                    <a:gd name="T24" fmla="*/ 508 w 820"/>
                    <a:gd name="T25" fmla="*/ 92 h 936"/>
                    <a:gd name="T26" fmla="*/ 486 w 820"/>
                    <a:gd name="T27" fmla="*/ 50 h 936"/>
                    <a:gd name="T28" fmla="*/ 404 w 820"/>
                    <a:gd name="T29" fmla="*/ 0 h 936"/>
                    <a:gd name="T30" fmla="*/ 402 w 820"/>
                    <a:gd name="T31" fmla="*/ 120 h 936"/>
                    <a:gd name="T32" fmla="*/ 400 w 820"/>
                    <a:gd name="T33" fmla="*/ 184 h 936"/>
                    <a:gd name="T34" fmla="*/ 398 w 820"/>
                    <a:gd name="T35" fmla="*/ 356 h 936"/>
                    <a:gd name="T36" fmla="*/ 340 w 820"/>
                    <a:gd name="T37" fmla="*/ 382 h 936"/>
                    <a:gd name="T38" fmla="*/ 168 w 820"/>
                    <a:gd name="T39" fmla="*/ 312 h 936"/>
                    <a:gd name="T40" fmla="*/ 112 w 820"/>
                    <a:gd name="T41" fmla="*/ 280 h 936"/>
                    <a:gd name="T42" fmla="*/ 10 w 820"/>
                    <a:gd name="T43" fmla="*/ 224 h 936"/>
                    <a:gd name="T44" fmla="*/ 10 w 820"/>
                    <a:gd name="T45" fmla="*/ 324 h 936"/>
                    <a:gd name="T46" fmla="*/ 36 w 820"/>
                    <a:gd name="T47" fmla="*/ 364 h 936"/>
                    <a:gd name="T48" fmla="*/ 266 w 820"/>
                    <a:gd name="T49" fmla="*/ 398 h 936"/>
                    <a:gd name="T50" fmla="*/ 302 w 820"/>
                    <a:gd name="T51" fmla="*/ 468 h 936"/>
                    <a:gd name="T52" fmla="*/ 264 w 820"/>
                    <a:gd name="T53" fmla="*/ 532 h 936"/>
                    <a:gd name="T54" fmla="*/ 34 w 820"/>
                    <a:gd name="T55" fmla="*/ 580 h 936"/>
                    <a:gd name="T56" fmla="*/ 8 w 820"/>
                    <a:gd name="T57" fmla="*/ 620 h 936"/>
                    <a:gd name="T58" fmla="*/ 96 w 820"/>
                    <a:gd name="T59" fmla="*/ 658 h 936"/>
                    <a:gd name="T60" fmla="*/ 152 w 820"/>
                    <a:gd name="T61" fmla="*/ 628 h 936"/>
                    <a:gd name="T62" fmla="*/ 174 w 820"/>
                    <a:gd name="T63" fmla="*/ 616 h 936"/>
                    <a:gd name="T64" fmla="*/ 324 w 820"/>
                    <a:gd name="T65" fmla="*/ 532 h 936"/>
                    <a:gd name="T66" fmla="*/ 392 w 820"/>
                    <a:gd name="T67" fmla="*/ 574 h 936"/>
                    <a:gd name="T68" fmla="*/ 312 w 820"/>
                    <a:gd name="T69" fmla="*/ 842 h 936"/>
                    <a:gd name="T70" fmla="*/ 334 w 820"/>
                    <a:gd name="T71" fmla="*/ 884 h 936"/>
                    <a:gd name="T72" fmla="*/ 416 w 820"/>
                    <a:gd name="T73" fmla="*/ 936 h 936"/>
                    <a:gd name="T74" fmla="*/ 420 w 820"/>
                    <a:gd name="T75" fmla="*/ 814 h 936"/>
                    <a:gd name="T76" fmla="*/ 420 w 820"/>
                    <a:gd name="T77" fmla="*/ 750 h 936"/>
                    <a:gd name="T78" fmla="*/ 424 w 820"/>
                    <a:gd name="T79" fmla="*/ 576 h 936"/>
                    <a:gd name="T80" fmla="*/ 482 w 820"/>
                    <a:gd name="T81" fmla="*/ 552 h 936"/>
                    <a:gd name="T82" fmla="*/ 652 w 820"/>
                    <a:gd name="T83" fmla="*/ 622 h 936"/>
                    <a:gd name="T84" fmla="*/ 708 w 820"/>
                    <a:gd name="T85" fmla="*/ 654 h 936"/>
                    <a:gd name="T86" fmla="*/ 812 w 820"/>
                    <a:gd name="T87" fmla="*/ 710 h 936"/>
                    <a:gd name="T88" fmla="*/ 412 w 820"/>
                    <a:gd name="T89" fmla="*/ 546 h 936"/>
                    <a:gd name="T90" fmla="*/ 368 w 820"/>
                    <a:gd name="T91" fmla="*/ 532 h 936"/>
                    <a:gd name="T92" fmla="*/ 336 w 820"/>
                    <a:gd name="T93" fmla="*/ 482 h 936"/>
                    <a:gd name="T94" fmla="*/ 340 w 820"/>
                    <a:gd name="T95" fmla="*/ 436 h 936"/>
                    <a:gd name="T96" fmla="*/ 382 w 820"/>
                    <a:gd name="T97" fmla="*/ 394 h 936"/>
                    <a:gd name="T98" fmla="*/ 428 w 820"/>
                    <a:gd name="T99" fmla="*/ 390 h 936"/>
                    <a:gd name="T100" fmla="*/ 478 w 820"/>
                    <a:gd name="T101" fmla="*/ 424 h 936"/>
                    <a:gd name="T102" fmla="*/ 490 w 820"/>
                    <a:gd name="T103" fmla="*/ 468 h 936"/>
                    <a:gd name="T104" fmla="*/ 468 w 820"/>
                    <a:gd name="T105" fmla="*/ 522 h 936"/>
                    <a:gd name="T106" fmla="*/ 412 w 820"/>
                    <a:gd name="T107" fmla="*/ 54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14" y="512"/>
                      </a:lnTo>
                      <a:lnTo>
                        <a:pt x="520" y="490"/>
                      </a:lnTo>
                      <a:lnTo>
                        <a:pt x="522" y="478"/>
                      </a:lnTo>
                      <a:lnTo>
                        <a:pt x="522" y="46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10" y="424"/>
                      </a:lnTo>
                      <a:lnTo>
                        <a:pt x="304" y="446"/>
                      </a:lnTo>
                      <a:lnTo>
                        <a:pt x="302" y="468"/>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4" y="468"/>
                      </a:lnTo>
                      <a:lnTo>
                        <a:pt x="336" y="452"/>
                      </a:lnTo>
                      <a:lnTo>
                        <a:pt x="340" y="436"/>
                      </a:lnTo>
                      <a:lnTo>
                        <a:pt x="348" y="424"/>
                      </a:lnTo>
                      <a:lnTo>
                        <a:pt x="358" y="412"/>
                      </a:lnTo>
                      <a:lnTo>
                        <a:pt x="368" y="402"/>
                      </a:lnTo>
                      <a:lnTo>
                        <a:pt x="382" y="394"/>
                      </a:lnTo>
                      <a:lnTo>
                        <a:pt x="396" y="390"/>
                      </a:lnTo>
                      <a:lnTo>
                        <a:pt x="412" y="388"/>
                      </a:lnTo>
                      <a:lnTo>
                        <a:pt x="412" y="388"/>
                      </a:lnTo>
                      <a:lnTo>
                        <a:pt x="428" y="390"/>
                      </a:lnTo>
                      <a:lnTo>
                        <a:pt x="442" y="394"/>
                      </a:lnTo>
                      <a:lnTo>
                        <a:pt x="456" y="402"/>
                      </a:lnTo>
                      <a:lnTo>
                        <a:pt x="468" y="412"/>
                      </a:lnTo>
                      <a:lnTo>
                        <a:pt x="478" y="424"/>
                      </a:lnTo>
                      <a:lnTo>
                        <a:pt x="484" y="436"/>
                      </a:lnTo>
                      <a:lnTo>
                        <a:pt x="490" y="452"/>
                      </a:lnTo>
                      <a:lnTo>
                        <a:pt x="490" y="468"/>
                      </a:lnTo>
                      <a:lnTo>
                        <a:pt x="490" y="468"/>
                      </a:lnTo>
                      <a:lnTo>
                        <a:pt x="490" y="482"/>
                      </a:lnTo>
                      <a:lnTo>
                        <a:pt x="484" y="498"/>
                      </a:lnTo>
                      <a:lnTo>
                        <a:pt x="478" y="510"/>
                      </a:lnTo>
                      <a:lnTo>
                        <a:pt x="468" y="522"/>
                      </a:lnTo>
                      <a:lnTo>
                        <a:pt x="456" y="532"/>
                      </a:lnTo>
                      <a:lnTo>
                        <a:pt x="442" y="540"/>
                      </a:lnTo>
                      <a:lnTo>
                        <a:pt x="428" y="544"/>
                      </a:lnTo>
                      <a:lnTo>
                        <a:pt x="412" y="546"/>
                      </a:lnTo>
                      <a:lnTo>
                        <a:pt x="412" y="546"/>
                      </a:lnTo>
                      <a:close/>
                    </a:path>
                  </a:pathLst>
                </a:custGeom>
                <a:solidFill>
                  <a:srgbClr val="FEFFFF">
                    <a:alpha val="76000"/>
                  </a:srgbClr>
                </a:solidFill>
                <a:ln>
                  <a:noFill/>
                </a:ln>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77"/>
                <p:cNvSpPr>
                  <a:spLocks noChangeAspect="1" noEditPoints="1"/>
                </p:cNvSpPr>
                <p:nvPr/>
              </p:nvSpPr>
              <p:spPr bwMode="auto">
                <a:xfrm rot="20957513">
                  <a:off x="7869058" y="3830515"/>
                  <a:ext cx="639682" cy="729516"/>
                </a:xfrm>
                <a:custGeom>
                  <a:avLst/>
                  <a:gdLst>
                    <a:gd name="T0" fmla="*/ 718 w 826"/>
                    <a:gd name="T1" fmla="*/ 634 h 942"/>
                    <a:gd name="T2" fmla="*/ 788 w 826"/>
                    <a:gd name="T3" fmla="*/ 570 h 942"/>
                    <a:gd name="T4" fmla="*/ 542 w 826"/>
                    <a:gd name="T5" fmla="*/ 472 h 942"/>
                    <a:gd name="T6" fmla="*/ 788 w 826"/>
                    <a:gd name="T7" fmla="*/ 376 h 942"/>
                    <a:gd name="T8" fmla="*/ 722 w 826"/>
                    <a:gd name="T9" fmla="*/ 314 h 942"/>
                    <a:gd name="T10" fmla="*/ 748 w 826"/>
                    <a:gd name="T11" fmla="*/ 298 h 942"/>
                    <a:gd name="T12" fmla="*/ 730 w 826"/>
                    <a:gd name="T13" fmla="*/ 276 h 942"/>
                    <a:gd name="T14" fmla="*/ 704 w 826"/>
                    <a:gd name="T15" fmla="*/ 290 h 942"/>
                    <a:gd name="T16" fmla="*/ 684 w 826"/>
                    <a:gd name="T17" fmla="*/ 196 h 942"/>
                    <a:gd name="T18" fmla="*/ 478 w 826"/>
                    <a:gd name="T19" fmla="*/ 360 h 942"/>
                    <a:gd name="T20" fmla="*/ 516 w 826"/>
                    <a:gd name="T21" fmla="*/ 100 h 942"/>
                    <a:gd name="T22" fmla="*/ 430 w 826"/>
                    <a:gd name="T23" fmla="*/ 124 h 942"/>
                    <a:gd name="T24" fmla="*/ 430 w 826"/>
                    <a:gd name="T25" fmla="*/ 94 h 942"/>
                    <a:gd name="T26" fmla="*/ 402 w 826"/>
                    <a:gd name="T27" fmla="*/ 98 h 942"/>
                    <a:gd name="T28" fmla="*/ 400 w 826"/>
                    <a:gd name="T29" fmla="*/ 128 h 942"/>
                    <a:gd name="T30" fmla="*/ 310 w 826"/>
                    <a:gd name="T31" fmla="*/ 100 h 942"/>
                    <a:gd name="T32" fmla="*/ 352 w 826"/>
                    <a:gd name="T33" fmla="*/ 360 h 942"/>
                    <a:gd name="T34" fmla="*/ 142 w 826"/>
                    <a:gd name="T35" fmla="*/ 196 h 942"/>
                    <a:gd name="T36" fmla="*/ 120 w 826"/>
                    <a:gd name="T37" fmla="*/ 284 h 942"/>
                    <a:gd name="T38" fmla="*/ 94 w 826"/>
                    <a:gd name="T39" fmla="*/ 270 h 942"/>
                    <a:gd name="T40" fmla="*/ 84 w 826"/>
                    <a:gd name="T41" fmla="*/ 296 h 942"/>
                    <a:gd name="T42" fmla="*/ 110 w 826"/>
                    <a:gd name="T43" fmla="*/ 312 h 942"/>
                    <a:gd name="T44" fmla="*/ 40 w 826"/>
                    <a:gd name="T45" fmla="*/ 376 h 942"/>
                    <a:gd name="T46" fmla="*/ 290 w 826"/>
                    <a:gd name="T47" fmla="*/ 472 h 942"/>
                    <a:gd name="T48" fmla="*/ 40 w 826"/>
                    <a:gd name="T49" fmla="*/ 570 h 942"/>
                    <a:gd name="T50" fmla="*/ 104 w 826"/>
                    <a:gd name="T51" fmla="*/ 632 h 942"/>
                    <a:gd name="T52" fmla="*/ 80 w 826"/>
                    <a:gd name="T53" fmla="*/ 648 h 942"/>
                    <a:gd name="T54" fmla="*/ 96 w 826"/>
                    <a:gd name="T55" fmla="*/ 670 h 942"/>
                    <a:gd name="T56" fmla="*/ 122 w 826"/>
                    <a:gd name="T57" fmla="*/ 656 h 942"/>
                    <a:gd name="T58" fmla="*/ 142 w 826"/>
                    <a:gd name="T59" fmla="*/ 748 h 942"/>
                    <a:gd name="T60" fmla="*/ 352 w 826"/>
                    <a:gd name="T61" fmla="*/ 584 h 942"/>
                    <a:gd name="T62" fmla="*/ 310 w 826"/>
                    <a:gd name="T63" fmla="*/ 846 h 942"/>
                    <a:gd name="T64" fmla="*/ 396 w 826"/>
                    <a:gd name="T65" fmla="*/ 820 h 942"/>
                    <a:gd name="T66" fmla="*/ 398 w 826"/>
                    <a:gd name="T67" fmla="*/ 850 h 942"/>
                    <a:gd name="T68" fmla="*/ 426 w 826"/>
                    <a:gd name="T69" fmla="*/ 846 h 942"/>
                    <a:gd name="T70" fmla="*/ 426 w 826"/>
                    <a:gd name="T71" fmla="*/ 816 h 942"/>
                    <a:gd name="T72" fmla="*/ 516 w 826"/>
                    <a:gd name="T73" fmla="*/ 844 h 942"/>
                    <a:gd name="T74" fmla="*/ 478 w 826"/>
                    <a:gd name="T75" fmla="*/ 584 h 942"/>
                    <a:gd name="T76" fmla="*/ 684 w 826"/>
                    <a:gd name="T77" fmla="*/ 748 h 942"/>
                    <a:gd name="T78" fmla="*/ 706 w 826"/>
                    <a:gd name="T79" fmla="*/ 660 h 942"/>
                    <a:gd name="T80" fmla="*/ 732 w 826"/>
                    <a:gd name="T81" fmla="*/ 674 h 942"/>
                    <a:gd name="T82" fmla="*/ 742 w 826"/>
                    <a:gd name="T83" fmla="*/ 648 h 942"/>
                    <a:gd name="T84" fmla="*/ 376 w 826"/>
                    <a:gd name="T85" fmla="*/ 544 h 942"/>
                    <a:gd name="T86" fmla="*/ 456 w 826"/>
                    <a:gd name="T87" fmla="*/ 40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a:solidFill>
                    <a:srgbClr val="FEFFFF">
                      <a:alpha val="26000"/>
                    </a:srgbClr>
                  </a:solidFill>
                </a:ln>
                <a:effectLst/>
                <a:extLst/>
              </p:spPr>
              <p:txBody>
                <a:bodyPr vert="horz" wrap="square" lIns="91440" tIns="45720" rIns="91440" bIns="45720" numCol="1" anchor="t" anchorCtr="0" compatLnSpc="1">
                  <a:prstTxWarp prst="textNoShape">
                    <a:avLst/>
                  </a:prstTxWarp>
                </a:bodyPr>
                <a:lstStyle/>
                <a:p>
                  <a:endParaRPr lang="en-US"/>
                </a:p>
              </p:txBody>
            </p:sp>
            <p:sp>
              <p:nvSpPr>
                <p:cNvPr id="230" name="Freeform 81"/>
                <p:cNvSpPr>
                  <a:spLocks noChangeAspect="1" noEditPoints="1"/>
                </p:cNvSpPr>
                <p:nvPr/>
              </p:nvSpPr>
              <p:spPr bwMode="auto">
                <a:xfrm rot="924218">
                  <a:off x="8027251" y="1799143"/>
                  <a:ext cx="766532" cy="869062"/>
                </a:xfrm>
                <a:custGeom>
                  <a:avLst/>
                  <a:gdLst>
                    <a:gd name="T0" fmla="*/ 546 w 628"/>
                    <a:gd name="T1" fmla="*/ 480 h 712"/>
                    <a:gd name="T2" fmla="*/ 598 w 628"/>
                    <a:gd name="T3" fmla="*/ 430 h 712"/>
                    <a:gd name="T4" fmla="*/ 400 w 628"/>
                    <a:gd name="T5" fmla="*/ 374 h 712"/>
                    <a:gd name="T6" fmla="*/ 402 w 628"/>
                    <a:gd name="T7" fmla="*/ 354 h 712"/>
                    <a:gd name="T8" fmla="*/ 508 w 628"/>
                    <a:gd name="T9" fmla="*/ 254 h 712"/>
                    <a:gd name="T10" fmla="*/ 524 w 628"/>
                    <a:gd name="T11" fmla="*/ 246 h 712"/>
                    <a:gd name="T12" fmla="*/ 620 w 628"/>
                    <a:gd name="T13" fmla="*/ 236 h 712"/>
                    <a:gd name="T14" fmla="*/ 620 w 628"/>
                    <a:gd name="T15" fmla="*/ 170 h 712"/>
                    <a:gd name="T16" fmla="*/ 558 w 628"/>
                    <a:gd name="T17" fmla="*/ 144 h 712"/>
                    <a:gd name="T18" fmla="*/ 532 w 628"/>
                    <a:gd name="T19" fmla="*/ 148 h 712"/>
                    <a:gd name="T20" fmla="*/ 450 w 628"/>
                    <a:gd name="T21" fmla="*/ 264 h 712"/>
                    <a:gd name="T22" fmla="*/ 360 w 628"/>
                    <a:gd name="T23" fmla="*/ 278 h 712"/>
                    <a:gd name="T24" fmla="*/ 324 w 628"/>
                    <a:gd name="T25" fmla="*/ 136 h 712"/>
                    <a:gd name="T26" fmla="*/ 324 w 628"/>
                    <a:gd name="T27" fmla="*/ 118 h 712"/>
                    <a:gd name="T28" fmla="*/ 366 w 628"/>
                    <a:gd name="T29" fmla="*/ 30 h 712"/>
                    <a:gd name="T30" fmla="*/ 308 w 628"/>
                    <a:gd name="T31" fmla="*/ 0 h 712"/>
                    <a:gd name="T32" fmla="*/ 254 w 628"/>
                    <a:gd name="T33" fmla="*/ 36 h 712"/>
                    <a:gd name="T34" fmla="*/ 244 w 628"/>
                    <a:gd name="T35" fmla="*/ 62 h 712"/>
                    <a:gd name="T36" fmla="*/ 304 w 628"/>
                    <a:gd name="T37" fmla="*/ 190 h 712"/>
                    <a:gd name="T38" fmla="*/ 272 w 628"/>
                    <a:gd name="T39" fmla="*/ 278 h 712"/>
                    <a:gd name="T40" fmla="*/ 130 w 628"/>
                    <a:gd name="T41" fmla="*/ 234 h 712"/>
                    <a:gd name="T42" fmla="*/ 114 w 628"/>
                    <a:gd name="T43" fmla="*/ 226 h 712"/>
                    <a:gd name="T44" fmla="*/ 58 w 628"/>
                    <a:gd name="T45" fmla="*/ 146 h 712"/>
                    <a:gd name="T46" fmla="*/ 0 w 628"/>
                    <a:gd name="T47" fmla="*/ 180 h 712"/>
                    <a:gd name="T48" fmla="*/ 8 w 628"/>
                    <a:gd name="T49" fmla="*/ 246 h 712"/>
                    <a:gd name="T50" fmla="*/ 26 w 628"/>
                    <a:gd name="T51" fmla="*/ 268 h 712"/>
                    <a:gd name="T52" fmla="*/ 166 w 628"/>
                    <a:gd name="T53" fmla="*/ 280 h 712"/>
                    <a:gd name="T54" fmla="*/ 228 w 628"/>
                    <a:gd name="T55" fmla="*/ 354 h 712"/>
                    <a:gd name="T56" fmla="*/ 162 w 628"/>
                    <a:gd name="T57" fmla="*/ 426 h 712"/>
                    <a:gd name="T58" fmla="*/ 26 w 628"/>
                    <a:gd name="T59" fmla="*/ 440 h 712"/>
                    <a:gd name="T60" fmla="*/ 8 w 628"/>
                    <a:gd name="T61" fmla="*/ 462 h 712"/>
                    <a:gd name="T62" fmla="*/ 0 w 628"/>
                    <a:gd name="T63" fmla="*/ 526 h 712"/>
                    <a:gd name="T64" fmla="*/ 58 w 628"/>
                    <a:gd name="T65" fmla="*/ 562 h 712"/>
                    <a:gd name="T66" fmla="*/ 114 w 628"/>
                    <a:gd name="T67" fmla="*/ 478 h 712"/>
                    <a:gd name="T68" fmla="*/ 132 w 628"/>
                    <a:gd name="T69" fmla="*/ 468 h 712"/>
                    <a:gd name="T70" fmla="*/ 256 w 628"/>
                    <a:gd name="T71" fmla="*/ 418 h 712"/>
                    <a:gd name="T72" fmla="*/ 300 w 628"/>
                    <a:gd name="T73" fmla="*/ 522 h 712"/>
                    <a:gd name="T74" fmla="*/ 244 w 628"/>
                    <a:gd name="T75" fmla="*/ 646 h 712"/>
                    <a:gd name="T76" fmla="*/ 254 w 628"/>
                    <a:gd name="T77" fmla="*/ 672 h 712"/>
                    <a:gd name="T78" fmla="*/ 304 w 628"/>
                    <a:gd name="T79" fmla="*/ 712 h 712"/>
                    <a:gd name="T80" fmla="*/ 366 w 628"/>
                    <a:gd name="T81" fmla="*/ 678 h 712"/>
                    <a:gd name="T82" fmla="*/ 322 w 628"/>
                    <a:gd name="T83" fmla="*/ 588 h 712"/>
                    <a:gd name="T84" fmla="*/ 322 w 628"/>
                    <a:gd name="T85" fmla="*/ 568 h 712"/>
                    <a:gd name="T86" fmla="*/ 340 w 628"/>
                    <a:gd name="T87" fmla="*/ 438 h 712"/>
                    <a:gd name="T88" fmla="*/ 452 w 628"/>
                    <a:gd name="T89" fmla="*/ 448 h 712"/>
                    <a:gd name="T90" fmla="*/ 532 w 628"/>
                    <a:gd name="T91" fmla="*/ 560 h 712"/>
                    <a:gd name="T92" fmla="*/ 558 w 628"/>
                    <a:gd name="T93" fmla="*/ 564 h 712"/>
                    <a:gd name="T94" fmla="*/ 618 w 628"/>
                    <a:gd name="T95" fmla="*/ 540 h 712"/>
                    <a:gd name="T96" fmla="*/ 620 w 628"/>
                    <a:gd name="T97" fmla="*/ 470 h 712"/>
                    <a:gd name="T98" fmla="*/ 304 w 628"/>
                    <a:gd name="T99" fmla="*/ 408 h 712"/>
                    <a:gd name="T100" fmla="*/ 276 w 628"/>
                    <a:gd name="T101" fmla="*/ 394 h 712"/>
                    <a:gd name="T102" fmla="*/ 260 w 628"/>
                    <a:gd name="T103" fmla="*/ 364 h 712"/>
                    <a:gd name="T104" fmla="*/ 260 w 628"/>
                    <a:gd name="T105" fmla="*/ 342 h 712"/>
                    <a:gd name="T106" fmla="*/ 276 w 628"/>
                    <a:gd name="T107" fmla="*/ 314 h 712"/>
                    <a:gd name="T108" fmla="*/ 304 w 628"/>
                    <a:gd name="T109" fmla="*/ 300 h 712"/>
                    <a:gd name="T110" fmla="*/ 326 w 628"/>
                    <a:gd name="T111" fmla="*/ 300 h 712"/>
                    <a:gd name="T112" fmla="*/ 354 w 628"/>
                    <a:gd name="T113" fmla="*/ 314 h 712"/>
                    <a:gd name="T114" fmla="*/ 370 w 628"/>
                    <a:gd name="T115" fmla="*/ 342 h 712"/>
                    <a:gd name="T116" fmla="*/ 370 w 628"/>
                    <a:gd name="T117" fmla="*/ 364 h 712"/>
                    <a:gd name="T118" fmla="*/ 354 w 628"/>
                    <a:gd name="T119" fmla="*/ 394 h 712"/>
                    <a:gd name="T120" fmla="*/ 326 w 628"/>
                    <a:gd name="T121" fmla="*/ 4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0" y="374"/>
                      </a:lnTo>
                      <a:lnTo>
                        <a:pt x="402" y="35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36"/>
                      </a:lnTo>
                      <a:lnTo>
                        <a:pt x="228" y="354"/>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54"/>
                      </a:lnTo>
                      <a:lnTo>
                        <a:pt x="260" y="342"/>
                      </a:lnTo>
                      <a:lnTo>
                        <a:pt x="264" y="332"/>
                      </a:lnTo>
                      <a:lnTo>
                        <a:pt x="268" y="322"/>
                      </a:lnTo>
                      <a:lnTo>
                        <a:pt x="276" y="314"/>
                      </a:lnTo>
                      <a:lnTo>
                        <a:pt x="284" y="308"/>
                      </a:lnTo>
                      <a:lnTo>
                        <a:pt x="294" y="302"/>
                      </a:lnTo>
                      <a:lnTo>
                        <a:pt x="304" y="300"/>
                      </a:lnTo>
                      <a:lnTo>
                        <a:pt x="314" y="298"/>
                      </a:lnTo>
                      <a:lnTo>
                        <a:pt x="314" y="298"/>
                      </a:lnTo>
                      <a:lnTo>
                        <a:pt x="326" y="300"/>
                      </a:lnTo>
                      <a:lnTo>
                        <a:pt x="336" y="302"/>
                      </a:lnTo>
                      <a:lnTo>
                        <a:pt x="346" y="308"/>
                      </a:lnTo>
                      <a:lnTo>
                        <a:pt x="354" y="314"/>
                      </a:lnTo>
                      <a:lnTo>
                        <a:pt x="362" y="322"/>
                      </a:lnTo>
                      <a:lnTo>
                        <a:pt x="366" y="332"/>
                      </a:lnTo>
                      <a:lnTo>
                        <a:pt x="370" y="342"/>
                      </a:lnTo>
                      <a:lnTo>
                        <a:pt x="370" y="354"/>
                      </a:lnTo>
                      <a:lnTo>
                        <a:pt x="370" y="354"/>
                      </a:lnTo>
                      <a:lnTo>
                        <a:pt x="370" y="364"/>
                      </a:lnTo>
                      <a:lnTo>
                        <a:pt x="366" y="376"/>
                      </a:lnTo>
                      <a:lnTo>
                        <a:pt x="362" y="384"/>
                      </a:lnTo>
                      <a:lnTo>
                        <a:pt x="354" y="394"/>
                      </a:lnTo>
                      <a:lnTo>
                        <a:pt x="346" y="400"/>
                      </a:lnTo>
                      <a:lnTo>
                        <a:pt x="336" y="406"/>
                      </a:lnTo>
                      <a:lnTo>
                        <a:pt x="326" y="408"/>
                      </a:lnTo>
                      <a:lnTo>
                        <a:pt x="314" y="410"/>
                      </a:lnTo>
                      <a:lnTo>
                        <a:pt x="314" y="410"/>
                      </a:lnTo>
                      <a:close/>
                    </a:path>
                  </a:pathLst>
                </a:custGeom>
                <a:solidFill>
                  <a:srgbClr val="FEFFFF">
                    <a:alpha val="76000"/>
                  </a:srgbClr>
                </a:solidFill>
                <a:ln>
                  <a:noFill/>
                </a:ln>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23" name="Freeform 16"/>
            <p:cNvSpPr>
              <a:spLocks noChangeAspect="1"/>
            </p:cNvSpPr>
            <p:nvPr/>
          </p:nvSpPr>
          <p:spPr bwMode="auto">
            <a:xfrm>
              <a:off x="8126715" y="6307559"/>
              <a:ext cx="976330" cy="550441"/>
            </a:xfrm>
            <a:custGeom>
              <a:avLst/>
              <a:gdLst>
                <a:gd name="T0" fmla="*/ 962 w 972"/>
                <a:gd name="T1" fmla="*/ 344 h 548"/>
                <a:gd name="T2" fmla="*/ 860 w 972"/>
                <a:gd name="T3" fmla="*/ 232 h 548"/>
                <a:gd name="T4" fmla="*/ 972 w 972"/>
                <a:gd name="T5" fmla="*/ 210 h 548"/>
                <a:gd name="T6" fmla="*/ 954 w 972"/>
                <a:gd name="T7" fmla="*/ 122 h 548"/>
                <a:gd name="T8" fmla="*/ 854 w 972"/>
                <a:gd name="T9" fmla="*/ 200 h 548"/>
                <a:gd name="T10" fmla="*/ 834 w 972"/>
                <a:gd name="T11" fmla="*/ 98 h 548"/>
                <a:gd name="T12" fmla="*/ 742 w 972"/>
                <a:gd name="T13" fmla="*/ 320 h 548"/>
                <a:gd name="T14" fmla="*/ 714 w 972"/>
                <a:gd name="T15" fmla="*/ 122 h 548"/>
                <a:gd name="T16" fmla="*/ 636 w 972"/>
                <a:gd name="T17" fmla="*/ 434 h 548"/>
                <a:gd name="T18" fmla="*/ 614 w 972"/>
                <a:gd name="T19" fmla="*/ 422 h 548"/>
                <a:gd name="T20" fmla="*/ 576 w 972"/>
                <a:gd name="T21" fmla="*/ 412 h 548"/>
                <a:gd name="T22" fmla="*/ 552 w 972"/>
                <a:gd name="T23" fmla="*/ 412 h 548"/>
                <a:gd name="T24" fmla="*/ 502 w 972"/>
                <a:gd name="T25" fmla="*/ 312 h 548"/>
                <a:gd name="T26" fmla="*/ 588 w 972"/>
                <a:gd name="T27" fmla="*/ 100 h 548"/>
                <a:gd name="T28" fmla="*/ 440 w 972"/>
                <a:gd name="T29" fmla="*/ 132 h 548"/>
                <a:gd name="T30" fmla="*/ 478 w 972"/>
                <a:gd name="T31" fmla="*/ 24 h 548"/>
                <a:gd name="T32" fmla="*/ 394 w 972"/>
                <a:gd name="T33" fmla="*/ 0 h 548"/>
                <a:gd name="T34" fmla="*/ 410 w 972"/>
                <a:gd name="T35" fmla="*/ 124 h 548"/>
                <a:gd name="T36" fmla="*/ 312 w 972"/>
                <a:gd name="T37" fmla="*/ 88 h 548"/>
                <a:gd name="T38" fmla="*/ 458 w 972"/>
                <a:gd name="T39" fmla="*/ 278 h 548"/>
                <a:gd name="T40" fmla="*/ 272 w 972"/>
                <a:gd name="T41" fmla="*/ 204 h 548"/>
                <a:gd name="T42" fmla="*/ 502 w 972"/>
                <a:gd name="T43" fmla="*/ 426 h 548"/>
                <a:gd name="T44" fmla="*/ 490 w 972"/>
                <a:gd name="T45" fmla="*/ 432 h 548"/>
                <a:gd name="T46" fmla="*/ 470 w 972"/>
                <a:gd name="T47" fmla="*/ 448 h 548"/>
                <a:gd name="T48" fmla="*/ 452 w 972"/>
                <a:gd name="T49" fmla="*/ 468 h 548"/>
                <a:gd name="T50" fmla="*/ 440 w 972"/>
                <a:gd name="T51" fmla="*/ 490 h 548"/>
                <a:gd name="T52" fmla="*/ 332 w 972"/>
                <a:gd name="T53" fmla="*/ 482 h 548"/>
                <a:gd name="T54" fmla="*/ 190 w 972"/>
                <a:gd name="T55" fmla="*/ 302 h 548"/>
                <a:gd name="T56" fmla="*/ 142 w 972"/>
                <a:gd name="T57" fmla="*/ 446 h 548"/>
                <a:gd name="T58" fmla="*/ 70 w 972"/>
                <a:gd name="T59" fmla="*/ 360 h 548"/>
                <a:gd name="T60" fmla="*/ 2 w 972"/>
                <a:gd name="T61" fmla="*/ 420 h 548"/>
                <a:gd name="T62" fmla="*/ 0 w 972"/>
                <a:gd name="T63" fmla="*/ 440 h 548"/>
                <a:gd name="T64" fmla="*/ 34 w 972"/>
                <a:gd name="T65" fmla="*/ 526 h 548"/>
                <a:gd name="T66" fmla="*/ 142 w 972"/>
                <a:gd name="T67" fmla="*/ 472 h 548"/>
                <a:gd name="T68" fmla="*/ 214 w 972"/>
                <a:gd name="T69" fmla="*/ 548 h 548"/>
                <a:gd name="T70" fmla="*/ 310 w 972"/>
                <a:gd name="T71" fmla="*/ 512 h 548"/>
                <a:gd name="T72" fmla="*/ 428 w 972"/>
                <a:gd name="T73" fmla="*/ 538 h 548"/>
                <a:gd name="T74" fmla="*/ 464 w 972"/>
                <a:gd name="T75" fmla="*/ 548 h 548"/>
                <a:gd name="T76" fmla="*/ 466 w 972"/>
                <a:gd name="T77" fmla="*/ 532 h 548"/>
                <a:gd name="T78" fmla="*/ 474 w 972"/>
                <a:gd name="T79" fmla="*/ 504 h 548"/>
                <a:gd name="T80" fmla="*/ 492 w 972"/>
                <a:gd name="T81" fmla="*/ 478 h 548"/>
                <a:gd name="T82" fmla="*/ 516 w 972"/>
                <a:gd name="T83" fmla="*/ 460 h 548"/>
                <a:gd name="T84" fmla="*/ 532 w 972"/>
                <a:gd name="T85" fmla="*/ 454 h 548"/>
                <a:gd name="T86" fmla="*/ 570 w 972"/>
                <a:gd name="T87" fmla="*/ 450 h 548"/>
                <a:gd name="T88" fmla="*/ 606 w 972"/>
                <a:gd name="T89" fmla="*/ 460 h 548"/>
                <a:gd name="T90" fmla="*/ 634 w 972"/>
                <a:gd name="T91" fmla="*/ 482 h 548"/>
                <a:gd name="T92" fmla="*/ 654 w 972"/>
                <a:gd name="T93" fmla="*/ 516 h 548"/>
                <a:gd name="T94" fmla="*/ 658 w 972"/>
                <a:gd name="T95" fmla="*/ 532 h 548"/>
                <a:gd name="T96" fmla="*/ 696 w 972"/>
                <a:gd name="T97" fmla="*/ 548 h 548"/>
                <a:gd name="T98" fmla="*/ 694 w 972"/>
                <a:gd name="T99" fmla="*/ 526 h 548"/>
                <a:gd name="T100" fmla="*/ 690 w 972"/>
                <a:gd name="T101" fmla="*/ 504 h 548"/>
                <a:gd name="T102" fmla="*/ 680 w 972"/>
                <a:gd name="T103" fmla="*/ 480 h 548"/>
                <a:gd name="T104" fmla="*/ 664 w 972"/>
                <a:gd name="T105" fmla="*/ 458 h 548"/>
                <a:gd name="T106" fmla="*/ 962 w 972"/>
                <a:gd name="T107" fmla="*/ 36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8" y="538"/>
                  </a:lnTo>
                  <a:lnTo>
                    <a:pt x="426" y="548"/>
                  </a:lnTo>
                  <a:lnTo>
                    <a:pt x="464" y="548"/>
                  </a:lnTo>
                  <a:lnTo>
                    <a:pt x="464" y="548"/>
                  </a:lnTo>
                  <a:lnTo>
                    <a:pt x="466" y="532"/>
                  </a:lnTo>
                  <a:lnTo>
                    <a:pt x="468" y="518"/>
                  </a:lnTo>
                  <a:lnTo>
                    <a:pt x="474" y="504"/>
                  </a:lnTo>
                  <a:lnTo>
                    <a:pt x="482" y="490"/>
                  </a:lnTo>
                  <a:lnTo>
                    <a:pt x="492" y="478"/>
                  </a:lnTo>
                  <a:lnTo>
                    <a:pt x="504" y="468"/>
                  </a:lnTo>
                  <a:lnTo>
                    <a:pt x="516" y="460"/>
                  </a:lnTo>
                  <a:lnTo>
                    <a:pt x="532" y="454"/>
                  </a:lnTo>
                  <a:lnTo>
                    <a:pt x="532" y="454"/>
                  </a:lnTo>
                  <a:lnTo>
                    <a:pt x="550" y="450"/>
                  </a:lnTo>
                  <a:lnTo>
                    <a:pt x="570" y="450"/>
                  </a:lnTo>
                  <a:lnTo>
                    <a:pt x="588" y="454"/>
                  </a:lnTo>
                  <a:lnTo>
                    <a:pt x="606" y="460"/>
                  </a:lnTo>
                  <a:lnTo>
                    <a:pt x="622" y="470"/>
                  </a:lnTo>
                  <a:lnTo>
                    <a:pt x="634" y="482"/>
                  </a:lnTo>
                  <a:lnTo>
                    <a:pt x="646" y="498"/>
                  </a:lnTo>
                  <a:lnTo>
                    <a:pt x="654" y="516"/>
                  </a:lnTo>
                  <a:lnTo>
                    <a:pt x="654" y="516"/>
                  </a:lnTo>
                  <a:lnTo>
                    <a:pt x="658" y="532"/>
                  </a:lnTo>
                  <a:lnTo>
                    <a:pt x="658" y="548"/>
                  </a:lnTo>
                  <a:lnTo>
                    <a:pt x="696" y="548"/>
                  </a:lnTo>
                  <a:lnTo>
                    <a:pt x="696" y="548"/>
                  </a:lnTo>
                  <a:lnTo>
                    <a:pt x="694" y="526"/>
                  </a:lnTo>
                  <a:lnTo>
                    <a:pt x="690" y="504"/>
                  </a:lnTo>
                  <a:lnTo>
                    <a:pt x="690" y="504"/>
                  </a:lnTo>
                  <a:lnTo>
                    <a:pt x="686" y="492"/>
                  </a:lnTo>
                  <a:lnTo>
                    <a:pt x="680" y="480"/>
                  </a:lnTo>
                  <a:lnTo>
                    <a:pt x="672" y="470"/>
                  </a:lnTo>
                  <a:lnTo>
                    <a:pt x="664" y="458"/>
                  </a:lnTo>
                  <a:lnTo>
                    <a:pt x="736" y="376"/>
                  </a:lnTo>
                  <a:lnTo>
                    <a:pt x="962" y="360"/>
                  </a:lnTo>
                  <a:close/>
                </a:path>
              </a:pathLst>
            </a:custGeom>
            <a:solidFill>
              <a:srgbClr val="FEFFFF">
                <a:alpha val="76000"/>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F51EF495-957F-42C6-8F8F-1DD1D3DA2817}" type="datetimeFigureOut">
              <a:rPr lang="ru-RU" smtClean="0"/>
              <a:pPr/>
              <a:t>24.02.2015</a:t>
            </a:fld>
            <a:endParaRPr lang="ru-RU"/>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59E27E8A-1F78-49D1-9F47-6E54D68153B1}"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2420888"/>
            <a:ext cx="7117180" cy="1470025"/>
          </a:xfrm>
        </p:spPr>
        <p:txBody>
          <a:bodyPr/>
          <a:lstStyle/>
          <a:p>
            <a:pPr algn="ctr"/>
            <a:r>
              <a:rPr lang="ru-RU"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Приобретенные знания о </a:t>
            </a:r>
            <a:r>
              <a:rPr lang="ru-RU"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занятиях на коньках учащихся </a:t>
            </a:r>
            <a:r>
              <a:rPr lang="ru-RU"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11-х классов</a:t>
            </a:r>
            <a:r>
              <a:rPr lang="ru-RU" b="1" dirty="0"/>
              <a:t/>
            </a:r>
            <a:br>
              <a:rPr lang="ru-RU" b="1" dirty="0"/>
            </a:br>
            <a:endParaRPr lang="ru-RU" dirty="0"/>
          </a:p>
        </p:txBody>
      </p:sp>
      <p:sp>
        <p:nvSpPr>
          <p:cNvPr id="3" name="Подзаголовок 2"/>
          <p:cNvSpPr>
            <a:spLocks noGrp="1"/>
          </p:cNvSpPr>
          <p:nvPr>
            <p:ph type="subTitle" idx="1"/>
          </p:nvPr>
        </p:nvSpPr>
        <p:spPr>
          <a:xfrm>
            <a:off x="3059832" y="4509120"/>
            <a:ext cx="5066790" cy="1129680"/>
          </a:xfrm>
        </p:spPr>
        <p:txBody>
          <a:bodyPr>
            <a:normAutofit fontScale="85000" lnSpcReduction="10000"/>
          </a:bodyPr>
          <a:lstStyle/>
          <a:p>
            <a:r>
              <a:rPr lang="ru-RU" dirty="0" smtClean="0">
                <a:solidFill>
                  <a:schemeClr val="tx1"/>
                </a:solidFill>
              </a:rPr>
              <a:t>ГБОУ СОШ №629</a:t>
            </a:r>
          </a:p>
          <a:p>
            <a:r>
              <a:rPr lang="ru-RU" dirty="0" smtClean="0">
                <a:solidFill>
                  <a:schemeClr val="tx1"/>
                </a:solidFill>
              </a:rPr>
              <a:t>Ученица: </a:t>
            </a:r>
            <a:r>
              <a:rPr lang="ru-RU" dirty="0" err="1" smtClean="0">
                <a:solidFill>
                  <a:schemeClr val="tx1"/>
                </a:solidFill>
              </a:rPr>
              <a:t>Земцова</a:t>
            </a:r>
            <a:r>
              <a:rPr lang="ru-RU" dirty="0" smtClean="0">
                <a:solidFill>
                  <a:schemeClr val="tx1"/>
                </a:solidFill>
              </a:rPr>
              <a:t> Юлия</a:t>
            </a:r>
          </a:p>
          <a:p>
            <a:r>
              <a:rPr lang="ru-RU" dirty="0" smtClean="0">
                <a:solidFill>
                  <a:schemeClr val="tx1"/>
                </a:solidFill>
              </a:rPr>
              <a:t>Учитель: Филонов Алексей Иванович</a:t>
            </a:r>
          </a:p>
          <a:p>
            <a:endParaRPr lang="ru-RU" dirty="0"/>
          </a:p>
        </p:txBody>
      </p:sp>
      <p:pic>
        <p:nvPicPr>
          <p:cNvPr id="1026" name="Picture 2" descr="http://www.lake-winnipesaukee-travel-guide.com/images/iceskating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1520" y="4221088"/>
            <a:ext cx="2475206" cy="247520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92495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p:txBody>
          <a:bodyPr/>
          <a:lstStyle/>
          <a:p>
            <a:pPr algn="ctr"/>
            <a:r>
              <a:rPr lang="ru-RU" dirty="0" smtClean="0">
                <a:solidFill>
                  <a:schemeClr val="accent6">
                    <a:lumMod val="20000"/>
                    <a:lumOff val="80000"/>
                  </a:schemeClr>
                </a:solidFill>
              </a:rPr>
              <a:t>О </a:t>
            </a:r>
            <a:r>
              <a:rPr lang="ru-RU" dirty="0">
                <a:solidFill>
                  <a:schemeClr val="accent6">
                    <a:lumMod val="20000"/>
                    <a:lumOff val="80000"/>
                  </a:schemeClr>
                </a:solidFill>
              </a:rPr>
              <a:t>пользе катания на коньках для детей</a:t>
            </a:r>
          </a:p>
        </p:txBody>
      </p:sp>
      <p:sp>
        <p:nvSpPr>
          <p:cNvPr id="11" name="Объект 10"/>
          <p:cNvSpPr>
            <a:spLocks noGrp="1"/>
          </p:cNvSpPr>
          <p:nvPr>
            <p:ph sz="half" idx="1"/>
          </p:nvPr>
        </p:nvSpPr>
        <p:spPr>
          <a:xfrm>
            <a:off x="179513" y="1628801"/>
            <a:ext cx="4032448" cy="5112568"/>
          </a:xfrm>
        </p:spPr>
        <p:txBody>
          <a:bodyPr>
            <a:normAutofit lnSpcReduction="10000"/>
          </a:bodyPr>
          <a:lstStyle/>
          <a:p>
            <a:r>
              <a:rPr lang="ru-RU" dirty="0">
                <a:solidFill>
                  <a:srgbClr val="FFFF00"/>
                </a:solidFill>
              </a:rPr>
              <a:t>Почему же катание на коньках так полезно для детского здоровья?</a:t>
            </a:r>
          </a:p>
          <a:p>
            <a:r>
              <a:rPr lang="ru-RU" dirty="0" smtClean="0"/>
              <a:t>Катание на коньках </a:t>
            </a:r>
            <a:r>
              <a:rPr lang="ru-RU" dirty="0"/>
              <a:t>относится к циклическим видам физических нагрузок (также как бег, плавание). При таких нагрузках усиливается обмен веществ, интенсивно включается в работу дыхательная и сердечно-сосудистая система. К</a:t>
            </a:r>
            <a:r>
              <a:rPr lang="ru-RU" dirty="0" smtClean="0"/>
              <a:t>атание </a:t>
            </a:r>
            <a:r>
              <a:rPr lang="ru-RU" dirty="0"/>
              <a:t>на коньках </a:t>
            </a:r>
            <a:r>
              <a:rPr lang="ru-RU" dirty="0" smtClean="0"/>
              <a:t>рекомендуют </a:t>
            </a:r>
            <a:r>
              <a:rPr lang="ru-RU" dirty="0"/>
              <a:t>детям с ослабленной иммунной системой, часто болеющим респираторными заболеваниями, и даже при заболеваниях сердца.</a:t>
            </a:r>
          </a:p>
        </p:txBody>
      </p:sp>
      <p:pic>
        <p:nvPicPr>
          <p:cNvPr id="2050" name="Picture 2" descr="http://akak.ru/recipes/pictures/000/003/278_big.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139952" y="2348880"/>
            <a:ext cx="4286250" cy="34004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99458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3"/>
            <a:ext cx="7056784" cy="576064"/>
          </a:xfrm>
        </p:spPr>
        <p:txBody>
          <a:bodyPr/>
          <a:lstStyle/>
          <a:p>
            <a:pPr algn="ctr"/>
            <a:r>
              <a:rPr lang="ru-RU" dirty="0">
                <a:solidFill>
                  <a:srgbClr val="FFFF00"/>
                </a:solidFill>
              </a:rPr>
              <a:t>Катание на коньках</a:t>
            </a:r>
          </a:p>
        </p:txBody>
      </p:sp>
      <p:sp>
        <p:nvSpPr>
          <p:cNvPr id="4" name="Текст 3"/>
          <p:cNvSpPr>
            <a:spLocks noGrp="1"/>
          </p:cNvSpPr>
          <p:nvPr>
            <p:ph type="body" sz="half" idx="2"/>
          </p:nvPr>
        </p:nvSpPr>
        <p:spPr>
          <a:xfrm>
            <a:off x="251520" y="620688"/>
            <a:ext cx="8064896" cy="2304256"/>
          </a:xfrm>
        </p:spPr>
        <p:txBody>
          <a:bodyPr>
            <a:normAutofit lnSpcReduction="10000"/>
          </a:bodyPr>
          <a:lstStyle/>
          <a:p>
            <a:r>
              <a:rPr lang="ru-RU" sz="1600" dirty="0"/>
              <a:t>Без преувеличения можно сказать, что катание на коньках – один из наиболее любимых и демократичных зимних видов спорта. На московских катках можно увидеть трехлетнего ребенка, впервые вставшего на коньки, и тут же рядом – преклонного возраста пенсионера, быстрых задорных подростков и степенно прокатывающуюся супружескую пару.</a:t>
            </a:r>
          </a:p>
          <a:p>
            <a:r>
              <a:rPr lang="ru-RU" sz="1600" dirty="0"/>
              <a:t>Последнее время более активно и по назначению стали использоваться хоккейные коробки в микрорайонах, да и пришкольные площадки не </a:t>
            </a:r>
            <a:r>
              <a:rPr lang="ru-RU" sz="1600" dirty="0" smtClean="0"/>
              <a:t>пустуют.</a:t>
            </a:r>
            <a:endParaRPr lang="ru-RU" sz="1600" dirty="0"/>
          </a:p>
        </p:txBody>
      </p:sp>
      <p:pic>
        <p:nvPicPr>
          <p:cNvPr id="3074" name="Picture 2" descr="http://i-snoubord.ru/d/792-1/i-snoubord96_00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47664" y="2720875"/>
            <a:ext cx="5400600" cy="405218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6421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3"/>
            <a:ext cx="7881003" cy="792087"/>
          </a:xfrm>
        </p:spPr>
        <p:txBody>
          <a:bodyPr/>
          <a:lstStyle/>
          <a:p>
            <a:pPr algn="ctr"/>
            <a:r>
              <a:rPr lang="ru-RU" sz="2800" dirty="0">
                <a:solidFill>
                  <a:srgbClr val="FFFF00"/>
                </a:solidFill>
              </a:rPr>
              <a:t>Снаряжение </a:t>
            </a:r>
            <a:r>
              <a:rPr lang="ru-RU" sz="2800" dirty="0" smtClean="0">
                <a:solidFill>
                  <a:srgbClr val="FFFF00"/>
                </a:solidFill>
              </a:rPr>
              <a:t>для катка</a:t>
            </a:r>
            <a:endParaRPr lang="ru-RU" sz="2800" dirty="0">
              <a:solidFill>
                <a:srgbClr val="FFFF00"/>
              </a:solidFill>
            </a:endParaRPr>
          </a:p>
        </p:txBody>
      </p:sp>
      <p:sp>
        <p:nvSpPr>
          <p:cNvPr id="3" name="Объект 2"/>
          <p:cNvSpPr>
            <a:spLocks noGrp="1"/>
          </p:cNvSpPr>
          <p:nvPr>
            <p:ph sz="half" idx="1"/>
          </p:nvPr>
        </p:nvSpPr>
        <p:spPr>
          <a:xfrm>
            <a:off x="3419872" y="692696"/>
            <a:ext cx="4824536" cy="6048672"/>
          </a:xfrm>
        </p:spPr>
        <p:txBody>
          <a:bodyPr>
            <a:noAutofit/>
          </a:bodyPr>
          <a:lstStyle/>
          <a:p>
            <a:r>
              <a:rPr lang="ru-RU" sz="1300" dirty="0" smtClean="0"/>
              <a:t>1</a:t>
            </a:r>
            <a:r>
              <a:rPr lang="en-US" sz="1300" dirty="0" smtClean="0"/>
              <a:t>. </a:t>
            </a:r>
            <a:r>
              <a:rPr lang="ru-RU" sz="1300" dirty="0"/>
              <a:t>Коньки</a:t>
            </a:r>
            <a:r>
              <a:rPr lang="ru-RU" sz="1300" dirty="0" smtClean="0"/>
              <a:t>.</a:t>
            </a:r>
          </a:p>
          <a:p>
            <a:pPr marL="0" indent="0">
              <a:buNone/>
            </a:pPr>
            <a:r>
              <a:rPr lang="ru-RU" sz="1300" dirty="0"/>
              <a:t>К выбору обуви и одежды для похода на каток необходимо уделять большое значение. От них очень сильно зависит, какое удовольствие вы получите от занятий таким прекрасным </a:t>
            </a:r>
            <a:r>
              <a:rPr lang="ru-RU" sz="1300" dirty="0" smtClean="0"/>
              <a:t>видом </a:t>
            </a:r>
            <a:r>
              <a:rPr lang="ru-RU" sz="1300" dirty="0"/>
              <a:t>спорта, как фигурное катание. Ботинки для занятий фигурным катанием необходимо подбирать из плотного материала, они должны плотно и, в то же время, мягко облегать </a:t>
            </a:r>
            <a:r>
              <a:rPr lang="ru-RU" sz="1300" dirty="0" smtClean="0"/>
              <a:t>ногу. Голеностопный </a:t>
            </a:r>
            <a:r>
              <a:rPr lang="ru-RU" sz="1300" dirty="0"/>
              <a:t>сустав должен плотно обтягиваться ботинком благодаря шнуровке, при этом пальцы ног должны беспрепятственно шевелиться в носке ботинка, иначе будет нарушено кровообращение ног фигуриста. Это неизбежно приведет к замерзанию пальцев ног и, возможно, даже обморожению. Поэтому будьте очень требовательны к подбору обуви. </a:t>
            </a:r>
            <a:r>
              <a:rPr lang="ru-RU" sz="1300" dirty="0" smtClean="0"/>
              <a:t>Выполняя шнуровку ботинка, необходимо помнить, что область стопы затягивается максимально сильно, после перехода на голень шнурок обвязывается вокруг ноги и дальше затяжка шнуровки делается более свободно.</a:t>
            </a:r>
          </a:p>
          <a:p>
            <a:pPr marL="0" indent="0">
              <a:buNone/>
            </a:pPr>
            <a:r>
              <a:rPr lang="ru-RU" sz="1300" dirty="0" smtClean="0"/>
              <a:t>Лезвие </a:t>
            </a:r>
            <a:r>
              <a:rPr lang="ru-RU" sz="1300" dirty="0"/>
              <a:t>должно быть в толщину от 4 до 6 мм и в длину не более, чем на 3 см. длиннее башмака. </a:t>
            </a:r>
            <a:r>
              <a:rPr lang="ru-RU" sz="1300" dirty="0" smtClean="0"/>
              <a:t>Коньки </a:t>
            </a:r>
            <a:r>
              <a:rPr lang="ru-RU" sz="1300" dirty="0"/>
              <a:t>должны быть изготовлены из лучшей закаленной стали и </a:t>
            </a:r>
            <a:r>
              <a:rPr lang="ru-RU" sz="1300" dirty="0" err="1"/>
              <a:t>никкелированы</a:t>
            </a:r>
            <a:r>
              <a:rPr lang="ru-RU" sz="1300" dirty="0"/>
              <a:t> (для защиты от ржавчины</a:t>
            </a:r>
            <a:r>
              <a:rPr lang="ru-RU" sz="1300" dirty="0" smtClean="0"/>
              <a:t>).</a:t>
            </a:r>
          </a:p>
        </p:txBody>
      </p:sp>
      <p:graphicFrame>
        <p:nvGraphicFramePr>
          <p:cNvPr id="7" name="Объект 6"/>
          <p:cNvGraphicFramePr>
            <a:graphicFrameLocks noGrp="1"/>
          </p:cNvGraphicFramePr>
          <p:nvPr>
            <p:ph sz="half" idx="2"/>
          </p:nvPr>
        </p:nvGraphicFramePr>
        <p:xfrm>
          <a:off x="5210222" y="3454082"/>
          <a:ext cx="2374806" cy="365760"/>
        </p:xfrm>
        <a:graphic>
          <a:graphicData uri="http://schemas.openxmlformats.org/drawingml/2006/table">
            <a:tbl>
              <a:tblPr/>
              <a:tblGrid>
                <a:gridCol w="1187403"/>
                <a:gridCol w="1187403"/>
              </a:tblGrid>
              <a:tr h="0">
                <a:tc>
                  <a:txBody>
                    <a:bodyPr/>
                    <a:lstStyle/>
                    <a:p>
                      <a:endParaRPr lang="ru-RU">
                        <a:effectLst/>
                      </a:endParaRPr>
                    </a:p>
                  </a:txBody>
                  <a:tcPr anchor="ctr">
                    <a:lnL>
                      <a:noFill/>
                    </a:lnL>
                    <a:lnR>
                      <a:noFill/>
                    </a:lnR>
                    <a:lnT>
                      <a:noFill/>
                    </a:lnT>
                    <a:lnB>
                      <a:noFill/>
                    </a:lnB>
                  </a:tcPr>
                </a:tc>
                <a:tc>
                  <a:txBody>
                    <a:bodyPr/>
                    <a:lstStyle/>
                    <a:p>
                      <a:endParaRPr lang="ru-RU" dirty="0">
                        <a:effectLst/>
                      </a:endParaRPr>
                    </a:p>
                  </a:txBody>
                  <a:tcPr anchor="ctr">
                    <a:lnL>
                      <a:noFill/>
                    </a:lnL>
                    <a:lnR>
                      <a:noFill/>
                    </a:lnR>
                    <a:lnT>
                      <a:noFill/>
                    </a:lnT>
                    <a:lnB>
                      <a:noFill/>
                    </a:lnB>
                  </a:tcPr>
                </a:tc>
              </a:tr>
            </a:tbl>
          </a:graphicData>
        </a:graphic>
      </p:graphicFrame>
      <p:pic>
        <p:nvPicPr>
          <p:cNvPr id="4099" name="Picture 3" descr="http://www.krasobrusleni24.cz/wp-content/gallery/vyvoj-brusle/vyvoj-brusle-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7504" y="2188840"/>
            <a:ext cx="3240360" cy="324036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38989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3599641" y="2008882"/>
            <a:ext cx="576063" cy="4392488"/>
          </a:xfrm>
        </p:spPr>
        <p:txBody>
          <a:bodyPr/>
          <a:lstStyle/>
          <a:p>
            <a:pPr algn="ctr"/>
            <a:r>
              <a:rPr lang="ru-RU" dirty="0" smtClean="0">
                <a:solidFill>
                  <a:srgbClr val="FFFF00"/>
                </a:solidFill>
              </a:rPr>
              <a:t>Одежда</a:t>
            </a:r>
            <a:r>
              <a:rPr lang="ru-RU" dirty="0">
                <a:solidFill>
                  <a:srgbClr val="FFFF00"/>
                </a:solidFill>
              </a:rPr>
              <a:t/>
            </a:r>
            <a:br>
              <a:rPr lang="ru-RU" dirty="0">
                <a:solidFill>
                  <a:srgbClr val="FFFF00"/>
                </a:solidFill>
              </a:rPr>
            </a:br>
            <a:endParaRPr lang="ru-RU" dirty="0">
              <a:solidFill>
                <a:srgbClr val="FFFF00"/>
              </a:solidFill>
            </a:endParaRPr>
          </a:p>
        </p:txBody>
      </p:sp>
      <p:sp>
        <p:nvSpPr>
          <p:cNvPr id="7" name="Текст 6"/>
          <p:cNvSpPr>
            <a:spLocks noGrp="1"/>
          </p:cNvSpPr>
          <p:nvPr>
            <p:ph type="body" idx="1"/>
          </p:nvPr>
        </p:nvSpPr>
        <p:spPr>
          <a:xfrm>
            <a:off x="215900" y="168274"/>
            <a:ext cx="7680965" cy="2108597"/>
          </a:xfrm>
        </p:spPr>
        <p:txBody>
          <a:bodyPr/>
          <a:lstStyle/>
          <a:p>
            <a:r>
              <a:rPr lang="ru-RU" sz="1400" dirty="0" smtClean="0">
                <a:solidFill>
                  <a:schemeClr val="accent1">
                    <a:lumMod val="20000"/>
                    <a:lumOff val="80000"/>
                  </a:schemeClr>
                </a:solidFill>
              </a:rPr>
              <a:t>Главное </a:t>
            </a:r>
            <a:r>
              <a:rPr lang="ru-RU" sz="1400" dirty="0">
                <a:solidFill>
                  <a:schemeClr val="accent1">
                    <a:lumMod val="20000"/>
                    <a:lumOff val="80000"/>
                  </a:schemeClr>
                </a:solidFill>
              </a:rPr>
              <a:t>условие </a:t>
            </a:r>
            <a:r>
              <a:rPr lang="ru-RU" sz="1400" dirty="0" smtClean="0">
                <a:solidFill>
                  <a:schemeClr val="accent1">
                    <a:lumMod val="20000"/>
                    <a:lumOff val="80000"/>
                  </a:schemeClr>
                </a:solidFill>
              </a:rPr>
              <a:t> одежды для </a:t>
            </a:r>
            <a:r>
              <a:rPr lang="ru-RU" sz="1400" dirty="0">
                <a:solidFill>
                  <a:schemeClr val="accent1">
                    <a:lumMod val="20000"/>
                    <a:lumOff val="80000"/>
                  </a:schemeClr>
                </a:solidFill>
              </a:rPr>
              <a:t>катания на коньках</a:t>
            </a:r>
            <a:r>
              <a:rPr lang="ru-RU" sz="1400" dirty="0" smtClean="0">
                <a:solidFill>
                  <a:schemeClr val="accent1">
                    <a:lumMod val="20000"/>
                    <a:lumOff val="80000"/>
                  </a:schemeClr>
                </a:solidFill>
              </a:rPr>
              <a:t>– </a:t>
            </a:r>
            <a:r>
              <a:rPr lang="ru-RU" sz="1400" dirty="0">
                <a:solidFill>
                  <a:schemeClr val="accent1">
                    <a:lumMod val="20000"/>
                    <a:lumOff val="80000"/>
                  </a:schemeClr>
                </a:solidFill>
              </a:rPr>
              <a:t>она должна быть легкая, удобная, теплая, но не вызывать излишнего </a:t>
            </a:r>
            <a:r>
              <a:rPr lang="ru-RU" sz="1400" dirty="0" err="1">
                <a:solidFill>
                  <a:schemeClr val="accent1">
                    <a:lumMod val="20000"/>
                    <a:lumOff val="80000"/>
                  </a:schemeClr>
                </a:solidFill>
              </a:rPr>
              <a:t>потовыделения</a:t>
            </a:r>
            <a:r>
              <a:rPr lang="ru-RU" sz="1400" dirty="0">
                <a:solidFill>
                  <a:schemeClr val="accent1">
                    <a:lumMod val="20000"/>
                    <a:lumOff val="80000"/>
                  </a:schemeClr>
                </a:solidFill>
              </a:rPr>
              <a:t>. Нательное белье лучше всего из хлопчатобумажной ткани или </a:t>
            </a:r>
            <a:r>
              <a:rPr lang="ru-RU" sz="1400" dirty="0" smtClean="0">
                <a:solidFill>
                  <a:schemeClr val="accent1">
                    <a:lumMod val="20000"/>
                    <a:lumOff val="80000"/>
                  </a:schemeClr>
                </a:solidFill>
              </a:rPr>
              <a:t>современное </a:t>
            </a:r>
            <a:r>
              <a:rPr lang="ru-RU" sz="1400" dirty="0" err="1" smtClean="0">
                <a:solidFill>
                  <a:schemeClr val="accent1">
                    <a:lumMod val="20000"/>
                    <a:lumOff val="80000"/>
                  </a:schemeClr>
                </a:solidFill>
              </a:rPr>
              <a:t>термо</a:t>
            </a:r>
            <a:r>
              <a:rPr lang="ru-RU" sz="1400" dirty="0" smtClean="0">
                <a:solidFill>
                  <a:schemeClr val="accent1">
                    <a:lumMod val="20000"/>
                    <a:lumOff val="80000"/>
                  </a:schemeClr>
                </a:solidFill>
              </a:rPr>
              <a:t>-белье. На ноги </a:t>
            </a:r>
            <a:r>
              <a:rPr lang="ru-RU" sz="1400" dirty="0">
                <a:solidFill>
                  <a:schemeClr val="accent1">
                    <a:lumMod val="20000"/>
                    <a:lumOff val="80000"/>
                  </a:schemeClr>
                </a:solidFill>
              </a:rPr>
              <a:t>лучше носков из натуральной шерсти пока еще ничего не придумали. Верхняя одежда должна состоять из спортивных брюк типа трико и короткой куртки. На голову одевайте то, что вам нравится и соответствует температуре на катке. Не забудьте, основное требование к шапочке – защитить уши от отмораживания. Для защиты кистей рук от холодного воздуха и, на случай падения, ото льда, рекомендуем пользоваться шерстяными перчатками или варежками. </a:t>
            </a:r>
          </a:p>
        </p:txBody>
      </p:sp>
      <p:sp>
        <p:nvSpPr>
          <p:cNvPr id="8" name="Текст 7"/>
          <p:cNvSpPr>
            <a:spLocks noGrp="1"/>
          </p:cNvSpPr>
          <p:nvPr>
            <p:ph type="body" sz="quarter" idx="3"/>
          </p:nvPr>
        </p:nvSpPr>
        <p:spPr>
          <a:xfrm>
            <a:off x="588681" y="6322907"/>
            <a:ext cx="3133080" cy="456897"/>
          </a:xfrm>
        </p:spPr>
        <p:txBody>
          <a:bodyPr/>
          <a:lstStyle/>
          <a:p>
            <a:pPr algn="ctr"/>
            <a:r>
              <a:rPr lang="ru-RU" sz="1600" dirty="0" smtClean="0">
                <a:solidFill>
                  <a:schemeClr val="bg1"/>
                </a:solidFill>
              </a:rPr>
              <a:t>Одежда для мальчиков </a:t>
            </a:r>
            <a:endParaRPr lang="ru-RU" sz="1600" dirty="0">
              <a:solidFill>
                <a:schemeClr val="bg1"/>
              </a:solidFill>
            </a:endParaRPr>
          </a:p>
        </p:txBody>
      </p:sp>
      <p:pic>
        <p:nvPicPr>
          <p:cNvPr id="1026" name="Picture 2" descr="http://www.nsemenova.ru/images/blog/winter/men/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6494" y="2288933"/>
            <a:ext cx="2907556" cy="4060833"/>
          </a:xfrm>
          <a:prstGeom prst="rect">
            <a:avLst/>
          </a:prstGeom>
          <a:noFill/>
          <a:extLst>
            <a:ext uri="{909E8E84-426E-40DD-AFC4-6F175D3DCCD1}">
              <a14:hiddenFill xmlns="" xmlns:a14="http://schemas.microsoft.com/office/drawing/2010/main">
                <a:solidFill>
                  <a:srgbClr val="FFFFFF"/>
                </a:solidFill>
              </a14:hiddenFill>
            </a:ext>
          </a:extLst>
        </p:spPr>
      </p:pic>
      <p:sp>
        <p:nvSpPr>
          <p:cNvPr id="5" name="AutoShape 4" descr="http://www.nsemenova.ru/images/blog/winter/women/5.jpg"/>
          <p:cNvSpPr>
            <a:spLocks noChangeAspect="1" noChangeArrowheads="1"/>
          </p:cNvSpPr>
          <p:nvPr/>
        </p:nvSpPr>
        <p:spPr bwMode="auto">
          <a:xfrm>
            <a:off x="63500" y="-136525"/>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30" name="Picture 6" descr="http://www.nsemenova.ru/images/blog/winter/women/5.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317541" y="2288934"/>
            <a:ext cx="3428693" cy="4063002"/>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Текст 7"/>
          <p:cNvSpPr txBox="1">
            <a:spLocks/>
          </p:cNvSpPr>
          <p:nvPr/>
        </p:nvSpPr>
        <p:spPr>
          <a:xfrm>
            <a:off x="4448561" y="6351935"/>
            <a:ext cx="3133080" cy="409031"/>
          </a:xfrm>
          <a:prstGeom prst="rect">
            <a:avLst/>
          </a:prstGeom>
        </p:spPr>
        <p:txBody>
          <a:bodyPr vert="horz" lIns="91440" tIns="45720" rIns="91440" bIns="45720" rtlCol="0" anchor="b">
            <a:noAutofit/>
          </a:bodyPr>
          <a:lstStyle>
            <a:lvl1pPr marL="0" indent="0" algn="l" defTabSz="457200" rtl="0" eaLnBrk="1" latinLnBrk="0" hangingPunct="1">
              <a:spcBef>
                <a:spcPct val="20000"/>
              </a:spcBef>
              <a:spcAft>
                <a:spcPts val="600"/>
              </a:spcAft>
              <a:buClr>
                <a:schemeClr val="tx2"/>
              </a:buClr>
              <a:buFont typeface="Wingdings 2" charset="2"/>
              <a:buNone/>
              <a:defRPr sz="2400" b="0" kern="1200">
                <a:solidFill>
                  <a:schemeClr val="tx1"/>
                </a:solidFill>
                <a:latin typeface="+mn-lt"/>
                <a:ea typeface="+mn-ea"/>
                <a:cs typeface="+mn-cs"/>
              </a:defRPr>
            </a:lvl1pPr>
            <a:lvl2pPr marL="457200" indent="0" algn="l" defTabSz="457200" rtl="0" eaLnBrk="1" latinLnBrk="0" hangingPunct="1">
              <a:spcBef>
                <a:spcPct val="20000"/>
              </a:spcBef>
              <a:spcAft>
                <a:spcPts val="600"/>
              </a:spcAft>
              <a:buClr>
                <a:schemeClr val="tx2"/>
              </a:buClr>
              <a:buFont typeface="Wingdings 2" charset="2"/>
              <a:buNone/>
              <a:defRPr sz="2000" b="1" kern="1200">
                <a:solidFill>
                  <a:schemeClr val="tx1"/>
                </a:solidFill>
                <a:latin typeface="+mn-lt"/>
                <a:ea typeface="+mn-ea"/>
                <a:cs typeface="+mn-cs"/>
              </a:defRPr>
            </a:lvl2pPr>
            <a:lvl3pPr marL="914400" indent="0" algn="l" defTabSz="457200" rtl="0" eaLnBrk="1" latinLnBrk="0" hangingPunct="1">
              <a:spcBef>
                <a:spcPct val="20000"/>
              </a:spcBef>
              <a:spcAft>
                <a:spcPts val="600"/>
              </a:spcAft>
              <a:buClr>
                <a:schemeClr val="tx2"/>
              </a:buClr>
              <a:buFont typeface="Wingdings 2" charset="2"/>
              <a:buNone/>
              <a:defRPr sz="1800" b="1" kern="1200">
                <a:solidFill>
                  <a:schemeClr val="tx1"/>
                </a:solidFill>
                <a:latin typeface="+mn-lt"/>
                <a:ea typeface="+mn-ea"/>
                <a:cs typeface="+mn-cs"/>
              </a:defRPr>
            </a:lvl3pPr>
            <a:lvl4pPr marL="1371600" indent="0" algn="l" defTabSz="457200" rtl="0" eaLnBrk="1" latinLnBrk="0" hangingPunct="1">
              <a:spcBef>
                <a:spcPct val="20000"/>
              </a:spcBef>
              <a:spcAft>
                <a:spcPts val="600"/>
              </a:spcAft>
              <a:buClr>
                <a:schemeClr val="tx2"/>
              </a:buClr>
              <a:buFont typeface="Wingdings 2" charset="2"/>
              <a:buNone/>
              <a:defRPr sz="1600" b="1" kern="1200">
                <a:solidFill>
                  <a:schemeClr val="tx1"/>
                </a:solidFill>
                <a:latin typeface="+mn-lt"/>
                <a:ea typeface="+mn-ea"/>
                <a:cs typeface="+mn-cs"/>
              </a:defRPr>
            </a:lvl4pPr>
            <a:lvl5pPr marL="1828800" indent="0" algn="l" defTabSz="457200" rtl="0" eaLnBrk="1" latinLnBrk="0" hangingPunct="1">
              <a:spcBef>
                <a:spcPct val="20000"/>
              </a:spcBef>
              <a:spcAft>
                <a:spcPts val="600"/>
              </a:spcAft>
              <a:buClr>
                <a:schemeClr val="tx2"/>
              </a:buClr>
              <a:buFont typeface="Wingdings 2" charset="2"/>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a:r>
              <a:rPr lang="ru-RU" sz="1600" dirty="0" smtClean="0">
                <a:solidFill>
                  <a:schemeClr val="bg1"/>
                </a:solidFill>
              </a:rPr>
              <a:t>Одежда для девочек</a:t>
            </a:r>
            <a:endParaRPr lang="ru-RU" sz="1600" dirty="0">
              <a:solidFill>
                <a:schemeClr val="bg1"/>
              </a:solidFill>
            </a:endParaRPr>
          </a:p>
        </p:txBody>
      </p:sp>
    </p:spTree>
    <p:extLst>
      <p:ext uri="{BB962C8B-B14F-4D97-AF65-F5344CB8AC3E}">
        <p14:creationId xmlns="" xmlns:p14="http://schemas.microsoft.com/office/powerpoint/2010/main" val="1130634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60649"/>
            <a:ext cx="7881003" cy="792088"/>
          </a:xfrm>
        </p:spPr>
        <p:txBody>
          <a:bodyPr/>
          <a:lstStyle/>
          <a:p>
            <a:pPr algn="ctr"/>
            <a:r>
              <a:rPr lang="ru-RU" dirty="0">
                <a:solidFill>
                  <a:srgbClr val="FFFF00"/>
                </a:solidFill>
              </a:rPr>
              <a:t>Обучение техники катания на коньках</a:t>
            </a:r>
          </a:p>
        </p:txBody>
      </p:sp>
      <p:sp>
        <p:nvSpPr>
          <p:cNvPr id="3" name="Объект 2"/>
          <p:cNvSpPr>
            <a:spLocks noGrp="1"/>
          </p:cNvSpPr>
          <p:nvPr>
            <p:ph sz="half" idx="1"/>
          </p:nvPr>
        </p:nvSpPr>
        <p:spPr>
          <a:xfrm>
            <a:off x="15993" y="5013176"/>
            <a:ext cx="8964488" cy="1684741"/>
          </a:xfrm>
        </p:spPr>
        <p:txBody>
          <a:bodyPr>
            <a:normAutofit fontScale="92500" lnSpcReduction="10000"/>
          </a:bodyPr>
          <a:lstStyle/>
          <a:p>
            <a:r>
              <a:rPr lang="ru-RU" dirty="0" smtClean="0">
                <a:solidFill>
                  <a:schemeClr val="tx2">
                    <a:lumMod val="25000"/>
                  </a:schemeClr>
                </a:solidFill>
              </a:rPr>
              <a:t>Катание </a:t>
            </a:r>
            <a:r>
              <a:rPr lang="ru-RU" dirty="0">
                <a:solidFill>
                  <a:schemeClr val="tx2">
                    <a:lumMod val="25000"/>
                  </a:schemeClr>
                </a:solidFill>
              </a:rPr>
              <a:t>на коньках бывает разное — это может быть обычное катание в свое удовольствие или фигурное, спортивные танцы на льду или различные виды спорта, такие как хоккей с шайбой или мячом, бег на коньках</a:t>
            </a:r>
            <a:r>
              <a:rPr lang="ru-RU" dirty="0" smtClean="0">
                <a:solidFill>
                  <a:schemeClr val="tx2">
                    <a:lumMod val="25000"/>
                  </a:schemeClr>
                </a:solidFill>
              </a:rPr>
              <a:t>.</a:t>
            </a:r>
            <a:endParaRPr lang="ru-RU" dirty="0">
              <a:solidFill>
                <a:schemeClr val="tx2">
                  <a:lumMod val="25000"/>
                </a:schemeClr>
              </a:solidFill>
            </a:endParaRPr>
          </a:p>
          <a:p>
            <a:r>
              <a:rPr lang="ru-RU" dirty="0">
                <a:solidFill>
                  <a:schemeClr val="tx2">
                    <a:lumMod val="25000"/>
                  </a:schemeClr>
                </a:solidFill>
              </a:rPr>
              <a:t>В любом случае, чтобы научиться уверенно держаться на коньках, необходимо овладеть техникой </a:t>
            </a:r>
            <a:r>
              <a:rPr lang="ru-RU" dirty="0" smtClean="0">
                <a:solidFill>
                  <a:schemeClr val="tx2">
                    <a:lumMod val="25000"/>
                  </a:schemeClr>
                </a:solidFill>
              </a:rPr>
              <a:t>катания.</a:t>
            </a:r>
            <a:endParaRPr lang="ru-RU" dirty="0">
              <a:solidFill>
                <a:schemeClr val="tx2">
                  <a:lumMod val="25000"/>
                </a:schemeClr>
              </a:solidFill>
            </a:endParaRPr>
          </a:p>
        </p:txBody>
      </p:sp>
      <p:pic>
        <p:nvPicPr>
          <p:cNvPr id="2050" name="Picture 2" descr="http://holiphoto.narod.ru/Gal/2_Chr/full/095.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59632" y="1127658"/>
            <a:ext cx="6336704" cy="396384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31211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648"/>
            <a:ext cx="8132523" cy="648073"/>
          </a:xfrm>
        </p:spPr>
        <p:txBody>
          <a:bodyPr/>
          <a:lstStyle/>
          <a:p>
            <a:pPr algn="ctr"/>
            <a:r>
              <a:rPr lang="ru-RU" dirty="0">
                <a:solidFill>
                  <a:srgbClr val="FFFF00"/>
                </a:solidFill>
              </a:rPr>
              <a:t>Б</a:t>
            </a:r>
            <a:r>
              <a:rPr lang="ru-RU" dirty="0" smtClean="0">
                <a:solidFill>
                  <a:srgbClr val="FFFF00"/>
                </a:solidFill>
              </a:rPr>
              <a:t>ег </a:t>
            </a:r>
            <a:r>
              <a:rPr lang="ru-RU" dirty="0">
                <a:solidFill>
                  <a:srgbClr val="FFFF00"/>
                </a:solidFill>
              </a:rPr>
              <a:t>по прямой линии</a:t>
            </a:r>
          </a:p>
        </p:txBody>
      </p:sp>
      <p:sp>
        <p:nvSpPr>
          <p:cNvPr id="3" name="Объект 2"/>
          <p:cNvSpPr>
            <a:spLocks noGrp="1"/>
          </p:cNvSpPr>
          <p:nvPr>
            <p:ph sz="half" idx="1"/>
          </p:nvPr>
        </p:nvSpPr>
        <p:spPr>
          <a:xfrm>
            <a:off x="-108520" y="980728"/>
            <a:ext cx="4680520" cy="5616623"/>
          </a:xfrm>
        </p:spPr>
        <p:txBody>
          <a:bodyPr>
            <a:normAutofit fontScale="85000" lnSpcReduction="10000"/>
          </a:bodyPr>
          <a:lstStyle/>
          <a:p>
            <a:r>
              <a:rPr lang="ru-RU" dirty="0" smtClean="0"/>
              <a:t>Для </a:t>
            </a:r>
            <a:r>
              <a:rPr lang="ru-RU" dirty="0"/>
              <a:t>этого нужно использовать такие рекомендации: шаг должен быть как можно более узким; корпус желательно опустить пониже, и его раскачивание может быть исключительно по горизонтали. Нога, которая производит скольжение, несет полностью вес тела, к тому же, в процессе скольжения осуществлять нажим следует на заднюю часть конькового лезвия. Сам толчок производят всем лезвием, одновременно нажимая на его середину. Мышцы при толчке напрягать нужно постепенно, а после толчка также постепенно их нужно ослабить. Сама нога, которую расслабляют после толчка, выдвигается вперед, причем поднимать ее выше поверхности льда не следует более чем на 20 см. Та нога, которая начинает скольжение, должна мягко опуститься на лед всем лезвием. Если все будет проделано правильно, тогда на льду не останется следов.</a:t>
            </a:r>
          </a:p>
        </p:txBody>
      </p:sp>
      <p:pic>
        <p:nvPicPr>
          <p:cNvPr id="1026" name="Picture 2" descr="http://www.restopoisk.ru/uploads/gallery/19-35-20-08-2011-f79c4c.jpe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54593" y="4077072"/>
            <a:ext cx="3168352" cy="2376264"/>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http://www.snowkazan.ru/images/stories/sovety/view.jpe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44008" y="985098"/>
            <a:ext cx="3888276" cy="258951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73584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04664"/>
            <a:ext cx="7953011" cy="593036"/>
          </a:xfrm>
        </p:spPr>
        <p:txBody>
          <a:bodyPr/>
          <a:lstStyle/>
          <a:p>
            <a:pPr algn="ctr"/>
            <a:r>
              <a:rPr lang="ru-RU" dirty="0" smtClean="0">
                <a:solidFill>
                  <a:srgbClr val="FFFF00"/>
                </a:solidFill>
              </a:rPr>
              <a:t>Техника </a:t>
            </a:r>
            <a:r>
              <a:rPr lang="ru-RU" dirty="0">
                <a:solidFill>
                  <a:srgbClr val="FFFF00"/>
                </a:solidFill>
              </a:rPr>
              <a:t>бега по повороту</a:t>
            </a:r>
            <a:r>
              <a:rPr lang="ru-RU" dirty="0"/>
              <a:t/>
            </a:r>
            <a:br>
              <a:rPr lang="ru-RU" dirty="0"/>
            </a:br>
            <a:endParaRPr lang="ru-RU" dirty="0"/>
          </a:p>
        </p:txBody>
      </p:sp>
      <p:sp>
        <p:nvSpPr>
          <p:cNvPr id="3" name="Объект 2"/>
          <p:cNvSpPr>
            <a:spLocks noGrp="1"/>
          </p:cNvSpPr>
          <p:nvPr>
            <p:ph sz="half" idx="1"/>
          </p:nvPr>
        </p:nvSpPr>
        <p:spPr>
          <a:xfrm>
            <a:off x="-180527" y="836712"/>
            <a:ext cx="4536504" cy="5544615"/>
          </a:xfrm>
        </p:spPr>
        <p:txBody>
          <a:bodyPr>
            <a:noAutofit/>
          </a:bodyPr>
          <a:lstStyle/>
          <a:p>
            <a:r>
              <a:rPr lang="ru-RU" dirty="0" smtClean="0"/>
              <a:t>Особенность </a:t>
            </a:r>
            <a:r>
              <a:rPr lang="ru-RU" dirty="0"/>
              <a:t>техники бега по повороту заключается в том, что конькобежец бежит по кривой линии и вынужден в противовес центробежной силе создавать центростремительную, т. е. наклонятся внутрь поворота. Величина наклона зависит от скорости бега и радиуса поворота. Чем больше скорость бега, тем больше наклон, чем больше радиус поворота, тем меньше наклон. Посадка та же, что и в беге по прямой. Левый конёк ставится на наружное ребро по касательной к окружности. Отталкивание как правым, так и левым коньком направлено вправо.</a:t>
            </a:r>
          </a:p>
        </p:txBody>
      </p:sp>
      <p:pic>
        <p:nvPicPr>
          <p:cNvPr id="2050" name="Picture 2" descr="http://www.raut.ru/files/tato/gallery/sport/850326906.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357319" y="836712"/>
            <a:ext cx="4320480" cy="3240360"/>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http://a-urmanov.narod.ru/img/00700000.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244074" y="4246448"/>
            <a:ext cx="2546970" cy="248081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73542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1011753" y="91806"/>
            <a:ext cx="6835048" cy="504055"/>
          </a:xfrm>
        </p:spPr>
        <p:txBody>
          <a:bodyPr/>
          <a:lstStyle/>
          <a:p>
            <a:pPr algn="ctr"/>
            <a:r>
              <a:rPr lang="ru-RU" dirty="0">
                <a:solidFill>
                  <a:srgbClr val="FFFF00"/>
                </a:solidFill>
              </a:rPr>
              <a:t>Виды торможений</a:t>
            </a:r>
          </a:p>
        </p:txBody>
      </p:sp>
      <p:sp>
        <p:nvSpPr>
          <p:cNvPr id="11" name="Объект 10"/>
          <p:cNvSpPr>
            <a:spLocks noGrp="1"/>
          </p:cNvSpPr>
          <p:nvPr>
            <p:ph sz="half" idx="1"/>
          </p:nvPr>
        </p:nvSpPr>
        <p:spPr>
          <a:xfrm>
            <a:off x="0" y="2852936"/>
            <a:ext cx="8881361" cy="4149080"/>
          </a:xfrm>
        </p:spPr>
        <p:txBody>
          <a:bodyPr>
            <a:noAutofit/>
          </a:bodyPr>
          <a:lstStyle/>
          <a:p>
            <a:r>
              <a:rPr lang="ru-RU" sz="1300" b="1" i="1" dirty="0" smtClean="0">
                <a:solidFill>
                  <a:schemeClr val="tx2">
                    <a:lumMod val="25000"/>
                  </a:schemeClr>
                </a:solidFill>
              </a:rPr>
              <a:t>Обучение </a:t>
            </a:r>
            <a:r>
              <a:rPr lang="ru-RU" sz="1300" b="1" i="1" dirty="0">
                <a:solidFill>
                  <a:schemeClr val="tx2">
                    <a:lumMod val="25000"/>
                  </a:schemeClr>
                </a:solidFill>
              </a:rPr>
              <a:t>остановкам</a:t>
            </a:r>
            <a:r>
              <a:rPr lang="ru-RU" sz="1300" dirty="0">
                <a:solidFill>
                  <a:schemeClr val="tx2">
                    <a:lumMod val="25000"/>
                  </a:schemeClr>
                </a:solidFill>
              </a:rPr>
              <a:t> является важной частью программы обучения новичков. Различают остановки в </a:t>
            </a:r>
            <a:r>
              <a:rPr lang="ru-RU" sz="1300" dirty="0" err="1">
                <a:solidFill>
                  <a:schemeClr val="tx2">
                    <a:lumMod val="25000"/>
                  </a:schemeClr>
                </a:solidFill>
              </a:rPr>
              <a:t>двухопорном</a:t>
            </a:r>
            <a:r>
              <a:rPr lang="ru-RU" sz="1300" dirty="0">
                <a:solidFill>
                  <a:schemeClr val="tx2">
                    <a:lumMod val="25000"/>
                  </a:schemeClr>
                </a:solidFill>
              </a:rPr>
              <a:t> и одноопорном положении. Наиболее простой является Т-образная остановка. Торможение в этом случае осуществляется при скольжении вперед в </a:t>
            </a:r>
            <a:r>
              <a:rPr lang="ru-RU" sz="1300" dirty="0" err="1">
                <a:solidFill>
                  <a:schemeClr val="tx2">
                    <a:lumMod val="25000"/>
                  </a:schemeClr>
                </a:solidFill>
              </a:rPr>
              <a:t>двухопорном</a:t>
            </a:r>
            <a:r>
              <a:rPr lang="ru-RU" sz="1300" dirty="0">
                <a:solidFill>
                  <a:schemeClr val="tx2">
                    <a:lumMod val="25000"/>
                  </a:schemeClr>
                </a:solidFill>
              </a:rPr>
              <a:t> положении путем давления на внутреннее ребро ноги, находящейся сзади. Опорная нога слегка согнута, руки разведены в стороны. Более сложной является остановка, в которой торможение достигается поворотом двух ног перпендикулярно к направлению движения. Одна нога на внутреннем ребре конька, другая — на наружном. Плечи и голова повернуты в сторону движения. Тело слегка наклонено в сторону, противоположную направлению движения.</a:t>
            </a:r>
          </a:p>
          <a:p>
            <a:r>
              <a:rPr lang="ru-RU" sz="1300" dirty="0">
                <a:solidFill>
                  <a:schemeClr val="tx2">
                    <a:lumMod val="25000"/>
                  </a:schemeClr>
                </a:solidFill>
              </a:rPr>
              <a:t>Распространенными видами торможения являются остановки; способами </a:t>
            </a:r>
            <a:r>
              <a:rPr lang="ru-RU" sz="1300" b="1" i="1" dirty="0">
                <a:solidFill>
                  <a:schemeClr val="tx2">
                    <a:lumMod val="25000"/>
                  </a:schemeClr>
                </a:solidFill>
              </a:rPr>
              <a:t>«</a:t>
            </a:r>
            <a:r>
              <a:rPr lang="ru-RU" sz="1300" b="1" i="1" dirty="0" err="1">
                <a:solidFill>
                  <a:schemeClr val="tx2">
                    <a:lumMod val="25000"/>
                  </a:schemeClr>
                </a:solidFill>
              </a:rPr>
              <a:t>полуплуг</a:t>
            </a:r>
            <a:r>
              <a:rPr lang="ru-RU" sz="1300" b="1" i="1" dirty="0">
                <a:solidFill>
                  <a:schemeClr val="tx2">
                    <a:lumMod val="25000"/>
                  </a:schemeClr>
                </a:solidFill>
              </a:rPr>
              <a:t>»</a:t>
            </a:r>
            <a:r>
              <a:rPr lang="ru-RU" sz="1300" dirty="0">
                <a:solidFill>
                  <a:schemeClr val="tx2">
                    <a:lumMod val="25000"/>
                  </a:schemeClr>
                </a:solidFill>
              </a:rPr>
              <a:t>, «плуг», ребром конька в одноопорном положении. При торможении первым способом занимающийся выносит ногу вперед, разворачивает стопу поперек движения. Торможение осуществляется давлением на внутреннее, ребро конька. В момент выполнения торможения ноги чуть согнуты в коленях, спина прямая.</a:t>
            </a:r>
          </a:p>
          <a:p>
            <a:r>
              <a:rPr lang="ru-RU" sz="1300" dirty="0">
                <a:solidFill>
                  <a:schemeClr val="tx2">
                    <a:lumMod val="25000"/>
                  </a:schemeClr>
                </a:solidFill>
              </a:rPr>
              <a:t>Способ </a:t>
            </a:r>
            <a:r>
              <a:rPr lang="ru-RU" sz="1300" b="1" i="1" dirty="0">
                <a:solidFill>
                  <a:schemeClr val="tx2">
                    <a:lumMod val="25000"/>
                  </a:schemeClr>
                </a:solidFill>
              </a:rPr>
              <a:t>«плуг»</a:t>
            </a:r>
            <a:r>
              <a:rPr lang="ru-RU" sz="1300" dirty="0">
                <a:solidFill>
                  <a:schemeClr val="tx2">
                    <a:lumMod val="25000"/>
                  </a:schemeClr>
                </a:solidFill>
              </a:rPr>
              <a:t> по своей технике схож с торможением «</a:t>
            </a:r>
            <a:r>
              <a:rPr lang="ru-RU" sz="1300" dirty="0" err="1">
                <a:solidFill>
                  <a:schemeClr val="tx2">
                    <a:lumMod val="25000"/>
                  </a:schemeClr>
                </a:solidFill>
              </a:rPr>
              <a:t>полуплуг</a:t>
            </a:r>
            <a:r>
              <a:rPr lang="ru-RU" sz="1300" dirty="0">
                <a:solidFill>
                  <a:schemeClr val="tx2">
                    <a:lumMod val="25000"/>
                  </a:schemeClr>
                </a:solidFill>
              </a:rPr>
              <a:t>». Отличие состоит в том, что торможение осуществляется обоими коньками. В момент торможения занимающийся сгибает ноги, поворачивает их носками внутрь и нажимает на внутренние ребра</a:t>
            </a:r>
            <a:r>
              <a:rPr lang="ru-RU" sz="1300" dirty="0" smtClean="0">
                <a:solidFill>
                  <a:schemeClr val="tx2">
                    <a:lumMod val="25000"/>
                  </a:schemeClr>
                </a:solidFill>
              </a:rPr>
              <a:t>.</a:t>
            </a:r>
            <a:endParaRPr lang="ru-RU" sz="1300" dirty="0">
              <a:solidFill>
                <a:schemeClr val="tx2">
                  <a:lumMod val="25000"/>
                </a:schemeClr>
              </a:solidFill>
            </a:endParaRPr>
          </a:p>
        </p:txBody>
      </p:sp>
      <p:pic>
        <p:nvPicPr>
          <p:cNvPr id="3079" name="Рисунок 7" descr="Фигурное катание"/>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95736" y="620688"/>
            <a:ext cx="4467083" cy="25202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685363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37350" y="188640"/>
            <a:ext cx="7819025" cy="6247864"/>
          </a:xfrm>
          <a:prstGeom prst="rect">
            <a:avLst/>
          </a:prstGeom>
        </p:spPr>
        <p:txBody>
          <a:bodyPr wrap="square">
            <a:spAutoFit/>
          </a:bodyPr>
          <a:lstStyle/>
          <a:p>
            <a:pPr algn="ctr"/>
            <a:r>
              <a:rPr lang="ru-RU" sz="1600" b="1" i="1" dirty="0" smtClean="0"/>
              <a:t> </a:t>
            </a:r>
            <a:r>
              <a:rPr lang="ru-RU" sz="2400" b="1" i="1" dirty="0" smtClean="0">
                <a:solidFill>
                  <a:srgbClr val="FFFF00"/>
                </a:solidFill>
              </a:rPr>
              <a:t>Инструкция по </a:t>
            </a:r>
            <a:r>
              <a:rPr lang="ru-RU" sz="2400" b="1" i="1" dirty="0">
                <a:solidFill>
                  <a:srgbClr val="FFFF00"/>
                </a:solidFill>
              </a:rPr>
              <a:t>предупреждению травматизма на занятиях коньками </a:t>
            </a:r>
            <a:r>
              <a:rPr lang="ru-RU" sz="2400" b="1" i="1" dirty="0" smtClean="0">
                <a:solidFill>
                  <a:srgbClr val="FFFF00"/>
                </a:solidFill>
              </a:rPr>
              <a:t>.</a:t>
            </a:r>
          </a:p>
          <a:p>
            <a:r>
              <a:rPr lang="ru-RU" sz="1600" dirty="0" smtClean="0"/>
              <a:t>1. Одежда </a:t>
            </a:r>
            <a:r>
              <a:rPr lang="ru-RU" sz="1600" dirty="0"/>
              <a:t>для занятий должна быть легкой, теплой, не стесняющей движения.</a:t>
            </a:r>
          </a:p>
          <a:p>
            <a:pPr lvl="0"/>
            <a:r>
              <a:rPr lang="ru-RU" sz="1600" dirty="0" smtClean="0"/>
              <a:t>2. Уроки </a:t>
            </a:r>
            <a:r>
              <a:rPr lang="ru-RU" sz="1600" dirty="0"/>
              <a:t>проходят в тихую погоду или при слабом и ветре, при температуре не ниже 20 </a:t>
            </a:r>
            <a:r>
              <a:rPr lang="ru-RU" sz="1600" baseline="30000" dirty="0"/>
              <a:t>0</a:t>
            </a:r>
            <a:r>
              <a:rPr lang="ru-RU" sz="1600" dirty="0"/>
              <a:t> С.</a:t>
            </a:r>
          </a:p>
          <a:p>
            <a:pPr lvl="0"/>
            <a:r>
              <a:rPr lang="ru-RU" sz="1600" dirty="0" smtClean="0"/>
              <a:t>3. Перед </a:t>
            </a:r>
            <a:r>
              <a:rPr lang="ru-RU" sz="1600" dirty="0"/>
              <a:t>каждым уроком проверять коньки / они должны быть прочными , надежными, обувь удобной.</a:t>
            </a:r>
          </a:p>
          <a:p>
            <a:pPr lvl="0"/>
            <a:r>
              <a:rPr lang="ru-RU" sz="1600" dirty="0" smtClean="0"/>
              <a:t>4. При </a:t>
            </a:r>
            <a:r>
              <a:rPr lang="ru-RU" sz="1600" dirty="0"/>
              <a:t>сильном морозе необходимо поручать занимающимся следить друг за другом и сообщать учителю о первых признаках обморожения.</a:t>
            </a:r>
          </a:p>
          <a:p>
            <a:pPr lvl="0"/>
            <a:r>
              <a:rPr lang="ru-RU" sz="1600" dirty="0" smtClean="0"/>
              <a:t>5. При </a:t>
            </a:r>
            <a:r>
              <a:rPr lang="ru-RU" sz="1600" dirty="0"/>
              <a:t>утомлении или ухудшении самочувствия учащихся должен быть отправлен в медпункт.</a:t>
            </a:r>
          </a:p>
          <a:p>
            <a:pPr lvl="0"/>
            <a:r>
              <a:rPr lang="ru-RU" sz="1600" dirty="0" smtClean="0"/>
              <a:t>6. Перед </a:t>
            </a:r>
            <a:r>
              <a:rPr lang="ru-RU" sz="1600" dirty="0"/>
              <a:t>занятиями, проводимыми на катке и после них, следует уделять внимание упражнениям без коньков, выполняемые в раздевалке.</a:t>
            </a:r>
          </a:p>
          <a:p>
            <a:pPr lvl="0"/>
            <a:r>
              <a:rPr lang="ru-RU" sz="1600" dirty="0" smtClean="0"/>
              <a:t>7. При </a:t>
            </a:r>
            <a:r>
              <a:rPr lang="ru-RU" sz="1600" dirty="0"/>
              <a:t>обучении на льду новичков следует применять страховку, используя для этой цели барьеры, поручни и т.д.</a:t>
            </a:r>
          </a:p>
          <a:p>
            <a:pPr lvl="0"/>
            <a:r>
              <a:rPr lang="ru-RU" sz="1600" dirty="0" smtClean="0"/>
              <a:t>8. Запрещается </a:t>
            </a:r>
            <a:r>
              <a:rPr lang="ru-RU" sz="1600" dirty="0"/>
              <a:t>находиться на льду во время занятий без коньков .</a:t>
            </a:r>
          </a:p>
          <a:p>
            <a:pPr lvl="0"/>
            <a:r>
              <a:rPr lang="ru-RU" sz="1600" dirty="0" smtClean="0"/>
              <a:t>9. Запрещается </a:t>
            </a:r>
            <a:r>
              <a:rPr lang="ru-RU" sz="1600" dirty="0"/>
              <a:t>резко останавливаться, а также отдыхать на беговой дорожке.</a:t>
            </a:r>
          </a:p>
          <a:p>
            <a:pPr lvl="0"/>
            <a:r>
              <a:rPr lang="ru-RU" sz="1600" dirty="0" smtClean="0"/>
              <a:t>10. Во </a:t>
            </a:r>
            <a:r>
              <a:rPr lang="ru-RU" sz="1600" dirty="0"/>
              <a:t>избежание столкновений кататься только против часовой стрелки.</a:t>
            </a:r>
          </a:p>
          <a:p>
            <a:pPr lvl="0"/>
            <a:r>
              <a:rPr lang="ru-RU" sz="1600" dirty="0" smtClean="0"/>
              <a:t>11.Во </a:t>
            </a:r>
            <a:r>
              <a:rPr lang="ru-RU" sz="1600" dirty="0"/>
              <a:t>всех тяжелых случаях травматизма необходимо вызвать врача</a:t>
            </a:r>
          </a:p>
          <a:p>
            <a:pPr lvl="0"/>
            <a:r>
              <a:rPr lang="ru-RU" sz="1600" dirty="0" smtClean="0"/>
              <a:t>12. После </a:t>
            </a:r>
            <a:r>
              <a:rPr lang="ru-RU" sz="1600" dirty="0"/>
              <a:t>урока поменять белье, носки.</a:t>
            </a:r>
          </a:p>
        </p:txBody>
      </p:sp>
    </p:spTree>
    <p:extLst>
      <p:ext uri="{BB962C8B-B14F-4D97-AF65-F5344CB8AC3E}">
        <p14:creationId xmlns="" xmlns:p14="http://schemas.microsoft.com/office/powerpoint/2010/main" val="2101327360"/>
      </p:ext>
    </p:extLst>
  </p:cSld>
  <p:clrMapOvr>
    <a:masterClrMapping/>
  </p:clrMapOvr>
</p:sld>
</file>

<file path=ppt/theme/theme1.xml><?xml version="1.0" encoding="utf-8"?>
<a:theme xmlns:a="http://schemas.openxmlformats.org/drawingml/2006/main" name="Winter">
  <a:themeElements>
    <a:clrScheme name="Winter">
      <a:dk1>
        <a:sysClr val="windowText" lastClr="000000"/>
      </a:dk1>
      <a:lt1>
        <a:sysClr val="window" lastClr="FFFFFF"/>
      </a:lt1>
      <a:dk2>
        <a:srgbClr val="1F7BB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Зима</Template>
  <TotalTime>794</TotalTime>
  <Words>1161</Words>
  <Application>Microsoft Office PowerPoint</Application>
  <PresentationFormat>Экран (4:3)</PresentationFormat>
  <Paragraphs>42</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Winter</vt:lpstr>
      <vt:lpstr>Приобретенные знания о занятиях на коньках учащихся 11-х классов </vt:lpstr>
      <vt:lpstr>Катание на коньках</vt:lpstr>
      <vt:lpstr>Снаряжение для катка</vt:lpstr>
      <vt:lpstr>Одежда </vt:lpstr>
      <vt:lpstr>Обучение техники катания на коньках</vt:lpstr>
      <vt:lpstr>Бег по прямой линии</vt:lpstr>
      <vt:lpstr>Техника бега по повороту </vt:lpstr>
      <vt:lpstr>Виды торможений</vt:lpstr>
      <vt:lpstr>Слайд 9</vt:lpstr>
      <vt:lpstr>О пользе катания на коньках для детей</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zemtsova</dc:creator>
  <cp:lastModifiedBy>Home</cp:lastModifiedBy>
  <cp:revision>22</cp:revision>
  <dcterms:created xsi:type="dcterms:W3CDTF">2013-12-23T07:37:43Z</dcterms:created>
  <dcterms:modified xsi:type="dcterms:W3CDTF">2015-02-23T22:37:56Z</dcterms:modified>
</cp:coreProperties>
</file>