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ms-office.legacyDiagramTex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2"/>
  </p:notesMasterIdLst>
  <p:sldIdLst>
    <p:sldId id="256" r:id="rId2"/>
    <p:sldId id="289" r:id="rId3"/>
    <p:sldId id="290" r:id="rId4"/>
    <p:sldId id="295" r:id="rId5"/>
    <p:sldId id="291" r:id="rId6"/>
    <p:sldId id="292" r:id="rId7"/>
    <p:sldId id="293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94" r:id="rId18"/>
    <p:sldId id="284" r:id="rId19"/>
    <p:sldId id="285" r:id="rId20"/>
    <p:sldId id="288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XiNMm1anPlgdhHr48BH5iQ" hashData="O4AdaR2/A/6KVbdxAqq/GBxzdfA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5A3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D4B8C4F-69A0-475E-8AB1-2A2DEE2331F8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1B97ADD-3B9D-48AB-A9DE-2ADB552125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97ADD-3B9D-48AB-A9DE-2ADB55212578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97ADD-3B9D-48AB-A9DE-2ADB5521257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97ADD-3B9D-48AB-A9DE-2ADB5521257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97ADD-3B9D-48AB-A9DE-2ADB5521257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97ADD-3B9D-48AB-A9DE-2ADB5521257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97ADD-3B9D-48AB-A9DE-2ADB55212578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97ADD-3B9D-48AB-A9DE-2ADB55212578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97ADD-3B9D-48AB-A9DE-2ADB55212578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97ADD-3B9D-48AB-A9DE-2ADB55212578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97ADD-3B9D-48AB-A9DE-2ADB55212578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97ADD-3B9D-48AB-A9DE-2ADB55212578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97ADD-3B9D-48AB-A9DE-2ADB5521257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97ADD-3B9D-48AB-A9DE-2ADB55212578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97ADD-3B9D-48AB-A9DE-2ADB5521257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97ADD-3B9D-48AB-A9DE-2ADB5521257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97ADD-3B9D-48AB-A9DE-2ADB5521257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97ADD-3B9D-48AB-A9DE-2ADB5521257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97ADD-3B9D-48AB-A9DE-2ADB5521257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97ADD-3B9D-48AB-A9DE-2ADB5521257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97ADD-3B9D-48AB-A9DE-2ADB5521257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4" name="Group 35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6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37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45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5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46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  <p:sp>
              <p:nvSpPr>
                <p:cNvPr id="48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  <p:sp>
              <p:nvSpPr>
                <p:cNvPr id="49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</p:grpSp>
          <p:grpSp>
            <p:nvGrpSpPr>
              <p:cNvPr id="38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39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0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2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/>
                  <a:ahLst/>
                  <a:cxnLst>
                    <a:cxn ang="0">
                      <a:pos x="212" y="204"/>
                    </a:cxn>
                    <a:cxn ang="0">
                      <a:pos x="194" y="158"/>
                    </a:cxn>
                    <a:cxn ang="0">
                      <a:pos x="188" y="111"/>
                    </a:cxn>
                    <a:cxn ang="0">
                      <a:pos x="183" y="72"/>
                    </a:cxn>
                    <a:cxn ang="0">
                      <a:pos x="178" y="52"/>
                    </a:cxn>
                    <a:cxn ang="0">
                      <a:pos x="169" y="37"/>
                    </a:cxn>
                    <a:cxn ang="0">
                      <a:pos x="157" y="24"/>
                    </a:cxn>
                    <a:cxn ang="0">
                      <a:pos x="143" y="13"/>
                    </a:cxn>
                    <a:cxn ang="0">
                      <a:pos x="124" y="5"/>
                    </a:cxn>
                    <a:cxn ang="0">
                      <a:pos x="100" y="0"/>
                    </a:cxn>
                    <a:cxn ang="0">
                      <a:pos x="76" y="0"/>
                    </a:cxn>
                    <a:cxn ang="0">
                      <a:pos x="54" y="7"/>
                    </a:cxn>
                    <a:cxn ang="0">
                      <a:pos x="35" y="16"/>
                    </a:cxn>
                    <a:cxn ang="0">
                      <a:pos x="18" y="31"/>
                    </a:cxn>
                    <a:cxn ang="0">
                      <a:pos x="5" y="51"/>
                    </a:cxn>
                    <a:cxn ang="0">
                      <a:pos x="0" y="73"/>
                    </a:cxn>
                    <a:cxn ang="0">
                      <a:pos x="3" y="72"/>
                    </a:cxn>
                    <a:cxn ang="0">
                      <a:pos x="15" y="64"/>
                    </a:cxn>
                    <a:cxn ang="0">
                      <a:pos x="35" y="58"/>
                    </a:cxn>
                    <a:cxn ang="0">
                      <a:pos x="56" y="57"/>
                    </a:cxn>
                    <a:cxn ang="0">
                      <a:pos x="74" y="63"/>
                    </a:cxn>
                    <a:cxn ang="0">
                      <a:pos x="87" y="73"/>
                    </a:cxn>
                    <a:cxn ang="0">
                      <a:pos x="93" y="85"/>
                    </a:cxn>
                    <a:cxn ang="0">
                      <a:pos x="96" y="102"/>
                    </a:cxn>
                    <a:cxn ang="0">
                      <a:pos x="100" y="124"/>
                    </a:cxn>
                    <a:cxn ang="0">
                      <a:pos x="106" y="147"/>
                    </a:cxn>
                    <a:cxn ang="0">
                      <a:pos x="116" y="168"/>
                    </a:cxn>
                    <a:cxn ang="0">
                      <a:pos x="131" y="190"/>
                    </a:cxn>
                    <a:cxn ang="0">
                      <a:pos x="150" y="207"/>
                    </a:cxn>
                    <a:cxn ang="0">
                      <a:pos x="172" y="219"/>
                    </a:cxn>
                    <a:cxn ang="0">
                      <a:pos x="194" y="226"/>
                    </a:cxn>
                    <a:cxn ang="0">
                      <a:pos x="220" y="229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/>
                  <a:ahLst/>
                  <a:cxnLst>
                    <a:cxn ang="0">
                      <a:pos x="7" y="204"/>
                    </a:cxn>
                    <a:cxn ang="0">
                      <a:pos x="25" y="158"/>
                    </a:cxn>
                    <a:cxn ang="0">
                      <a:pos x="31" y="111"/>
                    </a:cxn>
                    <a:cxn ang="0">
                      <a:pos x="36" y="72"/>
                    </a:cxn>
                    <a:cxn ang="0">
                      <a:pos x="41" y="52"/>
                    </a:cxn>
                    <a:cxn ang="0">
                      <a:pos x="50" y="37"/>
                    </a:cxn>
                    <a:cxn ang="0">
                      <a:pos x="62" y="24"/>
                    </a:cxn>
                    <a:cxn ang="0">
                      <a:pos x="77" y="13"/>
                    </a:cxn>
                    <a:cxn ang="0">
                      <a:pos x="96" y="5"/>
                    </a:cxn>
                    <a:cxn ang="0">
                      <a:pos x="120" y="0"/>
                    </a:cxn>
                    <a:cxn ang="0">
                      <a:pos x="143" y="0"/>
                    </a:cxn>
                    <a:cxn ang="0">
                      <a:pos x="165" y="7"/>
                    </a:cxn>
                    <a:cxn ang="0">
                      <a:pos x="184" y="16"/>
                    </a:cxn>
                    <a:cxn ang="0">
                      <a:pos x="201" y="31"/>
                    </a:cxn>
                    <a:cxn ang="0">
                      <a:pos x="215" y="51"/>
                    </a:cxn>
                    <a:cxn ang="0">
                      <a:pos x="221" y="73"/>
                    </a:cxn>
                    <a:cxn ang="0">
                      <a:pos x="217" y="72"/>
                    </a:cxn>
                    <a:cxn ang="0">
                      <a:pos x="205" y="64"/>
                    </a:cxn>
                    <a:cxn ang="0">
                      <a:pos x="184" y="58"/>
                    </a:cxn>
                    <a:cxn ang="0">
                      <a:pos x="164" y="57"/>
                    </a:cxn>
                    <a:cxn ang="0">
                      <a:pos x="145" y="63"/>
                    </a:cxn>
                    <a:cxn ang="0">
                      <a:pos x="132" y="73"/>
                    </a:cxn>
                    <a:cxn ang="0">
                      <a:pos x="127" y="85"/>
                    </a:cxn>
                    <a:cxn ang="0">
                      <a:pos x="123" y="102"/>
                    </a:cxn>
                    <a:cxn ang="0">
                      <a:pos x="120" y="124"/>
                    </a:cxn>
                    <a:cxn ang="0">
                      <a:pos x="113" y="147"/>
                    </a:cxn>
                    <a:cxn ang="0">
                      <a:pos x="104" y="168"/>
                    </a:cxn>
                    <a:cxn ang="0">
                      <a:pos x="89" y="190"/>
                    </a:cxn>
                    <a:cxn ang="0">
                      <a:pos x="69" y="207"/>
                    </a:cxn>
                    <a:cxn ang="0">
                      <a:pos x="47" y="219"/>
                    </a:cxn>
                    <a:cxn ang="0">
                      <a:pos x="25" y="226"/>
                    </a:cxn>
                    <a:cxn ang="0">
                      <a:pos x="0" y="229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</p:grpSp>
        </p:grpSp>
      </p:grpSp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>
                <a:latin typeface="Arial" charset="0"/>
              </a:defRPr>
            </a:lvl1pPr>
          </a:lstStyle>
          <a:p>
            <a:pPr>
              <a:defRPr/>
            </a:pPr>
            <a:fld id="{C836EE23-EE5E-445E-B80A-A37BE9BFB339}" type="datetime1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5" name="Rectangle 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" name="Rectangle 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3C9E1-8209-4979-AD95-C5B80B68EE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7D48F-66CF-4362-B7F4-F0ED277E7B39}" type="datetime1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14EEC-3CFF-4BE0-847C-2B4881E8ED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B3A9E-1D8E-41A5-B7A0-E7A98D459FAA}" type="datetime1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AF474-6518-4BFB-8FE5-F868DE5578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500188" y="1524000"/>
            <a:ext cx="7491412" cy="471487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1D761-1DFB-4910-B632-AC8F505C580C}" type="datetime1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DE581-B090-40C1-87D3-0B5D05D8C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500188" y="228600"/>
            <a:ext cx="7491412" cy="6010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F5424-17C4-4F14-869B-07DDFB9629C1}" type="datetime1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974C5-26EF-4DE0-A1E1-4A86419DC5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321300" y="1524000"/>
            <a:ext cx="3670300" cy="2281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321300" y="3957638"/>
            <a:ext cx="3670300" cy="22812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8D2ED-B977-410C-A6DD-B6FEB5D7AEB0}" type="datetime1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3DD16-15DC-4AAE-9A06-1C192BC69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B5D4D-F1F3-41FA-97DE-5E497A60D6AA}" type="datetime1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FFA86-A1A0-42DA-AA62-8FCD780A9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89233-4B74-42E3-9B51-5DF815803601}" type="datetime1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4755E-86C7-45BC-86BC-423C20D882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36743-7529-4397-A4A6-971641544354}" type="datetime1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AC24B-4905-475E-9350-539731F1D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78AC-373A-4580-876F-DFB001930B0A}" type="datetime1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EF6C3-36F2-4ED9-87D2-86DEB5047F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92898-3931-40D6-95C3-CEFCCE0F14D6}" type="datetime1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E13DF-D5C1-45A4-95BA-769DFD8B2E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16316-4051-4460-B4B3-AF69FCD681FB}" type="datetime1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5AB77-8464-490C-850D-A28192E5B4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3D714-D515-4149-872E-D488592A20D7}" type="datetime1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3177-82FA-41BD-ABED-AC0111A615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91A57-2D2F-4BD8-8F7A-5A4A8EB638F1}" type="datetime1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F81AA-939D-4C92-A235-6E0418D023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2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5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6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7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51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fld id="{F5AA92D3-EBEC-4159-B95E-368F8F186268}" type="datetime1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4131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32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52BF3F8F-0D9F-45B5-B312-5EDF84E44A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24075" y="1916113"/>
            <a:ext cx="6867525" cy="2333625"/>
          </a:xfrm>
        </p:spPr>
        <p:txBody>
          <a:bodyPr/>
          <a:lstStyle/>
          <a:p>
            <a:pPr algn="ctr" eaLnBrk="1" hangingPunct="1"/>
            <a:r>
              <a:rPr lang="ru-RU" sz="3600" b="1" dirty="0" smtClean="0"/>
              <a:t>Элективный курс как средство профильного обучения на старшей ступени полного (среднего) образования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4879975"/>
            <a:ext cx="7227887" cy="1428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000" b="0" smtClean="0"/>
          </a:p>
          <a:p>
            <a:pPr algn="r" eaLnBrk="1" hangingPunct="1">
              <a:lnSpc>
                <a:spcPct val="80000"/>
              </a:lnSpc>
            </a:pPr>
            <a:r>
              <a:rPr lang="ru-RU" sz="2000" b="0" smtClean="0"/>
              <a:t>Шаркова О.В., преподаватель ЦМК «Информатика и ВТ»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484438" y="333375"/>
            <a:ext cx="6335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A18F9D-23F6-4953-A858-F5D49A9A633A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Пример задания</a:t>
            </a:r>
          </a:p>
        </p:txBody>
      </p:sp>
      <p:sp>
        <p:nvSpPr>
          <p:cNvPr id="1229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63713" y="1524000"/>
            <a:ext cx="7227887" cy="4714875"/>
          </a:xfrm>
        </p:spPr>
        <p:txBody>
          <a:bodyPr/>
          <a:lstStyle/>
          <a:p>
            <a:pPr marL="6350" indent="-6350">
              <a:lnSpc>
                <a:spcPct val="80000"/>
              </a:lnSpc>
              <a:buFont typeface="Wingdings" pitchFamily="2" charset="2"/>
              <a:buNone/>
            </a:pPr>
            <a:r>
              <a:rPr lang="ru-RU" sz="1400" b="0" smtClean="0"/>
              <a:t> </a:t>
            </a:r>
            <a:r>
              <a:rPr lang="ru-RU" sz="2400" b="0" smtClean="0"/>
              <a:t>Добавьте комментарии к программе. Сформулируйте условие задачи.</a:t>
            </a:r>
          </a:p>
          <a:p>
            <a:pPr marL="6350" indent="-6350">
              <a:lnSpc>
                <a:spcPct val="80000"/>
              </a:lnSpc>
              <a:buFont typeface="Wingdings" pitchFamily="2" charset="2"/>
              <a:buNone/>
            </a:pPr>
            <a:endParaRPr lang="ru-RU" sz="1800" b="0" smtClean="0"/>
          </a:p>
          <a:p>
            <a:pPr marL="6350" indent="-63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CLS </a:t>
            </a:r>
          </a:p>
          <a:p>
            <a:pPr marL="6350" indent="-63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PRINT "Введите текст, отделяя слова пробелами." </a:t>
            </a:r>
          </a:p>
          <a:p>
            <a:pPr marL="6350" indent="-63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PRINT "Если в тексте есть запятые, заключите его в кавычки." </a:t>
            </a:r>
          </a:p>
          <a:p>
            <a:pPr marL="6350" indent="-63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INPUT T$</a:t>
            </a:r>
          </a:p>
          <a:p>
            <a:pPr marL="6350" indent="-63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PRINT </a:t>
            </a:r>
          </a:p>
          <a:p>
            <a:pPr marL="6350" indent="-63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Number = 0: F = 0 </a:t>
            </a:r>
          </a:p>
          <a:p>
            <a:pPr marL="6350" indent="-63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FOR i = 1 TO LEN (T$) </a:t>
            </a:r>
          </a:p>
          <a:p>
            <a:pPr marL="6350" indent="-63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L$ = MID$(T$, i , 1) </a:t>
            </a:r>
          </a:p>
          <a:p>
            <a:pPr marL="6350" indent="-63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IF (L$ &lt;&gt; " ") AND (F = 0) THEN Number=Number+1 </a:t>
            </a:r>
          </a:p>
          <a:p>
            <a:pPr marL="6350" indent="-63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IF (L$ = " ") THEN F = 0 ELSE F = 1 </a:t>
            </a:r>
          </a:p>
          <a:p>
            <a:pPr marL="6350" indent="-63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NEXT i </a:t>
            </a:r>
          </a:p>
          <a:p>
            <a:pPr marL="6350" indent="-63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PRINT " О т в е т: количество слов в тексте равно "; Number </a:t>
            </a:r>
          </a:p>
          <a:p>
            <a:pPr marL="6350" indent="-63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END</a:t>
            </a:r>
            <a:r>
              <a:rPr lang="ru-RU" sz="180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D6EF9A-0C4E-4BD1-B7AE-56AB1AC2F2A0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Анализ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1524000"/>
            <a:ext cx="7372350" cy="47148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0" smtClean="0"/>
              <a:t>CLS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0" smtClean="0"/>
              <a:t>PRINT "Введите текст, отделяя слова пробелами."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0" smtClean="0"/>
              <a:t>PRINT "Если в тексте есть запятые, заключите его в кавычки." </a:t>
            </a:r>
            <a:endParaRPr lang="en-US" sz="1600" b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0" smtClean="0"/>
              <a:t>INPUT T</a:t>
            </a:r>
            <a:r>
              <a:rPr lang="ru-RU" sz="1600" b="0" smtClean="0"/>
              <a:t>$</a:t>
            </a:r>
            <a:r>
              <a:rPr lang="ru-RU" sz="1600" i="1" smtClean="0"/>
              <a:t>'ввод текста с клавиатуры</a:t>
            </a:r>
            <a:endParaRPr lang="en-US" sz="16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0" smtClean="0"/>
              <a:t>PRINT</a:t>
            </a:r>
            <a:r>
              <a:rPr lang="ru-RU" sz="1600" b="0" smtClean="0"/>
              <a:t> </a:t>
            </a:r>
            <a:endParaRPr lang="en-US" sz="1600" b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0" smtClean="0"/>
              <a:t>Number</a:t>
            </a:r>
            <a:r>
              <a:rPr lang="ru-RU" sz="1600" b="0" smtClean="0"/>
              <a:t> = 0: </a:t>
            </a:r>
            <a:r>
              <a:rPr lang="en-US" sz="1600" b="0" smtClean="0"/>
              <a:t>F</a:t>
            </a:r>
            <a:r>
              <a:rPr lang="ru-RU" sz="1600" b="0" smtClean="0"/>
              <a:t> = 0 </a:t>
            </a:r>
            <a:r>
              <a:rPr lang="ru-RU" sz="1600" i="1" smtClean="0"/>
              <a:t>'первая переменная – количество слов в тексте, вторая – флаг, показывающий, что текущее слова уже посчитано (при  </a:t>
            </a:r>
            <a:r>
              <a:rPr lang="en-US" sz="1600" i="1" smtClean="0"/>
              <a:t>F</a:t>
            </a:r>
            <a:r>
              <a:rPr lang="ru-RU" sz="1600" i="1" smtClean="0"/>
              <a:t>=1)</a:t>
            </a:r>
            <a:endParaRPr lang="ru-RU" sz="16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0" smtClean="0"/>
              <a:t>FOR i = 1 TO LEN (T$) </a:t>
            </a:r>
            <a:r>
              <a:rPr lang="ru-RU" sz="1600" b="0" i="1" smtClean="0"/>
              <a:t>' </a:t>
            </a:r>
            <a:r>
              <a:rPr lang="ru-RU" sz="1600" i="1" smtClean="0"/>
              <a:t>цикл перехода по буквам текста</a:t>
            </a:r>
            <a:r>
              <a:rPr lang="ru-RU" sz="1600" b="0" i="1" smtClean="0"/>
              <a:t> </a:t>
            </a:r>
            <a:endParaRPr lang="ru-RU" sz="1600" b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0" smtClean="0"/>
              <a:t>L$ = MID$(T$, i , 1)</a:t>
            </a:r>
            <a:r>
              <a:rPr lang="ru-RU" sz="1600" b="0" i="1" smtClean="0"/>
              <a:t> '</a:t>
            </a:r>
            <a:r>
              <a:rPr lang="ru-RU" sz="1600" b="0" smtClean="0"/>
              <a:t> </a:t>
            </a:r>
            <a:r>
              <a:rPr lang="ru-RU" sz="1600" i="1" smtClean="0"/>
              <a:t>запоминание</a:t>
            </a:r>
            <a:r>
              <a:rPr lang="ru-RU" sz="1600" smtClean="0"/>
              <a:t> </a:t>
            </a:r>
            <a:r>
              <a:rPr lang="ru-RU" sz="1600" i="1" smtClean="0"/>
              <a:t>текущей буквы текста</a:t>
            </a:r>
            <a:r>
              <a:rPr lang="ru-RU" sz="1600" b="0" smtClean="0"/>
              <a:t> </a:t>
            </a:r>
            <a:endParaRPr lang="en-US" sz="1600" b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0" smtClean="0"/>
              <a:t>IF</a:t>
            </a:r>
            <a:r>
              <a:rPr lang="ru-RU" sz="1600" b="0" smtClean="0"/>
              <a:t> (</a:t>
            </a:r>
            <a:r>
              <a:rPr lang="en-US" sz="1600" b="0" smtClean="0"/>
              <a:t>L</a:t>
            </a:r>
            <a:r>
              <a:rPr lang="ru-RU" sz="1600" b="0" smtClean="0"/>
              <a:t>$ &lt;&gt; " ") </a:t>
            </a:r>
            <a:r>
              <a:rPr lang="en-US" sz="1600" b="0" smtClean="0"/>
              <a:t>AND</a:t>
            </a:r>
            <a:r>
              <a:rPr lang="ru-RU" sz="1600" b="0" smtClean="0"/>
              <a:t> (</a:t>
            </a:r>
            <a:r>
              <a:rPr lang="en-US" sz="1600" b="0" smtClean="0"/>
              <a:t>F</a:t>
            </a:r>
            <a:r>
              <a:rPr lang="ru-RU" sz="1600" b="0" smtClean="0"/>
              <a:t> = 0) </a:t>
            </a:r>
            <a:r>
              <a:rPr lang="en-US" sz="1600" b="0" smtClean="0"/>
              <a:t>THEN Number</a:t>
            </a:r>
            <a:r>
              <a:rPr lang="ru-RU" sz="1600" b="0" smtClean="0"/>
              <a:t>=</a:t>
            </a:r>
            <a:r>
              <a:rPr lang="en-US" sz="1600" b="0" smtClean="0"/>
              <a:t>Number</a:t>
            </a:r>
            <a:r>
              <a:rPr lang="ru-RU" sz="1600" b="0" smtClean="0"/>
              <a:t>+1 </a:t>
            </a:r>
            <a:r>
              <a:rPr lang="ru-RU" sz="1600" b="0" i="1" smtClean="0"/>
              <a:t> </a:t>
            </a:r>
            <a:r>
              <a:rPr lang="ru-RU" sz="1600" i="1" smtClean="0"/>
              <a:t>'если символ не пробел и это слово еще не посчитано (</a:t>
            </a:r>
            <a:r>
              <a:rPr lang="en-US" sz="1600" i="1" smtClean="0"/>
              <a:t>F</a:t>
            </a:r>
            <a:r>
              <a:rPr lang="ru-RU" sz="1600" i="1" smtClean="0"/>
              <a:t>=0), то счетчик количества слов увеличивается на 1</a:t>
            </a:r>
            <a:endParaRPr lang="en-US" sz="16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0" smtClean="0"/>
              <a:t>IF</a:t>
            </a:r>
            <a:r>
              <a:rPr lang="ru-RU" sz="1600" b="0" smtClean="0"/>
              <a:t> (</a:t>
            </a:r>
            <a:r>
              <a:rPr lang="en-US" sz="1600" b="0" smtClean="0"/>
              <a:t>L</a:t>
            </a:r>
            <a:r>
              <a:rPr lang="ru-RU" sz="1600" b="0" smtClean="0"/>
              <a:t>$ = " ") </a:t>
            </a:r>
            <a:r>
              <a:rPr lang="en-US" sz="1600" b="0" smtClean="0"/>
              <a:t>THEN F</a:t>
            </a:r>
            <a:r>
              <a:rPr lang="ru-RU" sz="1600" b="0" smtClean="0"/>
              <a:t> = 0 </a:t>
            </a:r>
            <a:r>
              <a:rPr lang="en-US" sz="1600" b="0" smtClean="0"/>
              <a:t>ELSE F</a:t>
            </a:r>
            <a:r>
              <a:rPr lang="ru-RU" sz="1600" b="0" smtClean="0"/>
              <a:t> = 1 </a:t>
            </a:r>
            <a:r>
              <a:rPr lang="ru-RU" sz="1600" b="0" i="1" smtClean="0"/>
              <a:t> </a:t>
            </a:r>
            <a:r>
              <a:rPr lang="ru-RU" sz="1600" i="1" smtClean="0"/>
              <a:t>'если символ пробел, то переход к новому слову и </a:t>
            </a:r>
            <a:r>
              <a:rPr lang="en-US" sz="1600" i="1" smtClean="0"/>
              <a:t>F</a:t>
            </a:r>
            <a:r>
              <a:rPr lang="ru-RU" sz="1600" i="1" smtClean="0"/>
              <a:t>=0</a:t>
            </a:r>
            <a:endParaRPr lang="ru-RU" sz="16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0" smtClean="0"/>
              <a:t>NEXT i </a:t>
            </a:r>
            <a:r>
              <a:rPr lang="ru-RU" sz="1600" i="1" smtClean="0"/>
              <a:t>'переход к следующему значению параметра цикла</a:t>
            </a:r>
            <a:endParaRPr lang="ru-RU" sz="16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0" smtClean="0"/>
              <a:t>PRINT " О т в е т: количество слов в тексте равно "; Number </a:t>
            </a:r>
            <a:r>
              <a:rPr lang="ru-RU" sz="1600" i="1" smtClean="0"/>
              <a:t>'вывод результата на экран</a:t>
            </a:r>
            <a:endParaRPr lang="ru-RU" sz="16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0" smtClean="0"/>
              <a:t>END</a:t>
            </a:r>
            <a:r>
              <a:rPr lang="ru-RU" sz="16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83F186-5F6C-49F6-9479-D65A959D5486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Синтез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713" y="2459038"/>
            <a:ext cx="7227887" cy="3490912"/>
          </a:xfrm>
        </p:spPr>
        <p:txBody>
          <a:bodyPr/>
          <a:lstStyle/>
          <a:p>
            <a:pPr marL="6350" indent="373063">
              <a:buFont typeface="Wingdings" pitchFamily="2" charset="2"/>
              <a:buNone/>
            </a:pPr>
            <a:r>
              <a:rPr lang="ru-RU" i="1" smtClean="0"/>
              <a:t>Подсчитать количество слов во введенном тексте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A81F5D-AF5C-449A-B86D-A4C4FDAFE174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/>
              <a:t>Размещение элективного курса</a:t>
            </a:r>
          </a:p>
        </p:txBody>
      </p:sp>
      <p:sp>
        <p:nvSpPr>
          <p:cNvPr id="15364" name="Rectangle 19"/>
          <p:cNvSpPr>
            <a:spLocks noChangeArrowheads="1"/>
          </p:cNvSpPr>
          <p:nvPr/>
        </p:nvSpPr>
        <p:spPr bwMode="auto">
          <a:xfrm>
            <a:off x="3635375" y="1341438"/>
            <a:ext cx="301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3200"/>
              <a:t>school.omgpu.ru </a:t>
            </a:r>
          </a:p>
        </p:txBody>
      </p:sp>
      <p:pic>
        <p:nvPicPr>
          <p:cNvPr id="15365" name="Picture 20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47813" y="1989138"/>
            <a:ext cx="7200900" cy="4464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340B70-76A6-4855-BACB-7423FC313C8C}" type="slidenum">
              <a:rPr lang="ru-RU" smtClean="0"/>
              <a:pPr/>
              <a:t>14</a:t>
            </a:fld>
            <a:endParaRPr lang="ru-RU" smtClean="0"/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1490663"/>
            <a:ext cx="7200900" cy="489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smtClean="0"/>
              <a:t>Оформление модулей элективного курса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53C478-F1A3-49FE-8921-924DF8D27D89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Задания элективного курса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76375" y="2133600"/>
            <a:ext cx="7488238" cy="34178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25A5DB-81B9-4124-9C14-93F05A44F641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Блок контроля</a:t>
            </a:r>
            <a:r>
              <a:rPr lang="ru-RU" smtClean="0"/>
              <a:t> </a:t>
            </a:r>
          </a:p>
        </p:txBody>
      </p:sp>
      <p:pic>
        <p:nvPicPr>
          <p:cNvPr id="18436" name="Picture 5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19250" y="1231900"/>
            <a:ext cx="7056438" cy="5292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Апробация </a:t>
            </a:r>
            <a:br>
              <a:rPr lang="ru-RU" b="1" smtClean="0"/>
            </a:br>
            <a:r>
              <a:rPr lang="ru-RU" b="1" smtClean="0"/>
              <a:t>элективного курса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1500188" y="1928813"/>
            <a:ext cx="7491412" cy="4310062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ru-RU" sz="2400" b="0" smtClean="0"/>
              <a:t>Элективный курс прошел апробацию среди учащихся профильного класса МОУ СОШ №108 г. Омска с 12.01.09 по 30.04.09, обучавшихся на специальности 230103 «Автоматизированные системы обработки информации и управления (по отраслям)». </a:t>
            </a:r>
          </a:p>
          <a:p>
            <a:pPr>
              <a:buFont typeface="Arial" charset="0"/>
              <a:buChar char="•"/>
            </a:pPr>
            <a:r>
              <a:rPr lang="ru-RU" sz="2400" b="0" smtClean="0"/>
              <a:t>Продолжают обучение в колледже на данной специальности 5 человек профильного класса</a:t>
            </a: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82D237-48DF-4288-99DE-C73703CC9E32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A44BA0-BD38-46CC-A56B-C5C3B5AFBC58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Сетевой журнал курса</a:t>
            </a:r>
            <a:r>
              <a:rPr lang="ru-RU" smtClean="0"/>
              <a:t> </a:t>
            </a:r>
          </a:p>
        </p:txBody>
      </p:sp>
      <p:grpSp>
        <p:nvGrpSpPr>
          <p:cNvPr id="20484" name="Group 11"/>
          <p:cNvGrpSpPr>
            <a:grpSpLocks/>
          </p:cNvGrpSpPr>
          <p:nvPr/>
        </p:nvGrpSpPr>
        <p:grpSpPr bwMode="auto">
          <a:xfrm>
            <a:off x="1549400" y="1484313"/>
            <a:ext cx="7199313" cy="4897437"/>
            <a:chOff x="930" y="1071"/>
            <a:chExt cx="3719" cy="2631"/>
          </a:xfrm>
        </p:grpSpPr>
        <p:pic>
          <p:nvPicPr>
            <p:cNvPr id="20485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30" y="1071"/>
              <a:ext cx="3719" cy="9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6" name="Picture 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30" y="1979"/>
              <a:ext cx="3719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7" name="Picture 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930" y="3113"/>
              <a:ext cx="3719" cy="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06F2C6-C5C1-4771-AD03-2A33407B57C3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3200" b="1" smtClean="0">
                <a:latin typeface="Arial" charset="0"/>
              </a:rPr>
              <a:t>Динамика результатов тестирования</a:t>
            </a:r>
            <a:r>
              <a:rPr lang="ru-RU" sz="4000" smtClean="0"/>
              <a:t> 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1844675"/>
            <a:ext cx="6840537" cy="36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>
          <a:xfrm>
            <a:off x="1500188" y="714375"/>
            <a:ext cx="7491412" cy="5524500"/>
          </a:xfrm>
        </p:spPr>
        <p:txBody>
          <a:bodyPr/>
          <a:lstStyle/>
          <a:p>
            <a:pPr marL="0" indent="449263">
              <a:spcBef>
                <a:spcPts val="1200"/>
              </a:spcBef>
              <a:buFont typeface="Wingdings" pitchFamily="2" charset="2"/>
              <a:buNone/>
            </a:pPr>
            <a:r>
              <a:rPr lang="ru-RU" sz="2400" b="0" dirty="0" smtClean="0"/>
              <a:t>Благодаря стремительному развитию средств информационных и коммуникационных технологий возникает новая, информационная среда обитания и жизнедеятельности. </a:t>
            </a:r>
          </a:p>
          <a:p>
            <a:pPr marL="0" indent="449263">
              <a:spcBef>
                <a:spcPts val="1200"/>
              </a:spcBef>
              <a:buFont typeface="Wingdings" pitchFamily="2" charset="2"/>
              <a:buNone/>
            </a:pPr>
            <a:r>
              <a:rPr lang="ru-RU" sz="2400" b="0" dirty="0" smtClean="0"/>
              <a:t>Обучение информатике должно обеспечить формирование у студентов новых компетенций, знаний и умений, способов деятельности, которые им потребуются в новой информационной среде обитания, в том числе и для получения образования в условиях широкого использования современных информационных технологий обучения.</a:t>
            </a:r>
          </a:p>
        </p:txBody>
      </p:sp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E028EF-5FC4-47A8-9BD3-47C329998F26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EEB248-0690-49BC-BE79-4F4FBFFC5607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Заключение</a:t>
            </a:r>
          </a:p>
        </p:txBody>
      </p:sp>
      <p:sp>
        <p:nvSpPr>
          <p:cNvPr id="22532" name="Содержимое 4"/>
          <p:cNvSpPr>
            <a:spLocks noGrp="1"/>
          </p:cNvSpPr>
          <p:nvPr>
            <p:ph idx="1"/>
          </p:nvPr>
        </p:nvSpPr>
        <p:spPr>
          <a:xfrm>
            <a:off x="1500188" y="1285875"/>
            <a:ext cx="7491412" cy="49530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ru-RU" sz="2000" b="0" smtClean="0"/>
              <a:t>В процессе изучения элективного курса «Программирование на языке QBasic» применяются формы обучения, ориентированные на следующие педагогические технологии: </a:t>
            </a:r>
          </a:p>
          <a:p>
            <a:pPr lvl="1">
              <a:buFont typeface="Arial" charset="0"/>
              <a:buChar char="•"/>
            </a:pPr>
            <a:r>
              <a:rPr lang="ru-RU" sz="1600" b="0" smtClean="0"/>
              <a:t>современные информационно-коммуникационные технологии, </a:t>
            </a:r>
          </a:p>
          <a:p>
            <a:pPr lvl="1">
              <a:buFont typeface="Arial" charset="0"/>
              <a:buChar char="•"/>
            </a:pPr>
            <a:r>
              <a:rPr lang="ru-RU" sz="1600" b="0" smtClean="0"/>
              <a:t>коммуникативно-направленная групповая работа, </a:t>
            </a:r>
          </a:p>
          <a:p>
            <a:pPr lvl="1">
              <a:buFont typeface="Arial" charset="0"/>
              <a:buChar char="•"/>
            </a:pPr>
            <a:r>
              <a:rPr lang="ru-RU" sz="1600" b="0" smtClean="0"/>
              <a:t>проектно-исследовательская деятельность, </a:t>
            </a:r>
          </a:p>
          <a:p>
            <a:pPr lvl="1">
              <a:buFont typeface="Arial" charset="0"/>
              <a:buChar char="•"/>
            </a:pPr>
            <a:r>
              <a:rPr lang="ru-RU" sz="1600" b="0" smtClean="0"/>
              <a:t>индивидуальная творческая деятельность. </a:t>
            </a:r>
          </a:p>
          <a:p>
            <a:pPr>
              <a:buFont typeface="Arial" charset="0"/>
              <a:buChar char="•"/>
            </a:pPr>
            <a:r>
              <a:rPr lang="ru-RU" sz="2000" b="0" smtClean="0"/>
              <a:t>Необходимым условием процесса обучения является наличие интереса и внутренней мотивации: чем выше интерес, тем активнее идет обучение и тем лучше его результат.</a:t>
            </a:r>
          </a:p>
          <a:p>
            <a:pPr>
              <a:buFont typeface="Arial" charset="0"/>
              <a:buChar char="•"/>
            </a:pPr>
            <a:r>
              <a:rPr lang="ru-RU" sz="2000" b="0" smtClean="0"/>
              <a:t>Использование в обучении дистанционных технологий и телекоммуникационных средств позволяют эффективно повысить интерес учащихся к изучению нового материала.</a:t>
            </a:r>
          </a:p>
          <a:p>
            <a:pPr>
              <a:buFont typeface="Arial" charset="0"/>
              <a:buChar char="•"/>
            </a:pPr>
            <a:endParaRPr lang="ru-RU" sz="2000" b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88" y="1000125"/>
            <a:ext cx="7491412" cy="5238750"/>
          </a:xfrm>
        </p:spPr>
        <p:txBody>
          <a:bodyPr/>
          <a:lstStyle/>
          <a:p>
            <a:pPr marL="0" indent="368300" algn="ctr">
              <a:buFont typeface="Wingdings" pitchFamily="2" charset="2"/>
              <a:buNone/>
              <a:defRPr/>
            </a:pPr>
            <a:r>
              <a:rPr lang="ru-RU" b="0" dirty="0" smtClean="0"/>
              <a:t>Основным </a:t>
            </a:r>
            <a:r>
              <a:rPr lang="ru-RU" i="1" dirty="0" smtClean="0"/>
              <a:t>содержанием профессиональной деятельности </a:t>
            </a:r>
            <a:r>
              <a:rPr lang="ru-RU" b="0" dirty="0" smtClean="0"/>
              <a:t>работников в любой сфере является</a:t>
            </a:r>
          </a:p>
          <a:p>
            <a:pPr marL="0" indent="368300">
              <a:buFont typeface="+mj-lt"/>
              <a:buAutoNum type="arabicParenR"/>
              <a:defRPr/>
            </a:pPr>
            <a:r>
              <a:rPr lang="ru-RU" b="0" dirty="0" smtClean="0"/>
              <a:t> </a:t>
            </a:r>
            <a:r>
              <a:rPr lang="ru-RU" b="0" i="1" dirty="0" smtClean="0">
                <a:solidFill>
                  <a:schemeClr val="bg1">
                    <a:lumMod val="50000"/>
                  </a:schemeClr>
                </a:solidFill>
              </a:rPr>
              <a:t>управление некоторой предметной областью</a:t>
            </a:r>
            <a:r>
              <a:rPr lang="ru-RU" b="0" dirty="0" smtClean="0"/>
              <a:t> через анализ</a:t>
            </a:r>
          </a:p>
          <a:p>
            <a:pPr marL="0" indent="368300">
              <a:buFont typeface="+mj-lt"/>
              <a:buAutoNum type="arabicParenR"/>
              <a:defRPr/>
            </a:pPr>
            <a:r>
              <a:rPr lang="ru-RU" b="0" i="1" dirty="0" smtClean="0">
                <a:solidFill>
                  <a:schemeClr val="bg1">
                    <a:lumMod val="50000"/>
                  </a:schemeClr>
                </a:solidFill>
              </a:rPr>
              <a:t> моделирование ее процессов и явлений </a:t>
            </a:r>
            <a:r>
              <a:rPr lang="ru-RU" b="0" dirty="0" smtClean="0"/>
              <a:t>конструктивно-логическими средствами. </a:t>
            </a:r>
            <a:endParaRPr lang="ru-RU" b="0" dirty="0"/>
          </a:p>
        </p:txBody>
      </p:sp>
      <p:sp>
        <p:nvSpPr>
          <p:cNvPr id="614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3FFCAD-7E3D-4D55-9A4C-58B397DF7385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E30319-2485-47AD-B6AD-9048D5503819}" type="slidenum">
              <a:rPr lang="ru-RU" smtClean="0"/>
              <a:pPr/>
              <a:t>4</a:t>
            </a:fld>
            <a:endParaRPr lang="ru-RU" smtClean="0"/>
          </a:p>
        </p:txBody>
      </p:sp>
      <p:graphicFrame>
        <p:nvGraphicFramePr>
          <p:cNvPr id="1026" name="Organization Chart 2"/>
          <p:cNvGraphicFramePr>
            <a:graphicFrameLocks/>
          </p:cNvGraphicFramePr>
          <p:nvPr/>
        </p:nvGraphicFramePr>
        <p:xfrm>
          <a:off x="1857375" y="285750"/>
          <a:ext cx="3424238" cy="4011613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036" name="AutoShape 25"/>
          <p:cNvSpPr>
            <a:spLocks noChangeArrowheads="1"/>
          </p:cNvSpPr>
          <p:nvPr/>
        </p:nvSpPr>
        <p:spPr bwMode="auto">
          <a:xfrm>
            <a:off x="5983288" y="5399088"/>
            <a:ext cx="2660650" cy="1101725"/>
          </a:xfrm>
          <a:prstGeom prst="flowChartAlternateProcess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школа</a:t>
            </a:r>
          </a:p>
        </p:txBody>
      </p:sp>
      <p:sp>
        <p:nvSpPr>
          <p:cNvPr id="1037" name="Oval 26"/>
          <p:cNvSpPr>
            <a:spLocks noChangeArrowheads="1"/>
          </p:cNvSpPr>
          <p:nvPr/>
        </p:nvSpPr>
        <p:spPr bwMode="auto">
          <a:xfrm>
            <a:off x="6445250" y="2425700"/>
            <a:ext cx="1736725" cy="1774825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ЭК</a:t>
            </a:r>
          </a:p>
        </p:txBody>
      </p:sp>
      <p:sp>
        <p:nvSpPr>
          <p:cNvPr id="1038" name="AutoShape 27"/>
          <p:cNvSpPr>
            <a:spLocks noChangeArrowheads="1"/>
          </p:cNvSpPr>
          <p:nvPr/>
        </p:nvSpPr>
        <p:spPr bwMode="auto">
          <a:xfrm rot="-5400000">
            <a:off x="6819107" y="4040981"/>
            <a:ext cx="992188" cy="1501775"/>
          </a:xfrm>
          <a:custGeom>
            <a:avLst/>
            <a:gdLst>
              <a:gd name="T0" fmla="*/ 743116 w 21600"/>
              <a:gd name="T1" fmla="*/ 0 h 21600"/>
              <a:gd name="T2" fmla="*/ 0 w 21600"/>
              <a:gd name="T3" fmla="*/ 750885 h 21600"/>
              <a:gd name="T4" fmla="*/ 743116 w 21600"/>
              <a:gd name="T5" fmla="*/ 1501769 h 21600"/>
              <a:gd name="T6" fmla="*/ 990822 w 21600"/>
              <a:gd name="T7" fmla="*/ 75088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9" name="AutoShape 28"/>
          <p:cNvSpPr>
            <a:spLocks/>
          </p:cNvSpPr>
          <p:nvPr/>
        </p:nvSpPr>
        <p:spPr bwMode="auto">
          <a:xfrm>
            <a:off x="5481638" y="1771650"/>
            <a:ext cx="627062" cy="2700338"/>
          </a:xfrm>
          <a:prstGeom prst="rightBrace">
            <a:avLst>
              <a:gd name="adj1" fmla="val 35129"/>
              <a:gd name="adj2" fmla="val 50000"/>
            </a:avLst>
          </a:prstGeom>
          <a:noFill/>
          <a:ln w="762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/>
              <a:t>Задачи введения </a:t>
            </a:r>
            <a:br>
              <a:rPr lang="ru-RU" sz="4000" b="1" smtClean="0"/>
            </a:br>
            <a:r>
              <a:rPr lang="ru-RU" sz="4000" b="1" smtClean="0"/>
              <a:t>элективных курсов</a:t>
            </a:r>
            <a:endParaRPr lang="ru-RU" sz="4000" smtClean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1500188" y="1785938"/>
            <a:ext cx="7491412" cy="4452937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ru-RU" sz="2800" b="0" smtClean="0"/>
              <a:t>формирование умений и способов деятельности для решения практически важных задач</a:t>
            </a:r>
          </a:p>
          <a:p>
            <a:pPr>
              <a:buFont typeface="Arial" charset="0"/>
              <a:buChar char="•"/>
            </a:pPr>
            <a:r>
              <a:rPr lang="ru-RU" sz="2800" b="0" smtClean="0"/>
              <a:t>продолжение профориентационной работы</a:t>
            </a:r>
          </a:p>
          <a:p>
            <a:pPr>
              <a:buFont typeface="Arial" charset="0"/>
              <a:buChar char="•"/>
            </a:pPr>
            <a:r>
              <a:rPr lang="ru-RU" sz="2800" b="0" smtClean="0"/>
              <a:t>осознание возможностей и способов реализации выбранного жизненного пути</a:t>
            </a:r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1C7D69-18E7-4CE9-8BE8-123C9044726E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652588" y="357166"/>
            <a:ext cx="7491412" cy="1143000"/>
          </a:xfrm>
        </p:spPr>
        <p:txBody>
          <a:bodyPr/>
          <a:lstStyle/>
          <a:p>
            <a:r>
              <a:rPr lang="ru-RU" sz="4000" b="1" smtClean="0"/>
              <a:t>Элективные курсы</a:t>
            </a:r>
            <a:endParaRPr lang="ru-RU" sz="4000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1500188" y="1428750"/>
            <a:ext cx="7491412" cy="4810125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ru-RU" sz="2400" b="0" dirty="0" smtClean="0"/>
              <a:t>ориентированы на приобретение учащимися навыков для успешного продвижения на рынке труда, по подготовке к работе в профессиональной сфере </a:t>
            </a:r>
          </a:p>
          <a:p>
            <a:pPr>
              <a:buFont typeface="Arial" charset="0"/>
              <a:buChar char="•"/>
            </a:pPr>
            <a:r>
              <a:rPr lang="ru-RU" sz="2400" b="0" dirty="0" smtClean="0"/>
              <a:t>предполагают углубленное изучение интересной для учащихся предметной области и увеличение доли самостоятельной деятельности учащихся</a:t>
            </a:r>
          </a:p>
          <a:p>
            <a:pPr>
              <a:buFont typeface="Arial" charset="0"/>
              <a:buChar char="•"/>
            </a:pPr>
            <a:r>
              <a:rPr lang="ru-RU" sz="2400" b="0" dirty="0" smtClean="0"/>
              <a:t>являются плодотворной почвой для развития творческих способностей, обусловленного стремлением учащихся к самореализации и самоутверждению</a:t>
            </a:r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8B98D2-1D03-4BBA-9D43-66342C1F0D59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Элективный курс </a:t>
            </a:r>
            <a:br>
              <a:rPr lang="ru-RU" sz="3200" b="1" smtClean="0"/>
            </a:br>
            <a:r>
              <a:rPr lang="ru-RU" sz="3200" b="1" smtClean="0"/>
              <a:t>«Программирование на языке </a:t>
            </a:r>
            <a:r>
              <a:rPr lang="en-US" sz="3200" b="1" smtClean="0"/>
              <a:t>QBasic</a:t>
            </a:r>
            <a:r>
              <a:rPr lang="ru-RU" sz="3200" b="1" smtClean="0"/>
              <a:t>»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1500188" y="1571625"/>
            <a:ext cx="7491412" cy="466725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ru-RU" sz="2000" b="0" smtClean="0"/>
              <a:t>рассчитан на 20 часов </a:t>
            </a:r>
          </a:p>
          <a:p>
            <a:pPr>
              <a:buFont typeface="Arial" charset="0"/>
              <a:buChar char="•"/>
            </a:pPr>
            <a:r>
              <a:rPr lang="ru-RU" sz="2000" b="0" smtClean="0"/>
              <a:t>является профориентационным  по отношению к профильным курсам по программированию</a:t>
            </a:r>
          </a:p>
          <a:p>
            <a:pPr>
              <a:buFont typeface="Arial" charset="0"/>
              <a:buChar char="•"/>
            </a:pPr>
            <a:r>
              <a:rPr lang="ru-RU" sz="2000" b="0" smtClean="0"/>
              <a:t>повышает вероятность осознанного выбора выпускником основной школы информационного или информационно-технологического профиля</a:t>
            </a:r>
          </a:p>
          <a:p>
            <a:pPr>
              <a:buFont typeface="Arial" charset="0"/>
              <a:buChar char="•"/>
            </a:pPr>
            <a:r>
              <a:rPr lang="ru-RU" sz="2000" b="0" smtClean="0"/>
              <a:t>дополняет базовую программу по информатике, не нарушая ее целостности</a:t>
            </a:r>
          </a:p>
          <a:p>
            <a:pPr>
              <a:buFont typeface="Arial" charset="0"/>
              <a:buChar char="•"/>
            </a:pPr>
            <a:r>
              <a:rPr lang="ru-RU" sz="2000" b="0" smtClean="0"/>
              <a:t>предполагает дистанционную форму обучения, так как имеет электронную поддержку в виде учебного web-сайта</a:t>
            </a:r>
          </a:p>
          <a:p>
            <a:pPr>
              <a:buFont typeface="Arial" charset="0"/>
              <a:buChar char="•"/>
            </a:pPr>
            <a:r>
              <a:rPr lang="ru-RU" sz="2000" b="0" smtClean="0"/>
              <a:t>размещен на портале «Школа» Омского государственного педагогического университета </a:t>
            </a:r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CF25F5-38D0-4A12-8BB8-EDC8E611143C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A9685A-17A0-4C67-90F4-2F5BFA56C945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latin typeface="Arial" charset="0"/>
              </a:rPr>
              <a:t>Модули элективного курса</a:t>
            </a:r>
          </a:p>
        </p:txBody>
      </p:sp>
      <p:graphicFrame>
        <p:nvGraphicFramePr>
          <p:cNvPr id="29813" name="Group 117"/>
          <p:cNvGraphicFramePr>
            <a:graphicFrameLocks noGrp="1"/>
          </p:cNvGraphicFramePr>
          <p:nvPr>
            <p:ph idx="1"/>
          </p:nvPr>
        </p:nvGraphicFramePr>
        <p:xfrm>
          <a:off x="1500188" y="1524000"/>
          <a:ext cx="7491412" cy="4163062"/>
        </p:xfrm>
        <a:graphic>
          <a:graphicData uri="http://schemas.openxmlformats.org/drawingml/2006/table">
            <a:tbl>
              <a:tblPr/>
              <a:tblGrid>
                <a:gridCol w="944562"/>
                <a:gridCol w="6546850"/>
              </a:tblGrid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kumimoji="1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модуля</a:t>
                      </a:r>
                      <a:endParaRPr kumimoji="1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1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Интерфейс программы QBasic</a:t>
                      </a:r>
                      <a:endParaRPr kumimoji="1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1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Алфавит, константы, переменные, операторы</a:t>
                      </a:r>
                      <a:endParaRPr kumimoji="1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1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Линейный и разветвляющийся алгоритмы</a:t>
                      </a:r>
                      <a:endParaRPr kumimoji="1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1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Циклические алгоритмы. Массивы</a:t>
                      </a:r>
                      <a:endParaRPr kumimoji="1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1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Строковые переменные</a:t>
                      </a:r>
                      <a:endParaRPr kumimoji="1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1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с графическими объектами</a:t>
                      </a:r>
                      <a:endParaRPr kumimoji="1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1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с файлами</a:t>
                      </a:r>
                      <a:endParaRPr kumimoji="1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A46011-3053-4A70-92CE-86453306DF30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52588" y="228600"/>
            <a:ext cx="7491412" cy="1143000"/>
          </a:xfrm>
        </p:spPr>
        <p:txBody>
          <a:bodyPr/>
          <a:lstStyle/>
          <a:p>
            <a:r>
              <a:rPr lang="ru-RU" sz="4000" b="1" smtClean="0">
                <a:latin typeface="Arial" charset="0"/>
              </a:rPr>
              <a:t>Структура учебного модуля</a:t>
            </a:r>
          </a:p>
        </p:txBody>
      </p:sp>
      <p:pic>
        <p:nvPicPr>
          <p:cNvPr id="11268" name="Picture 49" descr="Безымянный"/>
          <p:cNvPicPr>
            <a:picLocks noChangeAspect="1" noChangeArrowheads="1"/>
          </p:cNvPicPr>
          <p:nvPr>
            <p:ph/>
          </p:nvPr>
        </p:nvPicPr>
        <p:blipFill>
          <a:blip r:embed="rId3"/>
          <a:srcRect t="-441"/>
          <a:stretch>
            <a:fillRect/>
          </a:stretch>
        </p:blipFill>
        <p:spPr>
          <a:xfrm>
            <a:off x="1620838" y="1844675"/>
            <a:ext cx="7127875" cy="4332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porting Progress or Status">
  <a:themeElements>
    <a:clrScheme name="Reporting Progress or Status 4">
      <a:dk1>
        <a:srgbClr val="252400"/>
      </a:dk1>
      <a:lt1>
        <a:srgbClr val="DFF3FF"/>
      </a:lt1>
      <a:dk2>
        <a:srgbClr val="196123"/>
      </a:dk2>
      <a:lt2>
        <a:srgbClr val="969696"/>
      </a:lt2>
      <a:accent1>
        <a:srgbClr val="EAEAEA"/>
      </a:accent1>
      <a:accent2>
        <a:srgbClr val="969696"/>
      </a:accent2>
      <a:accent3>
        <a:srgbClr val="ECF8FF"/>
      </a:accent3>
      <a:accent4>
        <a:srgbClr val="1E1D00"/>
      </a:accent4>
      <a:accent5>
        <a:srgbClr val="F3F3F3"/>
      </a:accent5>
      <a:accent6>
        <a:srgbClr val="878787"/>
      </a:accent6>
      <a:hlink>
        <a:srgbClr val="5F5F5F"/>
      </a:hlink>
      <a:folHlink>
        <a:srgbClr val="CBCBCB"/>
      </a:folHlink>
    </a:clrScheme>
    <a:fontScheme name="Reporting Progress or Statu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eporting Progress or Statu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4">
        <a:dk1>
          <a:srgbClr val="252400"/>
        </a:dk1>
        <a:lt1>
          <a:srgbClr val="DFF3FF"/>
        </a:lt1>
        <a:dk2>
          <a:srgbClr val="196123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ECF8FF"/>
        </a:accent3>
        <a:accent4>
          <a:srgbClr val="1E1D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Reporting Progress or Status 4">
    <a:dk1>
      <a:srgbClr val="252400"/>
    </a:dk1>
    <a:lt1>
      <a:srgbClr val="DFF3FF"/>
    </a:lt1>
    <a:dk2>
      <a:srgbClr val="196123"/>
    </a:dk2>
    <a:lt2>
      <a:srgbClr val="969696"/>
    </a:lt2>
    <a:accent1>
      <a:srgbClr val="EAEAEA"/>
    </a:accent1>
    <a:accent2>
      <a:srgbClr val="969696"/>
    </a:accent2>
    <a:accent3>
      <a:srgbClr val="ECF8FF"/>
    </a:accent3>
    <a:accent4>
      <a:srgbClr val="1E1D00"/>
    </a:accent4>
    <a:accent5>
      <a:srgbClr val="F3F3F3"/>
    </a:accent5>
    <a:accent6>
      <a:srgbClr val="878787"/>
    </a:accent6>
    <a:hlink>
      <a:srgbClr val="5F5F5F"/>
    </a:hlink>
    <a:folHlink>
      <a:srgbClr val="CBCBC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Reporting Progress or Status</Template>
  <TotalTime>707</TotalTime>
  <Words>787</Words>
  <Application>Microsoft Office PowerPoint</Application>
  <PresentationFormat>Экран (4:3)</PresentationFormat>
  <Paragraphs>137</Paragraphs>
  <Slides>20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Times New Roman</vt:lpstr>
      <vt:lpstr>Arial</vt:lpstr>
      <vt:lpstr>Wingdings</vt:lpstr>
      <vt:lpstr>Calibri</vt:lpstr>
      <vt:lpstr>Reporting Progress or Status</vt:lpstr>
      <vt:lpstr>Элективный курс как средство профильного обучения на старшей ступени полного (среднего) образования </vt:lpstr>
      <vt:lpstr>Слайд 2</vt:lpstr>
      <vt:lpstr>Слайд 3</vt:lpstr>
      <vt:lpstr>Слайд 4</vt:lpstr>
      <vt:lpstr>Задачи введения  элективных курсов</vt:lpstr>
      <vt:lpstr>Элективные курсы</vt:lpstr>
      <vt:lpstr>Элективный курс  «Программирование на языке QBasic»</vt:lpstr>
      <vt:lpstr>Модули элективного курса</vt:lpstr>
      <vt:lpstr>Структура учебного модуля</vt:lpstr>
      <vt:lpstr>Пример задания</vt:lpstr>
      <vt:lpstr>Анализ</vt:lpstr>
      <vt:lpstr>Синтез</vt:lpstr>
      <vt:lpstr>Размещение элективного курса</vt:lpstr>
      <vt:lpstr>Оформление модулей элективного курса</vt:lpstr>
      <vt:lpstr>Задания элективного курса</vt:lpstr>
      <vt:lpstr>Блок контроля </vt:lpstr>
      <vt:lpstr>Апробация  элективного курса</vt:lpstr>
      <vt:lpstr>Сетевой журнал курса </vt:lpstr>
      <vt:lpstr>Динамика результатов тестирования </vt:lpstr>
      <vt:lpstr>Заключение</vt:lpstr>
    </vt:vector>
  </TitlesOfParts>
  <Company>ФГОУ СПО ОАТК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АНАЛИТИЧЕСКОГО СТИЛЯ МЫШЛЕНИЯ У СТАРШЕКЛАССНИКОВ ПРИ ОБУЧЕНИИ ДИСТАНЦИОННОМУ ЭЛЕКТИВНОМУ КУРСУ «ПРОГРАММИРОВАНИЕ НА ЯЗЫКЕ QBASIC» </dc:title>
  <dc:creator>Study</dc:creator>
  <cp:lastModifiedBy>max</cp:lastModifiedBy>
  <cp:revision>18</cp:revision>
  <dcterms:created xsi:type="dcterms:W3CDTF">2009-06-02T01:46:38Z</dcterms:created>
  <dcterms:modified xsi:type="dcterms:W3CDTF">2013-05-12T13:12:11Z</dcterms:modified>
</cp:coreProperties>
</file>