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8" r:id="rId4"/>
    <p:sldId id="262" r:id="rId5"/>
    <p:sldId id="282" r:id="rId6"/>
    <p:sldId id="270" r:id="rId7"/>
    <p:sldId id="266" r:id="rId8"/>
    <p:sldId id="284" r:id="rId9"/>
    <p:sldId id="285" r:id="rId10"/>
    <p:sldId id="278" r:id="rId11"/>
    <p:sldId id="283" r:id="rId12"/>
    <p:sldId id="286" r:id="rId13"/>
    <p:sldId id="273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0066FF"/>
    <a:srgbClr val="3399FF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99" autoAdjust="0"/>
  </p:normalViewPr>
  <p:slideViewPr>
    <p:cSldViewPr>
      <p:cViewPr varScale="1">
        <p:scale>
          <a:sx n="30" d="100"/>
          <a:sy n="30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511B5-CB12-47BE-9D06-70071299131B}" type="doc">
      <dgm:prSet loTypeId="urn:microsoft.com/office/officeart/2005/8/layout/radial4" loCatId="relationship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C802094-A25E-49F2-9187-2DEF6255CF9E}">
      <dgm:prSet phldrT="[Текст]" custT="1"/>
      <dgm:spPr/>
      <dgm:t>
        <a:bodyPr/>
        <a:lstStyle/>
        <a:p>
          <a:r>
            <a:rPr lang="ru-RU" sz="16600" b="1" dirty="0" smtClean="0">
              <a:solidFill>
                <a:srgbClr val="FF3300"/>
              </a:solidFill>
              <a:latin typeface="Gulim" pitchFamily="34" charset="-127"/>
              <a:ea typeface="Gulim" pitchFamily="34" charset="-127"/>
            </a:rPr>
            <a:t>?</a:t>
          </a:r>
          <a:endParaRPr lang="ru-RU" sz="16600" b="1" dirty="0">
            <a:solidFill>
              <a:srgbClr val="FF3300"/>
            </a:solidFill>
            <a:latin typeface="Gulim" pitchFamily="34" charset="-127"/>
            <a:ea typeface="Gulim" pitchFamily="34" charset="-127"/>
          </a:endParaRPr>
        </a:p>
      </dgm:t>
    </dgm:pt>
    <dgm:pt modelId="{6E1DC447-5310-40A3-8B12-8B3AB9E52C74}" type="parTrans" cxnId="{6CB3425B-DABD-4FF3-AD31-8C1743513ED1}">
      <dgm:prSet/>
      <dgm:spPr/>
      <dgm:t>
        <a:bodyPr/>
        <a:lstStyle/>
        <a:p>
          <a:endParaRPr lang="ru-RU"/>
        </a:p>
      </dgm:t>
    </dgm:pt>
    <dgm:pt modelId="{2FD404BD-ACBE-4713-AC1E-42B1218B1BBE}" type="sibTrans" cxnId="{6CB3425B-DABD-4FF3-AD31-8C1743513ED1}">
      <dgm:prSet/>
      <dgm:spPr/>
      <dgm:t>
        <a:bodyPr/>
        <a:lstStyle/>
        <a:p>
          <a:endParaRPr lang="ru-RU"/>
        </a:p>
      </dgm:t>
    </dgm:pt>
    <dgm:pt modelId="{0BFEB186-E188-49E2-A760-9190369349E0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Как обеспечить готовность выпускников к адаптации и самореализации </a:t>
          </a:r>
        </a:p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в условиях рынка труда современного </a:t>
          </a:r>
          <a:r>
            <a:rPr lang="ru-RU" sz="2400" b="1" dirty="0" smtClean="0"/>
            <a:t>информационного общества</a:t>
          </a:r>
          <a:r>
            <a:rPr lang="ru-RU" sz="2400" dirty="0" smtClean="0"/>
            <a:t>?</a:t>
          </a:r>
          <a:endParaRPr lang="ru-RU" sz="2400" dirty="0"/>
        </a:p>
      </dgm:t>
    </dgm:pt>
    <dgm:pt modelId="{9278597F-0B14-4E04-AA3E-1FA23FF9DD7D}" type="parTrans" cxnId="{E0F490D8-1A9D-4C3E-9043-4ECF3AE06528}">
      <dgm:prSet/>
      <dgm:spPr/>
      <dgm:t>
        <a:bodyPr/>
        <a:lstStyle/>
        <a:p>
          <a:endParaRPr lang="ru-RU"/>
        </a:p>
      </dgm:t>
    </dgm:pt>
    <dgm:pt modelId="{A343DD4F-173D-49DC-98CF-CCCF929C59B4}" type="sibTrans" cxnId="{E0F490D8-1A9D-4C3E-9043-4ECF3AE06528}">
      <dgm:prSet/>
      <dgm:spPr/>
      <dgm:t>
        <a:bodyPr/>
        <a:lstStyle/>
        <a:p>
          <a:endParaRPr lang="ru-RU"/>
        </a:p>
      </dgm:t>
    </dgm:pt>
    <dgm:pt modelId="{67A7F56A-7C96-419A-8711-90E10C6FD039}">
      <dgm:prSet phldrT="[Текст]"/>
      <dgm:spPr/>
      <dgm:t>
        <a:bodyPr/>
        <a:lstStyle/>
        <a:p>
          <a:r>
            <a:rPr lang="ru-RU" dirty="0" smtClean="0"/>
            <a:t>Как сделать обучение, гарантирующим результат?</a:t>
          </a:r>
          <a:endParaRPr lang="ru-RU" dirty="0"/>
        </a:p>
      </dgm:t>
    </dgm:pt>
    <dgm:pt modelId="{CC640AAC-602E-4FEB-918D-43BDAAC6B720}" type="parTrans" cxnId="{7512FF08-C71C-4575-8A4D-24531B7A8BFB}">
      <dgm:prSet/>
      <dgm:spPr/>
      <dgm:t>
        <a:bodyPr/>
        <a:lstStyle/>
        <a:p>
          <a:endParaRPr lang="ru-RU"/>
        </a:p>
      </dgm:t>
    </dgm:pt>
    <dgm:pt modelId="{F1EB3CE3-FC17-4D4C-9226-A7248C7C64B4}" type="sibTrans" cxnId="{7512FF08-C71C-4575-8A4D-24531B7A8BFB}">
      <dgm:prSet/>
      <dgm:spPr/>
      <dgm:t>
        <a:bodyPr/>
        <a:lstStyle/>
        <a:p>
          <a:endParaRPr lang="ru-RU"/>
        </a:p>
      </dgm:t>
    </dgm:pt>
    <dgm:pt modelId="{CE9DA51C-09AD-49E3-859B-0DCAA68996D2}" type="pres">
      <dgm:prSet presAssocID="{431511B5-CB12-47BE-9D06-70071299131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DCD52-9EF2-4D0B-9C8D-49C9FD0BE337}" type="pres">
      <dgm:prSet presAssocID="{CC802094-A25E-49F2-9187-2DEF6255CF9E}" presName="centerShape" presStyleLbl="node0" presStyleIdx="0" presStyleCnt="1" custScaleY="76128" custLinFactNeighborX="-2732" custLinFactNeighborY="-51150"/>
      <dgm:spPr/>
      <dgm:t>
        <a:bodyPr/>
        <a:lstStyle/>
        <a:p>
          <a:endParaRPr lang="ru-RU"/>
        </a:p>
      </dgm:t>
    </dgm:pt>
    <dgm:pt modelId="{A42F8614-40D4-4694-9CCE-1CEF63100869}" type="pres">
      <dgm:prSet presAssocID="{9278597F-0B14-4E04-AA3E-1FA23FF9DD7D}" presName="parTrans" presStyleLbl="bgSibTrans2D1" presStyleIdx="0" presStyleCnt="2" custLinFactY="78107" custLinFactNeighborX="33698" custLinFactNeighborY="100000"/>
      <dgm:spPr/>
      <dgm:t>
        <a:bodyPr/>
        <a:lstStyle/>
        <a:p>
          <a:endParaRPr lang="ru-RU"/>
        </a:p>
      </dgm:t>
    </dgm:pt>
    <dgm:pt modelId="{D3F16FBF-E227-4FE8-9EBB-DCCEC25B0208}" type="pres">
      <dgm:prSet presAssocID="{0BFEB186-E188-49E2-A760-9190369349E0}" presName="node" presStyleLbl="node1" presStyleIdx="0" presStyleCnt="2" custScaleX="134009" custScaleY="190351" custRadScaleRad="185825" custRadScaleInc="156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09FA9-358C-439D-B80C-B12D10B83562}" type="pres">
      <dgm:prSet presAssocID="{CC640AAC-602E-4FEB-918D-43BDAAC6B720}" presName="parTrans" presStyleLbl="bgSibTrans2D1" presStyleIdx="1" presStyleCnt="2" custLinFactY="4434" custLinFactNeighborX="-14968" custLinFactNeighborY="100000"/>
      <dgm:spPr/>
      <dgm:t>
        <a:bodyPr/>
        <a:lstStyle/>
        <a:p>
          <a:endParaRPr lang="ru-RU"/>
        </a:p>
      </dgm:t>
    </dgm:pt>
    <dgm:pt modelId="{1DED8211-777D-4195-A4C5-7528B67052EF}" type="pres">
      <dgm:prSet presAssocID="{67A7F56A-7C96-419A-8711-90E10C6FD039}" presName="node" presStyleLbl="node1" presStyleIdx="1" presStyleCnt="2" custScaleX="123653" custScaleY="181119" custRadScaleRad="76270" custRadScaleInc="-148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12FF08-C71C-4575-8A4D-24531B7A8BFB}" srcId="{CC802094-A25E-49F2-9187-2DEF6255CF9E}" destId="{67A7F56A-7C96-419A-8711-90E10C6FD039}" srcOrd="1" destOrd="0" parTransId="{CC640AAC-602E-4FEB-918D-43BDAAC6B720}" sibTransId="{F1EB3CE3-FC17-4D4C-9226-A7248C7C64B4}"/>
    <dgm:cxn modelId="{0F3BA5FB-B1E5-417C-9687-2D253322F950}" type="presOf" srcId="{CC802094-A25E-49F2-9187-2DEF6255CF9E}" destId="{EE8DCD52-9EF2-4D0B-9C8D-49C9FD0BE337}" srcOrd="0" destOrd="0" presId="urn:microsoft.com/office/officeart/2005/8/layout/radial4"/>
    <dgm:cxn modelId="{6CB3425B-DABD-4FF3-AD31-8C1743513ED1}" srcId="{431511B5-CB12-47BE-9D06-70071299131B}" destId="{CC802094-A25E-49F2-9187-2DEF6255CF9E}" srcOrd="0" destOrd="0" parTransId="{6E1DC447-5310-40A3-8B12-8B3AB9E52C74}" sibTransId="{2FD404BD-ACBE-4713-AC1E-42B1218B1BBE}"/>
    <dgm:cxn modelId="{E0F490D8-1A9D-4C3E-9043-4ECF3AE06528}" srcId="{CC802094-A25E-49F2-9187-2DEF6255CF9E}" destId="{0BFEB186-E188-49E2-A760-9190369349E0}" srcOrd="0" destOrd="0" parTransId="{9278597F-0B14-4E04-AA3E-1FA23FF9DD7D}" sibTransId="{A343DD4F-173D-49DC-98CF-CCCF929C59B4}"/>
    <dgm:cxn modelId="{F6C6004E-F914-4C14-9AFB-303D17899AFD}" type="presOf" srcId="{431511B5-CB12-47BE-9D06-70071299131B}" destId="{CE9DA51C-09AD-49E3-859B-0DCAA68996D2}" srcOrd="0" destOrd="0" presId="urn:microsoft.com/office/officeart/2005/8/layout/radial4"/>
    <dgm:cxn modelId="{5E649543-E7ED-41B8-BE08-C386D4D5208A}" type="presOf" srcId="{0BFEB186-E188-49E2-A760-9190369349E0}" destId="{D3F16FBF-E227-4FE8-9EBB-DCCEC25B0208}" srcOrd="0" destOrd="0" presId="urn:microsoft.com/office/officeart/2005/8/layout/radial4"/>
    <dgm:cxn modelId="{CB88672C-43C4-4D08-B665-788C921D78D0}" type="presOf" srcId="{CC640AAC-602E-4FEB-918D-43BDAAC6B720}" destId="{EF909FA9-358C-439D-B80C-B12D10B83562}" srcOrd="0" destOrd="0" presId="urn:microsoft.com/office/officeart/2005/8/layout/radial4"/>
    <dgm:cxn modelId="{B309364B-5D65-4793-A6CA-9D6C1C288B6C}" type="presOf" srcId="{67A7F56A-7C96-419A-8711-90E10C6FD039}" destId="{1DED8211-777D-4195-A4C5-7528B67052EF}" srcOrd="0" destOrd="0" presId="urn:microsoft.com/office/officeart/2005/8/layout/radial4"/>
    <dgm:cxn modelId="{36B6385D-0DFF-4416-B882-7229B4D733BF}" type="presOf" srcId="{9278597F-0B14-4E04-AA3E-1FA23FF9DD7D}" destId="{A42F8614-40D4-4694-9CCE-1CEF63100869}" srcOrd="0" destOrd="0" presId="urn:microsoft.com/office/officeart/2005/8/layout/radial4"/>
    <dgm:cxn modelId="{000B9352-FCEF-4C34-865C-08910786640C}" type="presParOf" srcId="{CE9DA51C-09AD-49E3-859B-0DCAA68996D2}" destId="{EE8DCD52-9EF2-4D0B-9C8D-49C9FD0BE337}" srcOrd="0" destOrd="0" presId="urn:microsoft.com/office/officeart/2005/8/layout/radial4"/>
    <dgm:cxn modelId="{490696D7-F6A1-47D3-B124-394B90B22527}" type="presParOf" srcId="{CE9DA51C-09AD-49E3-859B-0DCAA68996D2}" destId="{A42F8614-40D4-4694-9CCE-1CEF63100869}" srcOrd="1" destOrd="0" presId="urn:microsoft.com/office/officeart/2005/8/layout/radial4"/>
    <dgm:cxn modelId="{874BD1F8-74D3-45AC-83A4-DDD45A65EF7B}" type="presParOf" srcId="{CE9DA51C-09AD-49E3-859B-0DCAA68996D2}" destId="{D3F16FBF-E227-4FE8-9EBB-DCCEC25B0208}" srcOrd="2" destOrd="0" presId="urn:microsoft.com/office/officeart/2005/8/layout/radial4"/>
    <dgm:cxn modelId="{0CDEC7F4-DF51-4699-B5CA-741236815750}" type="presParOf" srcId="{CE9DA51C-09AD-49E3-859B-0DCAA68996D2}" destId="{EF909FA9-358C-439D-B80C-B12D10B83562}" srcOrd="3" destOrd="0" presId="urn:microsoft.com/office/officeart/2005/8/layout/radial4"/>
    <dgm:cxn modelId="{AF12C148-F0DB-49C4-ABD9-1DD035690FC5}" type="presParOf" srcId="{CE9DA51C-09AD-49E3-859B-0DCAA68996D2}" destId="{1DED8211-777D-4195-A4C5-7528B67052E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9C0CA6-7482-4ACD-A746-ACEB95F1FF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2995F4-338D-47F2-BAE2-393530C814C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Информационная</a:t>
          </a:r>
          <a:endParaRPr lang="ru-RU" sz="2400" b="1" dirty="0"/>
        </a:p>
      </dgm:t>
    </dgm:pt>
    <dgm:pt modelId="{A342EDA5-C47E-4F55-BAC8-0EBC4A81C712}" type="parTrans" cxnId="{789F57F6-3B3A-4662-B04D-3496D0D7E574}">
      <dgm:prSet/>
      <dgm:spPr/>
      <dgm:t>
        <a:bodyPr/>
        <a:lstStyle/>
        <a:p>
          <a:endParaRPr lang="ru-RU"/>
        </a:p>
      </dgm:t>
    </dgm:pt>
    <dgm:pt modelId="{C96F6F38-7A4C-4C36-8036-E4D94E5B8FD5}" type="sibTrans" cxnId="{789F57F6-3B3A-4662-B04D-3496D0D7E574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225BBB3-2948-420E-A617-2F81E5E07C4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Социокультурная</a:t>
          </a:r>
          <a:endParaRPr lang="ru-RU" sz="2400" b="1" dirty="0"/>
        </a:p>
      </dgm:t>
    </dgm:pt>
    <dgm:pt modelId="{8C3A9460-DFF2-4237-9EC4-28C30053C4C3}" type="parTrans" cxnId="{9BF068A0-2360-4222-A920-74242A57747C}">
      <dgm:prSet/>
      <dgm:spPr/>
      <dgm:t>
        <a:bodyPr/>
        <a:lstStyle/>
        <a:p>
          <a:endParaRPr lang="ru-RU"/>
        </a:p>
      </dgm:t>
    </dgm:pt>
    <dgm:pt modelId="{CF3F8B24-F875-4A57-8904-E49836861DC5}" type="sibTrans" cxnId="{9BF068A0-2360-4222-A920-74242A57747C}">
      <dgm:prSet/>
      <dgm:spPr/>
      <dgm:t>
        <a:bodyPr/>
        <a:lstStyle/>
        <a:p>
          <a:endParaRPr lang="ru-RU"/>
        </a:p>
      </dgm:t>
    </dgm:pt>
    <dgm:pt modelId="{EC7FA278-6F83-4CAF-B369-BEC7DCB64D0D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Социально- политическая</a:t>
          </a:r>
          <a:endParaRPr lang="ru-RU" sz="2400" b="1" dirty="0"/>
        </a:p>
      </dgm:t>
    </dgm:pt>
    <dgm:pt modelId="{5879F2E7-6ABD-4F3A-8D25-92DA2A118801}" type="parTrans" cxnId="{97F034DA-4583-456C-B774-E5FDD0810C80}">
      <dgm:prSet/>
      <dgm:spPr/>
      <dgm:t>
        <a:bodyPr/>
        <a:lstStyle/>
        <a:p>
          <a:endParaRPr lang="ru-RU"/>
        </a:p>
      </dgm:t>
    </dgm:pt>
    <dgm:pt modelId="{B39451A7-CC98-466A-880E-DE9439A8A735}" type="sibTrans" cxnId="{97F034DA-4583-456C-B774-E5FDD0810C80}">
      <dgm:prSet/>
      <dgm:spPr/>
      <dgm:t>
        <a:bodyPr/>
        <a:lstStyle/>
        <a:p>
          <a:endParaRPr lang="ru-RU"/>
        </a:p>
      </dgm:t>
    </dgm:pt>
    <dgm:pt modelId="{D736306E-A647-405C-A914-F9445A6C99A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Учебно-</a:t>
          </a:r>
          <a:r>
            <a:rPr lang="ru-RU" sz="2400" b="1" dirty="0" err="1" smtClean="0"/>
            <a:t>познавательская</a:t>
          </a:r>
          <a:endParaRPr lang="ru-RU" sz="2400" b="1" dirty="0"/>
        </a:p>
      </dgm:t>
    </dgm:pt>
    <dgm:pt modelId="{6B152C57-51E9-4659-9F0C-AE9D2DC24B4D}" type="parTrans" cxnId="{7A208CEE-A245-4B63-B260-127C437AA8BA}">
      <dgm:prSet/>
      <dgm:spPr/>
      <dgm:t>
        <a:bodyPr/>
        <a:lstStyle/>
        <a:p>
          <a:endParaRPr lang="ru-RU"/>
        </a:p>
      </dgm:t>
    </dgm:pt>
    <dgm:pt modelId="{EF5AC228-38DE-4BBE-8041-0D66D185A7F5}" type="sibTrans" cxnId="{7A208CEE-A245-4B63-B260-127C437AA8BA}">
      <dgm:prSet/>
      <dgm:spPr/>
      <dgm:t>
        <a:bodyPr/>
        <a:lstStyle/>
        <a:p>
          <a:endParaRPr lang="ru-RU"/>
        </a:p>
      </dgm:t>
    </dgm:pt>
    <dgm:pt modelId="{B7C5E3CE-15B1-4A18-97DD-E261BEAAE29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Коммуникативная</a:t>
          </a:r>
          <a:endParaRPr lang="ru-RU" sz="2400" b="1" dirty="0"/>
        </a:p>
      </dgm:t>
    </dgm:pt>
    <dgm:pt modelId="{E8618D50-DEF7-45E5-A1CB-4DF05B3DA311}" type="parTrans" cxnId="{041BFA17-AF3E-4CFC-AE45-9F88600CB5C8}">
      <dgm:prSet/>
      <dgm:spPr/>
      <dgm:t>
        <a:bodyPr/>
        <a:lstStyle/>
        <a:p>
          <a:endParaRPr lang="ru-RU"/>
        </a:p>
      </dgm:t>
    </dgm:pt>
    <dgm:pt modelId="{EA0863FD-68AE-47BC-BDDA-BD2C979A9AD5}" type="sibTrans" cxnId="{041BFA17-AF3E-4CFC-AE45-9F88600CB5C8}">
      <dgm:prSet/>
      <dgm:spPr/>
      <dgm:t>
        <a:bodyPr/>
        <a:lstStyle/>
        <a:p>
          <a:endParaRPr lang="ru-RU"/>
        </a:p>
      </dgm:t>
    </dgm:pt>
    <dgm:pt modelId="{7D623617-6B41-4310-8C17-2E5D4D1E8119}" type="pres">
      <dgm:prSet presAssocID="{499C0CA6-7482-4ACD-A746-ACEB95F1FF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F3299F-9857-4C27-A524-B42AAC36D7D2}" type="pres">
      <dgm:prSet presAssocID="{499C0CA6-7482-4ACD-A746-ACEB95F1FFA8}" presName="Name1" presStyleCnt="0"/>
      <dgm:spPr/>
    </dgm:pt>
    <dgm:pt modelId="{E8A3B17A-0D3D-41FD-A854-408778170079}" type="pres">
      <dgm:prSet presAssocID="{499C0CA6-7482-4ACD-A746-ACEB95F1FFA8}" presName="cycle" presStyleCnt="0"/>
      <dgm:spPr/>
    </dgm:pt>
    <dgm:pt modelId="{F1BA9C16-00F0-4417-90C0-D767077BD7D9}" type="pres">
      <dgm:prSet presAssocID="{499C0CA6-7482-4ACD-A746-ACEB95F1FFA8}" presName="srcNode" presStyleLbl="node1" presStyleIdx="0" presStyleCnt="5"/>
      <dgm:spPr/>
    </dgm:pt>
    <dgm:pt modelId="{75B8C7E6-3E34-4504-A059-E69D061E5E8B}" type="pres">
      <dgm:prSet presAssocID="{499C0CA6-7482-4ACD-A746-ACEB95F1FFA8}" presName="conn" presStyleLbl="parChTrans1D2" presStyleIdx="0" presStyleCnt="1"/>
      <dgm:spPr/>
      <dgm:t>
        <a:bodyPr/>
        <a:lstStyle/>
        <a:p>
          <a:endParaRPr lang="ru-RU"/>
        </a:p>
      </dgm:t>
    </dgm:pt>
    <dgm:pt modelId="{615BB134-9121-4063-986E-9857B4DE994B}" type="pres">
      <dgm:prSet presAssocID="{499C0CA6-7482-4ACD-A746-ACEB95F1FFA8}" presName="extraNode" presStyleLbl="node1" presStyleIdx="0" presStyleCnt="5"/>
      <dgm:spPr/>
    </dgm:pt>
    <dgm:pt modelId="{6E3D0158-64D1-43A1-95B5-EEA9AD155155}" type="pres">
      <dgm:prSet presAssocID="{499C0CA6-7482-4ACD-A746-ACEB95F1FFA8}" presName="dstNode" presStyleLbl="node1" presStyleIdx="0" presStyleCnt="5"/>
      <dgm:spPr/>
    </dgm:pt>
    <dgm:pt modelId="{5F75AC34-2CC2-4919-AD2B-8271EFF1FC0B}" type="pres">
      <dgm:prSet presAssocID="{062995F4-338D-47F2-BAE2-393530C814C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CE937-64A7-474A-8A70-BA483BC1A81B}" type="pres">
      <dgm:prSet presAssocID="{062995F4-338D-47F2-BAE2-393530C814C4}" presName="accent_1" presStyleCnt="0"/>
      <dgm:spPr/>
    </dgm:pt>
    <dgm:pt modelId="{BC8A883D-E48D-4698-B69C-C4AEC7B714EA}" type="pres">
      <dgm:prSet presAssocID="{062995F4-338D-47F2-BAE2-393530C814C4}" presName="accentRepeatNode" presStyleLbl="solidFgAcc1" presStyleIdx="0" presStyleCnt="5"/>
      <dgm:spPr/>
    </dgm:pt>
    <dgm:pt modelId="{01F73D58-8CB0-471C-A286-77C965EEA2ED}" type="pres">
      <dgm:prSet presAssocID="{C225BBB3-2948-420E-A617-2F81E5E07C4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63890-20B1-4BF2-8326-D686840D2C4F}" type="pres">
      <dgm:prSet presAssocID="{C225BBB3-2948-420E-A617-2F81E5E07C4A}" presName="accent_2" presStyleCnt="0"/>
      <dgm:spPr/>
    </dgm:pt>
    <dgm:pt modelId="{B3EBFFCB-8D8F-4651-9ACE-D071F3767E08}" type="pres">
      <dgm:prSet presAssocID="{C225BBB3-2948-420E-A617-2F81E5E07C4A}" presName="accentRepeatNode" presStyleLbl="solidFgAcc1" presStyleIdx="1" presStyleCnt="5"/>
      <dgm:spPr/>
    </dgm:pt>
    <dgm:pt modelId="{950E2144-3D46-4A3A-B451-5CA4A6E5E1EE}" type="pres">
      <dgm:prSet presAssocID="{EC7FA278-6F83-4CAF-B369-BEC7DCB64D0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E4DFC-3F2A-4402-B8A3-229C30F0A76E}" type="pres">
      <dgm:prSet presAssocID="{EC7FA278-6F83-4CAF-B369-BEC7DCB64D0D}" presName="accent_3" presStyleCnt="0"/>
      <dgm:spPr/>
    </dgm:pt>
    <dgm:pt modelId="{97EFCE8E-C9DE-4B1B-9A25-C2E8890780D5}" type="pres">
      <dgm:prSet presAssocID="{EC7FA278-6F83-4CAF-B369-BEC7DCB64D0D}" presName="accentRepeatNode" presStyleLbl="solidFgAcc1" presStyleIdx="2" presStyleCnt="5"/>
      <dgm:spPr/>
    </dgm:pt>
    <dgm:pt modelId="{12D14A05-8F2D-4B86-8622-7328895E3433}" type="pres">
      <dgm:prSet presAssocID="{D736306E-A647-405C-A914-F9445A6C99A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8A8E1-912F-4998-BC31-595AC8F09C41}" type="pres">
      <dgm:prSet presAssocID="{D736306E-A647-405C-A914-F9445A6C99A8}" presName="accent_4" presStyleCnt="0"/>
      <dgm:spPr/>
    </dgm:pt>
    <dgm:pt modelId="{669EC7E2-5758-4842-9C8A-768AA1A9D06E}" type="pres">
      <dgm:prSet presAssocID="{D736306E-A647-405C-A914-F9445A6C99A8}" presName="accentRepeatNode" presStyleLbl="solidFgAcc1" presStyleIdx="3" presStyleCnt="5"/>
      <dgm:spPr/>
    </dgm:pt>
    <dgm:pt modelId="{2C651E4F-E6C1-4025-B7C2-B91D922DC9D2}" type="pres">
      <dgm:prSet presAssocID="{B7C5E3CE-15B1-4A18-97DD-E261BEAAE29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23A62-4F22-438D-97A7-9398EC4C6D03}" type="pres">
      <dgm:prSet presAssocID="{B7C5E3CE-15B1-4A18-97DD-E261BEAAE292}" presName="accent_5" presStyleCnt="0"/>
      <dgm:spPr/>
    </dgm:pt>
    <dgm:pt modelId="{0F0FB9C6-A713-41E6-9BD9-4D0B366808E6}" type="pres">
      <dgm:prSet presAssocID="{B7C5E3CE-15B1-4A18-97DD-E261BEAAE292}" presName="accentRepeatNode" presStyleLbl="solidFgAcc1" presStyleIdx="4" presStyleCnt="5"/>
      <dgm:spPr/>
    </dgm:pt>
  </dgm:ptLst>
  <dgm:cxnLst>
    <dgm:cxn modelId="{518BC0E3-E77E-4E9D-9AEF-2CF355B48ADE}" type="presOf" srcId="{C225BBB3-2948-420E-A617-2F81E5E07C4A}" destId="{01F73D58-8CB0-471C-A286-77C965EEA2ED}" srcOrd="0" destOrd="0" presId="urn:microsoft.com/office/officeart/2008/layout/VerticalCurvedList"/>
    <dgm:cxn modelId="{EC7726DE-1809-4E7B-B23A-73BEC4F2AFE8}" type="presOf" srcId="{C96F6F38-7A4C-4C36-8036-E4D94E5B8FD5}" destId="{75B8C7E6-3E34-4504-A059-E69D061E5E8B}" srcOrd="0" destOrd="0" presId="urn:microsoft.com/office/officeart/2008/layout/VerticalCurvedList"/>
    <dgm:cxn modelId="{9BF068A0-2360-4222-A920-74242A57747C}" srcId="{499C0CA6-7482-4ACD-A746-ACEB95F1FFA8}" destId="{C225BBB3-2948-420E-A617-2F81E5E07C4A}" srcOrd="1" destOrd="0" parTransId="{8C3A9460-DFF2-4237-9EC4-28C30053C4C3}" sibTransId="{CF3F8B24-F875-4A57-8904-E49836861DC5}"/>
    <dgm:cxn modelId="{0D571EE6-ABFD-4A29-B1B1-48EB854F5CBF}" type="presOf" srcId="{EC7FA278-6F83-4CAF-B369-BEC7DCB64D0D}" destId="{950E2144-3D46-4A3A-B451-5CA4A6E5E1EE}" srcOrd="0" destOrd="0" presId="urn:microsoft.com/office/officeart/2008/layout/VerticalCurvedList"/>
    <dgm:cxn modelId="{C7543787-8F60-42C0-ADBF-B3C09DE001D2}" type="presOf" srcId="{B7C5E3CE-15B1-4A18-97DD-E261BEAAE292}" destId="{2C651E4F-E6C1-4025-B7C2-B91D922DC9D2}" srcOrd="0" destOrd="0" presId="urn:microsoft.com/office/officeart/2008/layout/VerticalCurvedList"/>
    <dgm:cxn modelId="{97F034DA-4583-456C-B774-E5FDD0810C80}" srcId="{499C0CA6-7482-4ACD-A746-ACEB95F1FFA8}" destId="{EC7FA278-6F83-4CAF-B369-BEC7DCB64D0D}" srcOrd="2" destOrd="0" parTransId="{5879F2E7-6ABD-4F3A-8D25-92DA2A118801}" sibTransId="{B39451A7-CC98-466A-880E-DE9439A8A735}"/>
    <dgm:cxn modelId="{F9DAD212-2C84-4FB8-B684-B2FED63587D7}" type="presOf" srcId="{499C0CA6-7482-4ACD-A746-ACEB95F1FFA8}" destId="{7D623617-6B41-4310-8C17-2E5D4D1E8119}" srcOrd="0" destOrd="0" presId="urn:microsoft.com/office/officeart/2008/layout/VerticalCurvedList"/>
    <dgm:cxn modelId="{7A208CEE-A245-4B63-B260-127C437AA8BA}" srcId="{499C0CA6-7482-4ACD-A746-ACEB95F1FFA8}" destId="{D736306E-A647-405C-A914-F9445A6C99A8}" srcOrd="3" destOrd="0" parTransId="{6B152C57-51E9-4659-9F0C-AE9D2DC24B4D}" sibTransId="{EF5AC228-38DE-4BBE-8041-0D66D185A7F5}"/>
    <dgm:cxn modelId="{401BEB18-2C33-42AF-9141-0923D09ADBF7}" type="presOf" srcId="{D736306E-A647-405C-A914-F9445A6C99A8}" destId="{12D14A05-8F2D-4B86-8622-7328895E3433}" srcOrd="0" destOrd="0" presId="urn:microsoft.com/office/officeart/2008/layout/VerticalCurvedList"/>
    <dgm:cxn modelId="{789F57F6-3B3A-4662-B04D-3496D0D7E574}" srcId="{499C0CA6-7482-4ACD-A746-ACEB95F1FFA8}" destId="{062995F4-338D-47F2-BAE2-393530C814C4}" srcOrd="0" destOrd="0" parTransId="{A342EDA5-C47E-4F55-BAC8-0EBC4A81C712}" sibTransId="{C96F6F38-7A4C-4C36-8036-E4D94E5B8FD5}"/>
    <dgm:cxn modelId="{39881C05-3B9D-4496-9690-CBB6E8E0EA9F}" type="presOf" srcId="{062995F4-338D-47F2-BAE2-393530C814C4}" destId="{5F75AC34-2CC2-4919-AD2B-8271EFF1FC0B}" srcOrd="0" destOrd="0" presId="urn:microsoft.com/office/officeart/2008/layout/VerticalCurvedList"/>
    <dgm:cxn modelId="{041BFA17-AF3E-4CFC-AE45-9F88600CB5C8}" srcId="{499C0CA6-7482-4ACD-A746-ACEB95F1FFA8}" destId="{B7C5E3CE-15B1-4A18-97DD-E261BEAAE292}" srcOrd="4" destOrd="0" parTransId="{E8618D50-DEF7-45E5-A1CB-4DF05B3DA311}" sibTransId="{EA0863FD-68AE-47BC-BDDA-BD2C979A9AD5}"/>
    <dgm:cxn modelId="{1D40C0D4-BA87-4A79-9ABE-2C770BF71981}" type="presParOf" srcId="{7D623617-6B41-4310-8C17-2E5D4D1E8119}" destId="{79F3299F-9857-4C27-A524-B42AAC36D7D2}" srcOrd="0" destOrd="0" presId="urn:microsoft.com/office/officeart/2008/layout/VerticalCurvedList"/>
    <dgm:cxn modelId="{423CCB09-C8A0-410A-88FF-8DB8D525B6F1}" type="presParOf" srcId="{79F3299F-9857-4C27-A524-B42AAC36D7D2}" destId="{E8A3B17A-0D3D-41FD-A854-408778170079}" srcOrd="0" destOrd="0" presId="urn:microsoft.com/office/officeart/2008/layout/VerticalCurvedList"/>
    <dgm:cxn modelId="{63C88098-D07E-493E-A610-E046EDC3C3A6}" type="presParOf" srcId="{E8A3B17A-0D3D-41FD-A854-408778170079}" destId="{F1BA9C16-00F0-4417-90C0-D767077BD7D9}" srcOrd="0" destOrd="0" presId="urn:microsoft.com/office/officeart/2008/layout/VerticalCurvedList"/>
    <dgm:cxn modelId="{78B48ABE-C9C8-4F64-A77A-7964B759C995}" type="presParOf" srcId="{E8A3B17A-0D3D-41FD-A854-408778170079}" destId="{75B8C7E6-3E34-4504-A059-E69D061E5E8B}" srcOrd="1" destOrd="0" presId="urn:microsoft.com/office/officeart/2008/layout/VerticalCurvedList"/>
    <dgm:cxn modelId="{C09F4038-87B9-4216-846D-6C71ECD7EF7D}" type="presParOf" srcId="{E8A3B17A-0D3D-41FD-A854-408778170079}" destId="{615BB134-9121-4063-986E-9857B4DE994B}" srcOrd="2" destOrd="0" presId="urn:microsoft.com/office/officeart/2008/layout/VerticalCurvedList"/>
    <dgm:cxn modelId="{672484BC-EC89-48BF-8A39-8AE2A43D2884}" type="presParOf" srcId="{E8A3B17A-0D3D-41FD-A854-408778170079}" destId="{6E3D0158-64D1-43A1-95B5-EEA9AD155155}" srcOrd="3" destOrd="0" presId="urn:microsoft.com/office/officeart/2008/layout/VerticalCurvedList"/>
    <dgm:cxn modelId="{97B03457-6CC1-4186-BC2D-BBDC7F114443}" type="presParOf" srcId="{79F3299F-9857-4C27-A524-B42AAC36D7D2}" destId="{5F75AC34-2CC2-4919-AD2B-8271EFF1FC0B}" srcOrd="1" destOrd="0" presId="urn:microsoft.com/office/officeart/2008/layout/VerticalCurvedList"/>
    <dgm:cxn modelId="{4B33FC5A-7163-4E3D-A337-AD1366626981}" type="presParOf" srcId="{79F3299F-9857-4C27-A524-B42AAC36D7D2}" destId="{1C8CE937-64A7-474A-8A70-BA483BC1A81B}" srcOrd="2" destOrd="0" presId="urn:microsoft.com/office/officeart/2008/layout/VerticalCurvedList"/>
    <dgm:cxn modelId="{74476C7E-4789-4BA0-A4E8-C9BFD33DF554}" type="presParOf" srcId="{1C8CE937-64A7-474A-8A70-BA483BC1A81B}" destId="{BC8A883D-E48D-4698-B69C-C4AEC7B714EA}" srcOrd="0" destOrd="0" presId="urn:microsoft.com/office/officeart/2008/layout/VerticalCurvedList"/>
    <dgm:cxn modelId="{436AB6D8-75D4-46F6-9E9A-CBAB073AED44}" type="presParOf" srcId="{79F3299F-9857-4C27-A524-B42AAC36D7D2}" destId="{01F73D58-8CB0-471C-A286-77C965EEA2ED}" srcOrd="3" destOrd="0" presId="urn:microsoft.com/office/officeart/2008/layout/VerticalCurvedList"/>
    <dgm:cxn modelId="{F09C4AC2-C914-4559-836F-BBF8E2E566CD}" type="presParOf" srcId="{79F3299F-9857-4C27-A524-B42AAC36D7D2}" destId="{06F63890-20B1-4BF2-8326-D686840D2C4F}" srcOrd="4" destOrd="0" presId="urn:microsoft.com/office/officeart/2008/layout/VerticalCurvedList"/>
    <dgm:cxn modelId="{730CA85A-A839-40AE-A918-0928BCA5E86C}" type="presParOf" srcId="{06F63890-20B1-4BF2-8326-D686840D2C4F}" destId="{B3EBFFCB-8D8F-4651-9ACE-D071F3767E08}" srcOrd="0" destOrd="0" presId="urn:microsoft.com/office/officeart/2008/layout/VerticalCurvedList"/>
    <dgm:cxn modelId="{01616177-4955-4BFB-8A9F-FA9058DC3590}" type="presParOf" srcId="{79F3299F-9857-4C27-A524-B42AAC36D7D2}" destId="{950E2144-3D46-4A3A-B451-5CA4A6E5E1EE}" srcOrd="5" destOrd="0" presId="urn:microsoft.com/office/officeart/2008/layout/VerticalCurvedList"/>
    <dgm:cxn modelId="{E24F48E4-CBFF-4F37-86A0-92638DC59C60}" type="presParOf" srcId="{79F3299F-9857-4C27-A524-B42AAC36D7D2}" destId="{D8FE4DFC-3F2A-4402-B8A3-229C30F0A76E}" srcOrd="6" destOrd="0" presId="urn:microsoft.com/office/officeart/2008/layout/VerticalCurvedList"/>
    <dgm:cxn modelId="{5880810F-A49E-44A9-8D1B-51176D994A6D}" type="presParOf" srcId="{D8FE4DFC-3F2A-4402-B8A3-229C30F0A76E}" destId="{97EFCE8E-C9DE-4B1B-9A25-C2E8890780D5}" srcOrd="0" destOrd="0" presId="urn:microsoft.com/office/officeart/2008/layout/VerticalCurvedList"/>
    <dgm:cxn modelId="{C93DF82B-A05D-4E99-804A-99072183E155}" type="presParOf" srcId="{79F3299F-9857-4C27-A524-B42AAC36D7D2}" destId="{12D14A05-8F2D-4B86-8622-7328895E3433}" srcOrd="7" destOrd="0" presId="urn:microsoft.com/office/officeart/2008/layout/VerticalCurvedList"/>
    <dgm:cxn modelId="{60818337-E2DE-4BBD-BCCD-F265DF348BCF}" type="presParOf" srcId="{79F3299F-9857-4C27-A524-B42AAC36D7D2}" destId="{ACC8A8E1-912F-4998-BC31-595AC8F09C41}" srcOrd="8" destOrd="0" presId="urn:microsoft.com/office/officeart/2008/layout/VerticalCurvedList"/>
    <dgm:cxn modelId="{2D018B1F-78AF-44C6-90D5-43D53F0BEA1D}" type="presParOf" srcId="{ACC8A8E1-912F-4998-BC31-595AC8F09C41}" destId="{669EC7E2-5758-4842-9C8A-768AA1A9D06E}" srcOrd="0" destOrd="0" presId="urn:microsoft.com/office/officeart/2008/layout/VerticalCurvedList"/>
    <dgm:cxn modelId="{D43D42BF-F062-4F2A-8F48-935291A3D864}" type="presParOf" srcId="{79F3299F-9857-4C27-A524-B42AAC36D7D2}" destId="{2C651E4F-E6C1-4025-B7C2-B91D922DC9D2}" srcOrd="9" destOrd="0" presId="urn:microsoft.com/office/officeart/2008/layout/VerticalCurvedList"/>
    <dgm:cxn modelId="{6DBE31F1-BBC0-467A-8E7B-1F4EB8490B38}" type="presParOf" srcId="{79F3299F-9857-4C27-A524-B42AAC36D7D2}" destId="{7DD23A62-4F22-438D-97A7-9398EC4C6D03}" srcOrd="10" destOrd="0" presId="urn:microsoft.com/office/officeart/2008/layout/VerticalCurvedList"/>
    <dgm:cxn modelId="{B2C84532-23F4-4135-8305-0559A407F0F4}" type="presParOf" srcId="{7DD23A62-4F22-438D-97A7-9398EC4C6D03}" destId="{0F0FB9C6-A713-41E6-9BD9-4D0B366808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F9E49F-C9A6-4C1F-9C39-EBCDB77CD3C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B1BA1D-75FC-4259-8308-D10E781C43E3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Метод проектов – это модель организации учебного процесса, ориентированная на самореализацию учащегося путем развития его интеллектуальных и физических возможностей, волевых качеств и творческих способностей в процессе создания под контролем учителя новых “продуктов”</a:t>
          </a:r>
          <a:endParaRPr lang="ru-RU" dirty="0">
            <a:solidFill>
              <a:schemeClr val="tx1"/>
            </a:solidFill>
          </a:endParaRPr>
        </a:p>
      </dgm:t>
    </dgm:pt>
    <dgm:pt modelId="{023872A1-6772-4679-9238-862220A9603B}" type="parTrans" cxnId="{6E5990EF-1BCC-4539-A7FB-CFF0EB45B8DF}">
      <dgm:prSet/>
      <dgm:spPr/>
      <dgm:t>
        <a:bodyPr/>
        <a:lstStyle/>
        <a:p>
          <a:endParaRPr lang="ru-RU"/>
        </a:p>
      </dgm:t>
    </dgm:pt>
    <dgm:pt modelId="{EC4A221A-FFF8-430C-9305-A90842032694}" type="sibTrans" cxnId="{6E5990EF-1BCC-4539-A7FB-CFF0EB45B8DF}">
      <dgm:prSet/>
      <dgm:spPr/>
      <dgm:t>
        <a:bodyPr/>
        <a:lstStyle/>
        <a:p>
          <a:endParaRPr lang="ru-RU"/>
        </a:p>
      </dgm:t>
    </dgm:pt>
    <dgm:pt modelId="{0A4BE3BD-96FC-4820-8932-F4C219355555}" type="pres">
      <dgm:prSet presAssocID="{80F9E49F-C9A6-4C1F-9C39-EBCDB77CD3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7AE408-ABD9-4A1C-9C1B-7363DBA3FA77}" type="pres">
      <dgm:prSet presAssocID="{E6B1BA1D-75FC-4259-8308-D10E781C43E3}" presName="linNode" presStyleCnt="0"/>
      <dgm:spPr/>
    </dgm:pt>
    <dgm:pt modelId="{52D69A81-532D-4D33-B77E-3F4B6E2490FD}" type="pres">
      <dgm:prSet presAssocID="{E6B1BA1D-75FC-4259-8308-D10E781C43E3}" presName="parentText" presStyleLbl="node1" presStyleIdx="0" presStyleCnt="1" custScaleX="277778" custScaleY="767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1DA181-C2C2-47DD-A841-CAB74202B373}" type="presOf" srcId="{80F9E49F-C9A6-4C1F-9C39-EBCDB77CD3C5}" destId="{0A4BE3BD-96FC-4820-8932-F4C219355555}" srcOrd="0" destOrd="0" presId="urn:microsoft.com/office/officeart/2005/8/layout/vList5"/>
    <dgm:cxn modelId="{6E5990EF-1BCC-4539-A7FB-CFF0EB45B8DF}" srcId="{80F9E49F-C9A6-4C1F-9C39-EBCDB77CD3C5}" destId="{E6B1BA1D-75FC-4259-8308-D10E781C43E3}" srcOrd="0" destOrd="0" parTransId="{023872A1-6772-4679-9238-862220A9603B}" sibTransId="{EC4A221A-FFF8-430C-9305-A90842032694}"/>
    <dgm:cxn modelId="{B6E0FA3D-1294-4B7C-B3B6-2353D215BEEF}" type="presOf" srcId="{E6B1BA1D-75FC-4259-8308-D10E781C43E3}" destId="{52D69A81-532D-4D33-B77E-3F4B6E2490FD}" srcOrd="0" destOrd="0" presId="urn:microsoft.com/office/officeart/2005/8/layout/vList5"/>
    <dgm:cxn modelId="{7E09DB7D-4BAD-4EEC-A9AF-C01873F95E00}" type="presParOf" srcId="{0A4BE3BD-96FC-4820-8932-F4C219355555}" destId="{8A7AE408-ABD9-4A1C-9C1B-7363DBA3FA77}" srcOrd="0" destOrd="0" presId="urn:microsoft.com/office/officeart/2005/8/layout/vList5"/>
    <dgm:cxn modelId="{DA1D3D2D-463C-4228-8446-180D307D6406}" type="presParOf" srcId="{8A7AE408-ABD9-4A1C-9C1B-7363DBA3FA77}" destId="{52D69A81-532D-4D33-B77E-3F4B6E2490F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8DCD52-9EF2-4D0B-9C8D-49C9FD0BE337}">
      <dsp:nvSpPr>
        <dsp:cNvPr id="0" name=""/>
        <dsp:cNvSpPr/>
      </dsp:nvSpPr>
      <dsp:spPr>
        <a:xfrm>
          <a:off x="2704832" y="0"/>
          <a:ext cx="2613665" cy="19897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410" tIns="105410" rIns="105410" bIns="105410" numCol="1" spcCol="1270" anchor="ctr" anchorCtr="0">
          <a:noAutofit/>
        </a:bodyPr>
        <a:lstStyle/>
        <a:p>
          <a:pPr lvl="0" algn="ctr" defTabSz="7378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600" b="1" kern="1200" dirty="0" smtClean="0">
              <a:solidFill>
                <a:srgbClr val="FF3300"/>
              </a:solidFill>
              <a:latin typeface="Gulim" pitchFamily="34" charset="-127"/>
              <a:ea typeface="Gulim" pitchFamily="34" charset="-127"/>
            </a:rPr>
            <a:t>?</a:t>
          </a:r>
          <a:endParaRPr lang="ru-RU" sz="16600" b="1" kern="1200" dirty="0">
            <a:solidFill>
              <a:srgbClr val="FF3300"/>
            </a:solidFill>
            <a:latin typeface="Gulim" pitchFamily="34" charset="-127"/>
            <a:ea typeface="Gulim" pitchFamily="34" charset="-127"/>
          </a:endParaRPr>
        </a:p>
      </dsp:txBody>
      <dsp:txXfrm>
        <a:off x="2704832" y="0"/>
        <a:ext cx="2613665" cy="1989731"/>
      </dsp:txXfrm>
    </dsp:sp>
    <dsp:sp modelId="{A42F8614-40D4-4694-9CCE-1CEF63100869}">
      <dsp:nvSpPr>
        <dsp:cNvPr id="0" name=""/>
        <dsp:cNvSpPr/>
      </dsp:nvSpPr>
      <dsp:spPr>
        <a:xfrm rot="2968821">
          <a:off x="5274028" y="3951269"/>
          <a:ext cx="2753130" cy="74489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F16FBF-E227-4FE8-9EBB-DCCEC25B0208}">
      <dsp:nvSpPr>
        <dsp:cNvPr id="0" name=""/>
        <dsp:cNvSpPr/>
      </dsp:nvSpPr>
      <dsp:spPr>
        <a:xfrm>
          <a:off x="4953500" y="2152896"/>
          <a:ext cx="3327419" cy="3781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Как обеспечить готовность выпускников к адаптации и самореализации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в условиях рынка труда современного </a:t>
          </a:r>
          <a:r>
            <a:rPr lang="ru-RU" sz="2400" b="1" kern="1200" dirty="0" smtClean="0"/>
            <a:t>информационного общества</a:t>
          </a:r>
          <a:r>
            <a:rPr lang="ru-RU" sz="2400" kern="1200" dirty="0" smtClean="0"/>
            <a:t>?</a:t>
          </a:r>
          <a:endParaRPr lang="ru-RU" sz="2400" kern="1200" dirty="0"/>
        </a:p>
      </dsp:txBody>
      <dsp:txXfrm>
        <a:off x="4953500" y="2152896"/>
        <a:ext cx="3327419" cy="3781105"/>
      </dsp:txXfrm>
    </dsp:sp>
    <dsp:sp modelId="{EF909FA9-358C-439D-B80C-B12D10B83562}">
      <dsp:nvSpPr>
        <dsp:cNvPr id="0" name=""/>
        <dsp:cNvSpPr/>
      </dsp:nvSpPr>
      <dsp:spPr>
        <a:xfrm rot="7728977">
          <a:off x="661850" y="3409311"/>
          <a:ext cx="2668422" cy="74489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ED8211-777D-4195-A4C5-7528B67052EF}">
      <dsp:nvSpPr>
        <dsp:cNvPr id="0" name=""/>
        <dsp:cNvSpPr/>
      </dsp:nvSpPr>
      <dsp:spPr>
        <a:xfrm>
          <a:off x="24013" y="2244537"/>
          <a:ext cx="3070281" cy="3597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Как сделать обучение, гарантирующим результат?</a:t>
          </a:r>
          <a:endParaRPr lang="ru-RU" sz="2500" kern="1200" dirty="0"/>
        </a:p>
      </dsp:txBody>
      <dsp:txXfrm>
        <a:off x="24013" y="2244537"/>
        <a:ext cx="3070281" cy="35977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B8C7E6-3E34-4504-A059-E69D061E5E8B}">
      <dsp:nvSpPr>
        <dsp:cNvPr id="0" name=""/>
        <dsp:cNvSpPr/>
      </dsp:nvSpPr>
      <dsp:spPr>
        <a:xfrm>
          <a:off x="-5987141" y="-916151"/>
          <a:ext cx="7127368" cy="7127368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5F75AC34-2CC2-4919-AD2B-8271EFF1FC0B}">
      <dsp:nvSpPr>
        <dsp:cNvPr id="0" name=""/>
        <dsp:cNvSpPr/>
      </dsp:nvSpPr>
      <dsp:spPr>
        <a:xfrm>
          <a:off x="498296" y="330835"/>
          <a:ext cx="5403737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Информационная</a:t>
          </a:r>
          <a:endParaRPr lang="ru-RU" sz="2400" b="1" kern="1200" dirty="0"/>
        </a:p>
      </dsp:txBody>
      <dsp:txXfrm>
        <a:off x="498296" y="330835"/>
        <a:ext cx="5403737" cy="662095"/>
      </dsp:txXfrm>
    </dsp:sp>
    <dsp:sp modelId="{BC8A883D-E48D-4698-B69C-C4AEC7B714EA}">
      <dsp:nvSpPr>
        <dsp:cNvPr id="0" name=""/>
        <dsp:cNvSpPr/>
      </dsp:nvSpPr>
      <dsp:spPr>
        <a:xfrm>
          <a:off x="84486" y="248073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73D58-8CB0-471C-A286-77C965EEA2ED}">
      <dsp:nvSpPr>
        <dsp:cNvPr id="0" name=""/>
        <dsp:cNvSpPr/>
      </dsp:nvSpPr>
      <dsp:spPr>
        <a:xfrm>
          <a:off x="972734" y="1323660"/>
          <a:ext cx="4929299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Социокультурная</a:t>
          </a:r>
          <a:endParaRPr lang="ru-RU" sz="2400" b="1" kern="1200" dirty="0"/>
        </a:p>
      </dsp:txBody>
      <dsp:txXfrm>
        <a:off x="972734" y="1323660"/>
        <a:ext cx="4929299" cy="662095"/>
      </dsp:txXfrm>
    </dsp:sp>
    <dsp:sp modelId="{B3EBFFCB-8D8F-4651-9ACE-D071F3767E08}">
      <dsp:nvSpPr>
        <dsp:cNvPr id="0" name=""/>
        <dsp:cNvSpPr/>
      </dsp:nvSpPr>
      <dsp:spPr>
        <a:xfrm>
          <a:off x="558924" y="1240898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E2144-3D46-4A3A-B451-5CA4A6E5E1EE}">
      <dsp:nvSpPr>
        <dsp:cNvPr id="0" name=""/>
        <dsp:cNvSpPr/>
      </dsp:nvSpPr>
      <dsp:spPr>
        <a:xfrm>
          <a:off x="1118348" y="2316485"/>
          <a:ext cx="4783685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Социально- политическая</a:t>
          </a:r>
          <a:endParaRPr lang="ru-RU" sz="2400" b="1" kern="1200" dirty="0"/>
        </a:p>
      </dsp:txBody>
      <dsp:txXfrm>
        <a:off x="1118348" y="2316485"/>
        <a:ext cx="4783685" cy="662095"/>
      </dsp:txXfrm>
    </dsp:sp>
    <dsp:sp modelId="{97EFCE8E-C9DE-4B1B-9A25-C2E8890780D5}">
      <dsp:nvSpPr>
        <dsp:cNvPr id="0" name=""/>
        <dsp:cNvSpPr/>
      </dsp:nvSpPr>
      <dsp:spPr>
        <a:xfrm>
          <a:off x="704539" y="2233723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14A05-8F2D-4B86-8622-7328895E3433}">
      <dsp:nvSpPr>
        <dsp:cNvPr id="0" name=""/>
        <dsp:cNvSpPr/>
      </dsp:nvSpPr>
      <dsp:spPr>
        <a:xfrm>
          <a:off x="972734" y="3309310"/>
          <a:ext cx="4929299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Учебно-</a:t>
          </a:r>
          <a:r>
            <a:rPr lang="ru-RU" sz="2400" b="1" kern="1200" dirty="0" err="1" smtClean="0"/>
            <a:t>познавательская</a:t>
          </a:r>
          <a:endParaRPr lang="ru-RU" sz="2400" b="1" kern="1200" dirty="0"/>
        </a:p>
      </dsp:txBody>
      <dsp:txXfrm>
        <a:off x="972734" y="3309310"/>
        <a:ext cx="4929299" cy="662095"/>
      </dsp:txXfrm>
    </dsp:sp>
    <dsp:sp modelId="{669EC7E2-5758-4842-9C8A-768AA1A9D06E}">
      <dsp:nvSpPr>
        <dsp:cNvPr id="0" name=""/>
        <dsp:cNvSpPr/>
      </dsp:nvSpPr>
      <dsp:spPr>
        <a:xfrm>
          <a:off x="558924" y="3226548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51E4F-E6C1-4025-B7C2-B91D922DC9D2}">
      <dsp:nvSpPr>
        <dsp:cNvPr id="0" name=""/>
        <dsp:cNvSpPr/>
      </dsp:nvSpPr>
      <dsp:spPr>
        <a:xfrm>
          <a:off x="498296" y="4302135"/>
          <a:ext cx="5403737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Коммуникативная</a:t>
          </a:r>
          <a:endParaRPr lang="ru-RU" sz="2400" b="1" kern="1200" dirty="0"/>
        </a:p>
      </dsp:txBody>
      <dsp:txXfrm>
        <a:off x="498296" y="4302135"/>
        <a:ext cx="5403737" cy="662095"/>
      </dsp:txXfrm>
    </dsp:sp>
    <dsp:sp modelId="{0F0FB9C6-A713-41E6-9BD9-4D0B366808E6}">
      <dsp:nvSpPr>
        <dsp:cNvPr id="0" name=""/>
        <dsp:cNvSpPr/>
      </dsp:nvSpPr>
      <dsp:spPr>
        <a:xfrm>
          <a:off x="84486" y="4219373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D69A81-532D-4D33-B77E-3F4B6E2490FD}">
      <dsp:nvSpPr>
        <dsp:cNvPr id="0" name=""/>
        <dsp:cNvSpPr/>
      </dsp:nvSpPr>
      <dsp:spPr>
        <a:xfrm>
          <a:off x="4286" y="267961"/>
          <a:ext cx="8776403" cy="1768332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Метод проектов – это модель организации учебного процесса, ориентированная на самореализацию учащегося путем развития его интеллектуальных и физических возможностей, волевых качеств и творческих способностей в процессе создания под контролем учителя новых “продуктов”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4286" y="267961"/>
        <a:ext cx="8776403" cy="1768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ED558-FC8F-4635-8FE3-1EC0A5B59AA7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8AE5-3568-4F56-A755-4E7833F98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82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Как известно, современные дети – это уже не чистый лист, на который наносятся знания. К ним поступает много информации отовсюду! Но дети зачастую не умеют превращать информацию в знания. Обилие информации не приводит и к системности знаний. Детей необходимо научить правильно, усваивать информацию, а для этого надо научить их ранжировать, выделять главное, находить связи и структурировать ее. Научить надо и целенаправленному поиску информации, поисковой деятельности. Необходимо подготовить человека, умеющего находить и извлекать необходимую ему информацию в условиях ее обилия, усваивать ее в виде новых знаний. То есть речь идет о формировании у обучающихся </a:t>
            </a:r>
            <a:r>
              <a:rPr lang="ru-RU" b="1" dirty="0" smtClean="0"/>
              <a:t>информационных компетенций.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8AE5-3568-4F56-A755-4E7833F984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63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и развитие успешного человека, достойного гражданина Нашей Страны растянуто во времени. Время, когда последний </a:t>
            </a:r>
            <a:r>
              <a:rPr lang="ru-RU" dirty="0" err="1" smtClean="0"/>
              <a:t>пазл</a:t>
            </a:r>
            <a:r>
              <a:rPr lang="ru-RU" dirty="0" smtClean="0"/>
              <a:t> станет (сформируется) на  место, у каждого свое. Любая методика может показать только срез состояния успешности, принятого на данный момент в обществе.</a:t>
            </a:r>
          </a:p>
          <a:p>
            <a:r>
              <a:rPr lang="ru-RU" i="1" dirty="0" smtClean="0"/>
              <a:t>Во время учебы и на  момент окончания школы  очень важно для выпускников и их родителей  результаты ГИА и ЕГЭ , удача в достижении чего-нибудь,</a:t>
            </a:r>
            <a:r>
              <a:rPr lang="ru-RU" i="1" baseline="0" dirty="0" smtClean="0"/>
              <a:t> </a:t>
            </a:r>
            <a:r>
              <a:rPr lang="ru-RU" i="1" dirty="0" smtClean="0"/>
              <a:t>общественное.</a:t>
            </a:r>
          </a:p>
          <a:p>
            <a:pPr lvl="0"/>
            <a:r>
              <a:rPr lang="ru-RU" i="1" dirty="0" smtClean="0"/>
              <a:t>В дальнейшем на первый план выходят другие ценности, и свою главную педагогическую цель я вижу в формировании и развитии таких качеств человека, которые помогут ему быть самодостаточным, творческим, способным учиться всю жизнь, получать радость от своего труда, общения и быть счастливым в личной жизни. </a:t>
            </a:r>
            <a:r>
              <a:rPr lang="ru-RU" b="1" i="1" dirty="0" smtClean="0"/>
              <a:t>«Побеждает не тот, кто сильнее, а тот, кто идет до конца»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8AE5-3568-4F56-A755-4E7833F984B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59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8AE5-3568-4F56-A755-4E7833F984B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52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Метод проектов – это гибкая модель организации учебного процесса, ориентированная на самореализацию учащегося путем развития его интеллектуальных и физических возможностей, волевых качеств и творческих способностей в процессе создания под контролем учителя новых “продуктов”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8AE5-3568-4F56-A755-4E7833F984B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908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8AE5-3568-4F56-A755-4E7833F984B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967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8AE5-3568-4F56-A755-4E7833F984B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19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7313"/>
            <a:ext cx="7772400" cy="1470025"/>
          </a:xfrm>
          <a:solidFill>
            <a:schemeClr val="bg1">
              <a:alpha val="39999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D5BCA-847E-4F65-AC76-92D23647C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84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E8E42-9A29-4805-9D0C-140243B30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5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27431-DBEE-4CD7-9012-701570E22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31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6C6F5-B4ED-4B63-B47D-29C8D12D7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19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BDA11-4D86-4A8E-B6B4-9E3DDA343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85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17333-7435-4CA5-B7D6-E4477D680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79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D8743-87AC-41D2-A9A5-DEDCB914A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70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DB2B-23E6-4314-9D6F-25C669692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30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F538E-8FCB-4BB5-80B2-21F0FDB60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9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830EE-B9C0-4B9E-8753-262055D0A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61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AA8CE-CC29-415B-8BFF-BB28BB80A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42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nt1234ыярфенш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521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BD2BB49-F60A-4820-ADB6-2F6D7A1E8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5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microsoft.com/office/2007/relationships/hdphoto" Target="../media/hdphoto7.wdp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jpeg"/><Relationship Id="rId1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microsoft.com/office/2007/relationships/hdphoto" Target="../media/hdphoto3.wdp"/><Relationship Id="rId1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5" Type="http://schemas.openxmlformats.org/officeDocument/2006/relationships/diagramLayout" Target="../diagrams/layout1.xml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4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9.jpeg"/><Relationship Id="rId10" Type="http://schemas.microsoft.com/office/2007/relationships/diagramDrawing" Target="../diagrams/drawing2.xml"/><Relationship Id="rId4" Type="http://schemas.microsoft.com/office/2007/relationships/hdphoto" Target="../media/hdphoto4.wdp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3.xml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gif"/><Relationship Id="rId5" Type="http://schemas.openxmlformats.org/officeDocument/2006/relationships/image" Target="../media/image22.jpeg"/><Relationship Id="rId10" Type="http://schemas.openxmlformats.org/officeDocument/2006/relationships/image" Target="../media/image27.gif"/><Relationship Id="rId4" Type="http://schemas.microsoft.com/office/2007/relationships/hdphoto" Target="../media/hdphoto5.wdp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0"/>
            <a:ext cx="7772400" cy="936104"/>
          </a:xfrm>
        </p:spPr>
        <p:txBody>
          <a:bodyPr/>
          <a:lstStyle/>
          <a:p>
            <a:r>
              <a:rPr lang="ru-RU" sz="5400" dirty="0" smtClean="0"/>
              <a:t>Визитная карточка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105400"/>
            <a:ext cx="8496944" cy="1752600"/>
          </a:xfrm>
          <a:ln w="3175"/>
          <a:extLst>
            <a:ext uri="{91240B29-F687-4F45-9708-019B960494DF}">
              <a14:hiddenLine xmlns:a14="http://schemas.microsoft.com/office/drawing/2010/main" xmlns="" w="9525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преподавателя информатики и ИКТ 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Абрашиной Людмилы Михайловны</a:t>
            </a:r>
          </a:p>
          <a:p>
            <a:endParaRPr lang="ru-RU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УГСВУ 2012</a:t>
            </a:r>
          </a:p>
        </p:txBody>
      </p:sp>
      <p:pic>
        <p:nvPicPr>
          <p:cNvPr id="5" name="Picture 6" descr="C:\Users\Людочкин кампутер\Desktop\Безимени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63692" y1="63054" x2="72615" y2="78571"/>
                        <a14:foregroundMark x1="72615" y1="79064" x2="55077" y2="81281"/>
                        <a14:foregroundMark x1="35692" y1="57389" x2="80308" y2="54433"/>
                        <a14:foregroundMark x1="31077" y1="59852" x2="32615" y2="93350"/>
                        <a14:foregroundMark x1="35077" y1="93350" x2="76000" y2="90394"/>
                        <a14:foregroundMark x1="74769" y1="56404" x2="75385" y2="89901"/>
                        <a14:foregroundMark x1="44615" y1="66995" x2="44615" y2="66995"/>
                        <a14:foregroundMark x1="49538" y1="61330" x2="60308" y2="90887"/>
                        <a14:foregroundMark x1="33231" y1="89901" x2="69231" y2="52217"/>
                        <a14:foregroundMark x1="36000" y1="80296" x2="68000" y2="91379"/>
                        <a14:backgroundMark x1="9231" y1="8128" x2="9231" y2="8128"/>
                        <a14:backgroundMark x1="84308" y1="5172" x2="84308" y2="5172"/>
                        <a14:backgroundMark x1="96000" y1="88916" x2="96000" y2="88916"/>
                        <a14:backgroundMark x1="4615" y1="88916" x2="4615" y2="88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3960440" cy="439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851104" cy="1143000"/>
          </a:xfrm>
        </p:spPr>
        <p:txBody>
          <a:bodyPr/>
          <a:lstStyle/>
          <a:p>
            <a:r>
              <a:rPr lang="ru-RU" dirty="0"/>
              <a:t>Интерактивные </a:t>
            </a:r>
            <a:r>
              <a:rPr lang="ru-RU" dirty="0" smtClean="0"/>
              <a:t>методы обучения</a:t>
            </a:r>
            <a:endParaRPr lang="ru-RU" dirty="0"/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0"/>
            <a:ext cx="2664389" cy="172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Фотографии ПМК, информатика\Открытый урок 2012\DSC012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406" y="1537316"/>
            <a:ext cx="3818186" cy="28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:\Фотографии ПМК, информатика\Разное\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38" y="4402565"/>
            <a:ext cx="3597661" cy="259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247" y="1573562"/>
            <a:ext cx="3452702" cy="282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3665" y="4370691"/>
            <a:ext cx="3696113" cy="26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:\Фотографии ПМК, информатика\Открытый урок 2012\DSC01204.JPG"/>
          <p:cNvPicPr preferRelativeResize="0"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782981" y="4221086"/>
            <a:ext cx="3698265" cy="277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:\Учитель-новатор\Фото на визитку\DSC0272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86402" y="1653159"/>
            <a:ext cx="3398534" cy="271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91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716" y="357927"/>
            <a:ext cx="5997352" cy="1143000"/>
          </a:xfrm>
        </p:spPr>
        <p:txBody>
          <a:bodyPr/>
          <a:lstStyle/>
          <a:p>
            <a:r>
              <a:rPr lang="ru-RU" dirty="0" smtClean="0"/>
              <a:t>Моделирование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926" r="100000">
                        <a14:foregroundMark x1="89815" y1="15385" x2="89815" y2="15385"/>
                        <a14:foregroundMark x1="25926" y1="14286" x2="25926" y2="14286"/>
                        <a14:foregroundMark x1="3704" y1="86813" x2="3704" y2="86813"/>
                        <a14:foregroundMark x1="87963" y1="90110" x2="87963" y2="90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1407" y="-355465"/>
            <a:ext cx="1858854" cy="253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:\Фотографии ПМК, информатика\Открытый урок 2012\IMG_541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98241" y="2076920"/>
            <a:ext cx="2916530" cy="19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:\Учитель-новатор\Фото на визитку\izobretenie-00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544831" y="4656102"/>
            <a:ext cx="1400802" cy="203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942" y="4553842"/>
            <a:ext cx="2945730" cy="221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5004" y="1978963"/>
            <a:ext cx="3293307" cy="217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3363345" cy="221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4255" y="2131532"/>
            <a:ext cx="2658617" cy="202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23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4176" y="353451"/>
            <a:ext cx="3433786" cy="49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78" y="3777964"/>
            <a:ext cx="5680759" cy="30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4070" y="2811371"/>
            <a:ext cx="3422105" cy="467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3129" y="1098114"/>
            <a:ext cx="5290871" cy="297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72916" y="1745904"/>
            <a:ext cx="2795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Формирование ключевых компетенций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74590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Проектная технология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02377" y="5146950"/>
            <a:ext cx="3281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Интерактивные методы обучения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56076" y="5670111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Моделирование</a:t>
            </a:r>
            <a:endParaRPr lang="ru-RU" sz="2800" dirty="0"/>
          </a:p>
        </p:txBody>
      </p:sp>
      <p:pic>
        <p:nvPicPr>
          <p:cNvPr id="12" name="Picture 8" descr="http://veol.edu.tomsk.ru/wp-content/uploads/2012/05/model-uspeha-229x300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2" y="545192"/>
            <a:ext cx="4247263" cy="54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04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успеха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5400600" cy="5296436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/>
              <a:t>Свою </a:t>
            </a:r>
            <a:r>
              <a:rPr lang="ru-RU" sz="2400" i="1" dirty="0"/>
              <a:t>главную педагогическую цель я вижу в формировании и развитии таких качеств </a:t>
            </a:r>
            <a:r>
              <a:rPr lang="ru-RU" sz="2400" i="1" dirty="0" smtClean="0"/>
              <a:t>ученика, </a:t>
            </a:r>
            <a:r>
              <a:rPr lang="ru-RU" sz="2400" i="1" dirty="0"/>
              <a:t>которые помогут ему быть самодостаточным, творческим, способным учиться всю жизнь, получать радость от своего труда, общения и быть счастливым в личной жизни. </a:t>
            </a:r>
            <a:endParaRPr lang="ru-RU" sz="2400" i="1" dirty="0" smtClean="0"/>
          </a:p>
          <a:p>
            <a:pPr marL="0" indent="0" algn="r">
              <a:buNone/>
            </a:pPr>
            <a:endParaRPr lang="ru-RU" sz="1200" b="1" i="1" dirty="0" smtClean="0"/>
          </a:p>
          <a:p>
            <a:pPr marL="0" indent="0" algn="r">
              <a:buNone/>
            </a:pPr>
            <a:r>
              <a:rPr lang="ru-RU" sz="2400" b="1" i="1" dirty="0" smtClean="0"/>
              <a:t>«</a:t>
            </a:r>
            <a:r>
              <a:rPr lang="ru-RU" sz="2400" b="1" i="1" dirty="0"/>
              <a:t>Побеждает не тот, кто сильнее, а тот, кто идет до конца</a:t>
            </a:r>
            <a:r>
              <a:rPr lang="ru-RU" sz="2800" b="1" i="1" dirty="0"/>
              <a:t>»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27473" y1="62637" x2="27473" y2="62637"/>
                        <a14:backgroundMark x1="81319" y1="68132" x2="81319" y2="68132"/>
                        <a14:backgroundMark x1="47253" y1="32967" x2="47253" y2="32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6013"/>
            <a:ext cx="1224136" cy="108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Фотографии ПМК, информатика\DSC_02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6407" y="1700808"/>
            <a:ext cx="2643429" cy="17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6407" y="3815576"/>
            <a:ext cx="2643429" cy="2016223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48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Новаторство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112568"/>
          </a:xfrm>
        </p:spPr>
        <p:txBody>
          <a:bodyPr numCol="2"/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Что такое новаторство</a:t>
            </a:r>
            <a:r>
              <a:rPr lang="ru-RU" sz="1800" dirty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Это, кажется мне,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на бумаге на ватманской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мысль о завтрашнем дне.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А стихи</a:t>
            </a:r>
            <a:r>
              <a:rPr lang="ru-RU" sz="1800" dirty="0" smtClean="0"/>
              <a:t>, или </a:t>
            </a:r>
            <a:r>
              <a:rPr lang="ru-RU" sz="1800" dirty="0"/>
              <a:t>здание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или в космос окно,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или новое знание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это, в целом</a:t>
            </a:r>
            <a:r>
              <a:rPr lang="ru-RU" sz="1800" dirty="0" smtClean="0"/>
              <a:t>, одно</a:t>
            </a:r>
            <a:r>
              <a:rPr lang="ru-RU" sz="18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В черновом чертеже 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или в бое кувалд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Это опережений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нарастающий вал.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Это дело суровое </a:t>
            </a:r>
            <a:r>
              <a:rPr lang="ru-RU" sz="1800" dirty="0" smtClean="0"/>
              <a:t>-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руки рвутся к труду,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чтоб от </a:t>
            </a:r>
            <a:r>
              <a:rPr lang="ru-RU" sz="1800" dirty="0" smtClean="0"/>
              <a:t>старого новое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отделять, как руду!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Да, я знаю </a:t>
            </a:r>
            <a:r>
              <a:rPr lang="ru-RU" sz="1800" dirty="0" smtClean="0"/>
              <a:t>- новаторство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не каскад новостей,-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без претензий на авторство,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без тщеславных страстей -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это доводы строит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мысль резца и пера,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что </a:t>
            </a:r>
            <a:r>
              <a:rPr lang="ru-RU" sz="1800" dirty="0" smtClean="0"/>
              <a:t>людей не </a:t>
            </a:r>
            <a:r>
              <a:rPr lang="ru-RU" sz="1800" dirty="0"/>
              <a:t>устроит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день, погасший вчера!</a:t>
            </a:r>
          </a:p>
          <a:p>
            <a:pPr marL="0" indent="0">
              <a:spcBef>
                <a:spcPts val="0"/>
              </a:spcBef>
              <a:buNone/>
            </a:pPr>
            <a:endParaRPr lang="ru-RU" sz="1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Не устанет трудиться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и </a:t>
            </a:r>
            <a:r>
              <a:rPr lang="ru-RU" sz="1800" dirty="0" smtClean="0"/>
              <a:t>искать человек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то</a:t>
            </a:r>
            <a:r>
              <a:rPr lang="ru-RU" sz="1800" dirty="0" smtClean="0"/>
              <a:t>, что </a:t>
            </a:r>
            <a:r>
              <a:rPr lang="ru-RU" sz="1800" dirty="0"/>
              <a:t>нашей традицией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Назовут через </a:t>
            </a:r>
            <a:r>
              <a:rPr lang="ru-RU" sz="1800" dirty="0"/>
              <a:t>век.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 </a:t>
            </a: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Семен Кирсанов, </a:t>
            </a:r>
            <a:r>
              <a:rPr lang="ru-RU" sz="1800" dirty="0"/>
              <a:t>1954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7740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70520" y="2551838"/>
            <a:ext cx="47173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1" y="1"/>
            <a:ext cx="42224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64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:\Учитель-новатор\Фото на визитку\milkyway_garlick_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48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Ученые получили самую полную карту генома человека. Фото с сайта mir24.tv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48" y="0"/>
            <a:ext cx="9144000" cy="692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H:\Учитель-новатор\Фото на визитку\x_59f59cb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291"/>
            <a:ext cx="9181494" cy="68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H:\Учитель-новатор\Фото на визитку\107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968" y="1"/>
            <a:ext cx="9168288" cy="734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H:\Учитель-новатор\Фото на визитку\392393-copi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363" y="-91686"/>
            <a:ext cx="6277625" cy="734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http://www.goodadsense.com/wp-content/uploads/2011/11/chaos-or-information-overload-concept-598x29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193616"/>
            <a:ext cx="4363750" cy="326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H:\Учитель-новатор\Фото на визитку\0ce5a7f00fe36affd98d8e46e25e996d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>
                        <a14:foregroundMark x1="21739" y1="12459" x2="26087" y2="21639"/>
                        <a14:foregroundMark x1="28406" y1="8197" x2="47246" y2="2295"/>
                        <a14:foregroundMark x1="70145" y1="7869" x2="92464" y2="36393"/>
                        <a14:foregroundMark x1="68406" y1="3607" x2="67826" y2="6885"/>
                        <a14:foregroundMark x1="81449" y1="84262" x2="92754" y2="64590"/>
                        <a14:foregroundMark x1="92464" y1="38689" x2="92464" y2="64262"/>
                        <a14:foregroundMark x1="56522" y1="98361" x2="75942" y2="89508"/>
                        <a14:foregroundMark x1="16232" y1="21311" x2="6667" y2="37705"/>
                        <a14:foregroundMark x1="16812" y1="77377" x2="17101" y2="83279"/>
                        <a14:foregroundMark x1="19710" y1="84262" x2="20580" y2="87541"/>
                        <a14:foregroundMark x1="25797" y1="89508" x2="24928" y2="92131"/>
                        <a14:foregroundMark x1="63768" y1="7213" x2="64928" y2="2623"/>
                        <a14:foregroundMark x1="63768" y1="2295" x2="63768" y2="2295"/>
                        <a14:foregroundMark x1="93623" y1="60000" x2="93623" y2="60000"/>
                        <a14:foregroundMark x1="4928" y1="5902" x2="4928" y2="5902"/>
                        <a14:foregroundMark x1="22319" y1="6230" x2="22319" y2="6230"/>
                        <a14:foregroundMark x1="13333" y1="2623" x2="14203" y2="9180"/>
                        <a14:foregroundMark x1="6667" y1="5902" x2="22319" y2="5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715" y="-149158"/>
            <a:ext cx="4046464" cy="326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584" y="3933057"/>
            <a:ext cx="4515272" cy="351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 descr="H:\Учитель-новатор\Фото на визитку\Üstün-Zekalı-Çocuklara-Kurs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60371" y="-259400"/>
            <a:ext cx="9696672" cy="722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934459895"/>
              </p:ext>
            </p:extLst>
          </p:nvPr>
        </p:nvGraphicFramePr>
        <p:xfrm>
          <a:off x="30048" y="-110346"/>
          <a:ext cx="8280920" cy="6192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xmlns="" val="27024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25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25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75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75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768752" cy="1143000"/>
          </a:xfrm>
        </p:spPr>
        <p:txBody>
          <a:bodyPr/>
          <a:lstStyle/>
          <a:p>
            <a:r>
              <a:rPr lang="ru-RU" dirty="0" smtClean="0"/>
              <a:t>Программа </a:t>
            </a:r>
            <a:br>
              <a:rPr lang="ru-RU" dirty="0" smtClean="0"/>
            </a:br>
            <a:r>
              <a:rPr lang="ru-RU" dirty="0" smtClean="0"/>
              <a:t>«Новая школа»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70197"/>
          </a:xfrm>
        </p:spPr>
        <p:txBody>
          <a:bodyPr/>
          <a:lstStyle/>
          <a:p>
            <a:r>
              <a:rPr lang="ru-RU" dirty="0" smtClean="0"/>
              <a:t>«…</a:t>
            </a:r>
            <a:r>
              <a:rPr lang="ru-RU" dirty="0"/>
              <a:t>новая школа - это институт, соответствующий целям опережающего развития. В школе будет обеспечено изучение не только достижений прошлого, но и технологий, которые пригодятся в </a:t>
            </a:r>
            <a:r>
              <a:rPr lang="ru-RU" dirty="0" smtClean="0"/>
              <a:t>будущем». </a:t>
            </a:r>
          </a:p>
          <a:p>
            <a:pPr marL="0" indent="0" algn="r"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4" name="Picture 9" descr="H:\Учитель-новатор\Фото на визитку\xoxo_ebook_6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224" y="4653135"/>
            <a:ext cx="2376264" cy="183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98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67544" y="3733867"/>
            <a:ext cx="8446437" cy="2997924"/>
          </a:xfrm>
        </p:spPr>
        <p:txBody>
          <a:bodyPr/>
          <a:lstStyle/>
          <a:p>
            <a:r>
              <a:rPr lang="ru-RU" dirty="0" smtClean="0"/>
              <a:t>Учитель </a:t>
            </a:r>
            <a:r>
              <a:rPr lang="ru-RU" dirty="0"/>
              <a:t>может в процессе учебного взаимодействия моделировать достаточно широкий ряд проблемных задач, формировать ключевые компетенции, использовать необходимые технологии и методы.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143000"/>
          </a:xfrm>
        </p:spPr>
        <p:txBody>
          <a:bodyPr/>
          <a:lstStyle/>
          <a:p>
            <a:r>
              <a:rPr lang="ru-RU" dirty="0" smtClean="0"/>
              <a:t>Пути решения проблемы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21185" y="1268760"/>
            <a:ext cx="70927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+mn-lt"/>
              </a:rPr>
              <a:t>«Хорошее обучение — это обучение, которое забегает вперед развития и ведет его за собой».</a:t>
            </a:r>
          </a:p>
          <a:p>
            <a:pPr algn="r"/>
            <a:r>
              <a:rPr lang="ru-RU" sz="2400" dirty="0" err="1">
                <a:latin typeface="+mn-lt"/>
              </a:rPr>
              <a:t>Л.С.Выготский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1591211" y="2132809"/>
            <a:ext cx="5976664" cy="379891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Модель успеха</a:t>
            </a:r>
          </a:p>
          <a:p>
            <a:pPr algn="ctr"/>
            <a:endParaRPr lang="ru-RU" dirty="0"/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4176" y="353451"/>
            <a:ext cx="3433786" cy="49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78" y="3777964"/>
            <a:ext cx="5680759" cy="30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4070" y="2811371"/>
            <a:ext cx="3422105" cy="467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098114"/>
            <a:ext cx="5290871" cy="297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72916" y="1745904"/>
            <a:ext cx="2795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Формирование ключевых компетенций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74590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Проектная технология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02377" y="5146950"/>
            <a:ext cx="3281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Интерактивные методы обучения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256076" y="5670111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Моделирование</a:t>
            </a:r>
            <a:endParaRPr lang="ru-RU" sz="2800" dirty="0"/>
          </a:p>
        </p:txBody>
      </p:sp>
      <p:sp>
        <p:nvSpPr>
          <p:cNvPr id="21" name="Овал 20"/>
          <p:cNvSpPr/>
          <p:nvPr/>
        </p:nvSpPr>
        <p:spPr>
          <a:xfrm>
            <a:off x="2987824" y="2723280"/>
            <a:ext cx="3927298" cy="2617970"/>
          </a:xfrm>
          <a:prstGeom prst="ellipse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34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  <p:bldP spid="9" grpId="0"/>
      <p:bldP spid="10" grpId="0"/>
      <p:bldP spid="12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7156" y="-306707"/>
            <a:ext cx="1581712" cy="22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970" y="337047"/>
            <a:ext cx="7257030" cy="1143000"/>
          </a:xfrm>
        </p:spPr>
        <p:txBody>
          <a:bodyPr/>
          <a:lstStyle/>
          <a:p>
            <a:r>
              <a:rPr lang="ru-RU" dirty="0" smtClean="0">
                <a:effectLst/>
              </a:rPr>
              <a:t>Ключевые компетенции (</a:t>
            </a:r>
            <a:r>
              <a:rPr lang="ru-RU" dirty="0" err="1" smtClean="0">
                <a:effectLst/>
              </a:rPr>
              <a:t>метапредметные</a:t>
            </a:r>
            <a:r>
              <a:rPr lang="ru-RU" dirty="0" smtClean="0">
                <a:effectLst/>
              </a:rPr>
              <a:t>)</a:t>
            </a:r>
            <a:endParaRPr lang="ru-RU" dirty="0"/>
          </a:p>
        </p:txBody>
      </p:sp>
      <p:pic>
        <p:nvPicPr>
          <p:cNvPr id="23" name="Picture 9" descr="H:\фото\ASUS connecting peopl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2767318"/>
            <a:ext cx="3645536" cy="290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533969591"/>
              </p:ext>
            </p:extLst>
          </p:nvPr>
        </p:nvGraphicFramePr>
        <p:xfrm>
          <a:off x="3167336" y="1562934"/>
          <a:ext cx="5976664" cy="529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27148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11142"/>
            <a:ext cx="6732242" cy="1143000"/>
          </a:xfrm>
        </p:spPr>
        <p:txBody>
          <a:bodyPr/>
          <a:lstStyle/>
          <a:p>
            <a:r>
              <a:rPr lang="ru-RU" dirty="0" smtClean="0"/>
              <a:t>Проектная технология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8539591"/>
              </p:ext>
            </p:extLst>
          </p:nvPr>
        </p:nvGraphicFramePr>
        <p:xfrm>
          <a:off x="179512" y="1124744"/>
          <a:ext cx="878497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2" y="-1"/>
            <a:ext cx="2405067" cy="13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:\Фотографии ПМК, информатика\Разное\DSC_018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8265" y="3147490"/>
            <a:ext cx="3221439" cy="21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8984" y="4916364"/>
            <a:ext cx="2629941" cy="194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7984" y="3906009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Базы данных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Компьютерная графика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Биоритмы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Графические объекты в среде </a:t>
            </a:r>
            <a:r>
              <a:rPr lang="en-US" sz="2400" dirty="0" smtClean="0"/>
              <a:t>Visual Basic</a:t>
            </a:r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Web-</a:t>
            </a:r>
            <a:r>
              <a:rPr lang="ru-RU" sz="2400" dirty="0" smtClean="0"/>
              <a:t>сайт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Презентации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385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2" y="-1"/>
            <a:ext cx="2405067" cy="13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95736" y="211142"/>
            <a:ext cx="6707088" cy="1143000"/>
          </a:xfrm>
        </p:spPr>
        <p:txBody>
          <a:bodyPr/>
          <a:lstStyle/>
          <a:p>
            <a:r>
              <a:rPr lang="ru-RU" dirty="0" smtClean="0"/>
              <a:t>Проектная технология</a:t>
            </a:r>
            <a:endParaRPr lang="ru-RU" dirty="0"/>
          </a:p>
        </p:txBody>
      </p:sp>
      <p:pic>
        <p:nvPicPr>
          <p:cNvPr id="7" name="Picture 1" descr="4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2" y="1750113"/>
            <a:ext cx="2734123" cy="205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2" y="3832182"/>
            <a:ext cx="3861851" cy="24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340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79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392" y="3776364"/>
            <a:ext cx="3348147" cy="257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8543" y="3833374"/>
            <a:ext cx="3111456" cy="254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92" y="3890906"/>
            <a:ext cx="2225013" cy="249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I:\polar2_files\hord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302" y="1354142"/>
            <a:ext cx="2021241" cy="203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801" y="1750113"/>
            <a:ext cx="1690901" cy="200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257" y="1354142"/>
            <a:ext cx="2692469" cy="201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 descr="I:\Доклад Абрашина\Adobe Photoshop Image копия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808" y="1057917"/>
            <a:ext cx="2326227" cy="174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11720" y="2363818"/>
            <a:ext cx="3032280" cy="175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67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7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25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/>
          <a:lstStyle/>
          <a:p>
            <a:r>
              <a:rPr lang="ru-RU" dirty="0"/>
              <a:t>Интерактивные методы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7992888" cy="4525963"/>
          </a:xfrm>
        </p:spPr>
        <p:txBody>
          <a:bodyPr/>
          <a:lstStyle/>
          <a:p>
            <a:r>
              <a:rPr lang="ru-RU" sz="2400" dirty="0" smtClean="0"/>
              <a:t>работа </a:t>
            </a:r>
            <a:r>
              <a:rPr lang="ru-RU" sz="2400" dirty="0"/>
              <a:t>в малых </a:t>
            </a:r>
            <a:r>
              <a:rPr lang="ru-RU" sz="2400" dirty="0" smtClean="0"/>
              <a:t>группах (в </a:t>
            </a:r>
            <a:r>
              <a:rPr lang="ru-RU" sz="2400" dirty="0"/>
              <a:t>парах, ротационных тройках, “два, четыре, вместе</a:t>
            </a:r>
            <a:r>
              <a:rPr lang="ru-RU" sz="2400" dirty="0" smtClean="0"/>
              <a:t>”);</a:t>
            </a:r>
            <a:endParaRPr lang="ru-RU" sz="2400" dirty="0"/>
          </a:p>
          <a:p>
            <a:r>
              <a:rPr lang="ru-RU" sz="2400" dirty="0" smtClean="0"/>
              <a:t>метод </a:t>
            </a:r>
            <a:r>
              <a:rPr lang="ru-RU" sz="2400" dirty="0"/>
              <a:t>карусели;</a:t>
            </a:r>
          </a:p>
          <a:p>
            <a:r>
              <a:rPr lang="ru-RU" sz="2400" dirty="0" smtClean="0"/>
              <a:t>лекции </a:t>
            </a:r>
            <a:r>
              <a:rPr lang="ru-RU" sz="2400" dirty="0"/>
              <a:t>с проблемным изложением;</a:t>
            </a:r>
          </a:p>
          <a:p>
            <a:r>
              <a:rPr lang="ru-RU" sz="2400" dirty="0" smtClean="0"/>
              <a:t>эвристическая </a:t>
            </a:r>
            <a:r>
              <a:rPr lang="ru-RU" sz="2400" dirty="0"/>
              <a:t>беседа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уроки семинары (в форме дискуссий, дебатов);</a:t>
            </a:r>
          </a:p>
          <a:p>
            <a:r>
              <a:rPr lang="ru-RU" sz="2400" dirty="0" smtClean="0"/>
              <a:t>деловые </a:t>
            </a:r>
            <a:r>
              <a:rPr lang="ru-RU" sz="2400" dirty="0"/>
              <a:t>игры;</a:t>
            </a:r>
          </a:p>
          <a:p>
            <a:r>
              <a:rPr lang="ru-RU" sz="2400" dirty="0" smtClean="0"/>
              <a:t>использование </a:t>
            </a:r>
            <a:r>
              <a:rPr lang="ru-RU" sz="2400" dirty="0"/>
              <a:t>средств </a:t>
            </a:r>
            <a:r>
              <a:rPr lang="ru-RU" sz="2400" dirty="0" smtClean="0"/>
              <a:t>мультимедиа.</a:t>
            </a:r>
            <a:endParaRPr lang="ru-RU" dirty="0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0"/>
            <a:ext cx="2664389" cy="172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:\Учитель-новатор\Фото на визитку\Internet evit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93" b="89881" l="2394" r="99734">
                        <a14:foregroundMark x1="53989" y1="9226" x2="76330" y2="28869"/>
                        <a14:foregroundMark x1="68883" y1="12500" x2="75798" y2="20536"/>
                        <a14:foregroundMark x1="73936" y1="15774" x2="75532" y2="16964"/>
                        <a14:foregroundMark x1="67021" y1="27083" x2="67021" y2="2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4581128"/>
            <a:ext cx="2754356" cy="253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62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u globalization">
  <a:themeElements>
    <a:clrScheme name="Edu globaliz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globaliz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globaliz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 globalization</Template>
  <TotalTime>1984</TotalTime>
  <Words>736</Words>
  <Application>Microsoft Office PowerPoint</Application>
  <PresentationFormat>Экран (4:3)</PresentationFormat>
  <Paragraphs>107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Edu globalization</vt:lpstr>
      <vt:lpstr>Визитная карточка</vt:lpstr>
      <vt:lpstr>Слайд 2</vt:lpstr>
      <vt:lpstr>Программа  «Новая школа»</vt:lpstr>
      <vt:lpstr>Пути решения проблемы</vt:lpstr>
      <vt:lpstr>Слайд 5</vt:lpstr>
      <vt:lpstr>Ключевые компетенции (метапредметные)</vt:lpstr>
      <vt:lpstr>Проектная технология</vt:lpstr>
      <vt:lpstr>Проектная технология</vt:lpstr>
      <vt:lpstr>Интерактивные методы обучения</vt:lpstr>
      <vt:lpstr>Интерактивные методы обучения</vt:lpstr>
      <vt:lpstr>Моделирование</vt:lpstr>
      <vt:lpstr>Слайд 12</vt:lpstr>
      <vt:lpstr>Модель успеха </vt:lpstr>
      <vt:lpstr>Новаторство 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Визитка</dc:title>
  <dc:subject>Конкурс</dc:subject>
  <dc:creator>Абрашина Л.М.</dc:creator>
  <cp:lastModifiedBy>Мила</cp:lastModifiedBy>
  <cp:revision>144</cp:revision>
  <dcterms:created xsi:type="dcterms:W3CDTF">2011-07-06T07:53:29Z</dcterms:created>
  <dcterms:modified xsi:type="dcterms:W3CDTF">2013-05-12T20:47:35Z</dcterms:modified>
</cp:coreProperties>
</file>