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8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790634-96A9-4C74-AD64-65F3878626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7385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029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1DE0E09-1B38-4493-8D2A-1B42F7FBA4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4158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89EE4F-F5DC-46D5-89DE-538A5AADD9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4575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hudo-7.narod.ru/text1_7.htm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332656"/>
            <a:ext cx="3060006" cy="371285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88024" y="4293096"/>
            <a:ext cx="4248472" cy="2376264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Нил – одна из крупнейших рек мира. Нил начинается к югу от экватора и несет свои воды на север через пол-Африки к Средиземному морю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ru-RU" sz="16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Asus\Desktop\8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589240"/>
            <a:ext cx="8001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Объект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836712"/>
            <a:ext cx="4347127" cy="304298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Прямоугольник 2"/>
          <p:cNvSpPr/>
          <p:nvPr/>
        </p:nvSpPr>
        <p:spPr>
          <a:xfrm>
            <a:off x="683568" y="4365104"/>
            <a:ext cx="4211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Египтяне верили, что Земля плоская и круглая, а Нил протекает через ее центр.</a:t>
            </a:r>
            <a:br>
              <a:rPr lang="ru-RU" b="1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417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941168"/>
            <a:ext cx="762223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Иероглифическая запись числа 35736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620688"/>
            <a:ext cx="6984776" cy="381642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xmlns="" val="132112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1727" y="4149080"/>
            <a:ext cx="6830145" cy="2009160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Задания для отработки записи чисел при помощи египетских </a:t>
            </a:r>
            <a:r>
              <a:rPr lang="ru-RU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цифр: </a:t>
            </a:r>
            <a:br>
              <a:rPr lang="ru-RU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.Запишите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числа по вариантам: 1 вариант – 416, 2 вариант – 324 </a:t>
            </a:r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2.Запишите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любое трехзначное число (</a:t>
            </a:r>
            <a:r>
              <a:rPr lang="ru-RU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кто сделает первым, пишет это число на доске, а остальные должны его угадать</a:t>
            </a:r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3.Запишите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египетскими цифрами дату своего рождения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76672"/>
            <a:ext cx="7776864" cy="324036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xmlns="" val="3219479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23528" y="1052736"/>
            <a:ext cx="4176464" cy="27334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Красное море очень молодо. Его формирование началось около 25 миллионов лет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назад. Площадь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моря 460 тыс. кв. км,  средняя глубина 440 м (максимальная – 3039 м). </a:t>
            </a:r>
          </a:p>
          <a:p>
            <a:pPr marL="45720" indent="0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6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3964105"/>
            <a:ext cx="4104456" cy="2730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0"/>
            <a:ext cx="4464496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C:\Users\Елена\Desktop\e1f3e9de4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57825"/>
            <a:ext cx="4350702" cy="27191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644008" y="422108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4400338"/>
            <a:ext cx="43312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/>
            <a:r>
              <a:rPr lang="ru-RU" b="1" dirty="0">
                <a:latin typeface="Arial" pitchFamily="34" charset="0"/>
                <a:cs typeface="Arial" pitchFamily="34" charset="0"/>
              </a:rPr>
              <a:t> Особенность Красного моря состоит в том, что в него не впадает ни одна река, а реки обычно несут с собой ил и песок, существенно снижая прозрачность морской воды. Поэтому вода в Красном море кристально чиста.</a:t>
            </a:r>
          </a:p>
          <a:p>
            <a:pPr marL="45720" indent="0"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027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Задача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96752"/>
            <a:ext cx="4608512" cy="4525963"/>
          </a:xfrm>
        </p:spPr>
        <p:txBody>
          <a:bodyPr/>
          <a:lstStyle/>
          <a:p>
            <a:pPr marL="21600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Соленость    </a:t>
            </a:r>
            <a:r>
              <a:rPr lang="ru-RU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Черного моря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-18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г, </a:t>
            </a:r>
            <a:r>
              <a:rPr lang="ru-RU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Балтийского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составляет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         5/9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солености Черного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моря,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21600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Красного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- в 4,1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раза   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больше, чем </a:t>
            </a:r>
            <a:r>
              <a:rPr lang="ru-RU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Балтийского  </a:t>
            </a:r>
          </a:p>
          <a:p>
            <a:pPr marL="21600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Определить соленость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Красного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моря</a:t>
            </a:r>
          </a:p>
        </p:txBody>
      </p:sp>
      <p:pic>
        <p:nvPicPr>
          <p:cNvPr id="85001" name="Picture 9" descr="Кр м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364088" y="1196752"/>
            <a:ext cx="3168352" cy="2750817"/>
          </a:xfrm>
          <a:noFill/>
          <a:ln/>
          <a:effectLst>
            <a:glow rad="228600">
              <a:schemeClr val="accent5">
                <a:satMod val="175000"/>
                <a:alpha val="40000"/>
              </a:schemeClr>
            </a:glow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C:\Users\Елена\Desktop\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37112"/>
            <a:ext cx="3043767" cy="2282825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6220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Чудеса света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932040" y="3068960"/>
            <a:ext cx="4038600" cy="4165923"/>
          </a:xfrm>
        </p:spPr>
        <p:txBody>
          <a:bodyPr>
            <a:normAutofit fontScale="47500" lnSpcReduction="20000"/>
          </a:bodyPr>
          <a:lstStyle/>
          <a:p>
            <a:endParaRPr lang="ru-RU" sz="2800" dirty="0">
              <a:solidFill>
                <a:srgbClr val="CC3300"/>
              </a:solidFill>
              <a:latin typeface="Matura MT Script Capitals" pitchFamily="66" charset="0"/>
            </a:endParaRPr>
          </a:p>
          <a:p>
            <a:endParaRPr lang="ru-RU" sz="2800" dirty="0">
              <a:solidFill>
                <a:srgbClr val="CC3300"/>
              </a:solidFill>
              <a:latin typeface="Matura MT Script Capitals" pitchFamily="66" charset="0"/>
            </a:endParaRPr>
          </a:p>
          <a:p>
            <a:pPr>
              <a:buFontTx/>
              <a:buNone/>
            </a:pPr>
            <a:endParaRPr lang="ru-RU" sz="2800" dirty="0">
              <a:solidFill>
                <a:srgbClr val="CC3300"/>
              </a:solidFill>
              <a:latin typeface="Matura MT Script Capitals" pitchFamily="66" charset="0"/>
            </a:endParaRPr>
          </a:p>
          <a:p>
            <a:endParaRPr lang="ru-RU" sz="2800" dirty="0">
              <a:solidFill>
                <a:srgbClr val="CC3300"/>
              </a:solidFill>
              <a:latin typeface="Matura MT Script Capitals" pitchFamily="66" charset="0"/>
            </a:endParaRPr>
          </a:p>
          <a:p>
            <a:endParaRPr lang="ru-RU" sz="2800" dirty="0">
              <a:solidFill>
                <a:srgbClr val="CC3300"/>
              </a:solidFill>
              <a:latin typeface="Matura MT Script Capitals" pitchFamily="66" charset="0"/>
            </a:endParaRPr>
          </a:p>
          <a:p>
            <a:pPr>
              <a:buFontTx/>
              <a:buNone/>
            </a:pPr>
            <a:r>
              <a:rPr lang="ru-RU" sz="5900" b="1" dirty="0" smtClean="0">
                <a:solidFill>
                  <a:srgbClr val="CC3300"/>
                </a:solidFill>
                <a:latin typeface="Monotype Corsiva" pitchFamily="66" charset="0"/>
              </a:rPr>
              <a:t>     Александрийский маяк</a:t>
            </a:r>
          </a:p>
          <a:p>
            <a:pPr algn="just">
              <a:buNone/>
            </a:pPr>
            <a:r>
              <a:rPr lang="ru-RU" sz="4200" b="1" dirty="0" smtClean="0">
                <a:solidFill>
                  <a:schemeClr val="tx1"/>
                </a:solidFill>
              </a:rPr>
              <a:t>   </a:t>
            </a:r>
            <a:r>
              <a:rPr lang="ru-RU" sz="4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Александри́йский</a:t>
            </a:r>
            <a:r>
              <a:rPr lang="ru-RU" sz="4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мая́к</a:t>
            </a:r>
            <a:r>
              <a:rPr lang="ru-RU" sz="4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4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Фа́росский</a:t>
            </a:r>
            <a:r>
              <a:rPr lang="ru-RU" sz="4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маяк) — маяк, построенный в III веке до н. э. на острове </a:t>
            </a:r>
            <a:r>
              <a:rPr lang="ru-RU" sz="4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Фарос</a:t>
            </a:r>
            <a:r>
              <a:rPr lang="ru-RU" sz="4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около египетского города </a:t>
            </a:r>
            <a:r>
              <a:rPr lang="ru-RU" sz="4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Александрии.</a:t>
            </a:r>
            <a:endParaRPr lang="ru-RU" sz="4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ru-RU" sz="4200" b="1" dirty="0" smtClean="0">
              <a:solidFill>
                <a:srgbClr val="CC3300"/>
              </a:solidFill>
              <a:latin typeface="Matura MT Script Capitals" pitchFamily="66" charset="0"/>
            </a:endParaRPr>
          </a:p>
          <a:p>
            <a:pPr>
              <a:buFontTx/>
              <a:buNone/>
            </a:pPr>
            <a:r>
              <a:rPr lang="ru-RU" sz="4200" b="1" dirty="0" smtClean="0">
                <a:solidFill>
                  <a:srgbClr val="CC3300"/>
                </a:solidFill>
                <a:latin typeface="Matura MT Script Capitals" pitchFamily="66" charset="0"/>
                <a:hlinkClick r:id="rId2"/>
              </a:rPr>
              <a:t> </a:t>
            </a:r>
            <a:r>
              <a:rPr lang="ru-RU" sz="2800" dirty="0">
                <a:solidFill>
                  <a:srgbClr val="CC3300"/>
                </a:solidFill>
                <a:latin typeface="Matura MT Script Capitals" pitchFamily="66" charset="0"/>
                <a:hlinkClick r:id="rId2"/>
              </a:rPr>
              <a:t/>
            </a:r>
            <a:br>
              <a:rPr lang="ru-RU" sz="2800" dirty="0">
                <a:solidFill>
                  <a:srgbClr val="CC3300"/>
                </a:solidFill>
                <a:latin typeface="Matura MT Script Capitals" pitchFamily="66" charset="0"/>
                <a:hlinkClick r:id="rId2"/>
              </a:rPr>
            </a:br>
            <a:endParaRPr lang="ru-RU" sz="2800" dirty="0">
              <a:solidFill>
                <a:srgbClr val="CC3300"/>
              </a:solidFill>
              <a:latin typeface="Matura MT Script Capitals" pitchFamily="66" charset="0"/>
            </a:endParaRPr>
          </a:p>
        </p:txBody>
      </p:sp>
      <p:pic>
        <p:nvPicPr>
          <p:cNvPr id="56329" name="Picture 9" descr="маяк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42910" y="1214422"/>
            <a:ext cx="4420984" cy="32861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Asus\Desktop\egypt1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3256"/>
            <a:ext cx="94297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34040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Задача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555" y="980729"/>
            <a:ext cx="8997153" cy="1804621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    Высота </a:t>
            </a:r>
            <a:r>
              <a:rPr lang="ru-RU" sz="18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Александрийского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маяка в 2 раза меньше, чем </a:t>
            </a:r>
            <a:r>
              <a:rPr lang="ru-RU" sz="1800" b="1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Эйфелевой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башни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высота </a:t>
            </a:r>
            <a:r>
              <a:rPr lang="ru-RU" sz="1800" b="1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Останкинской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башни на 240 м больше, чем Эйфелевой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. Найти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высоту </a:t>
            </a:r>
            <a:r>
              <a:rPr lang="ru-RU" sz="1800" b="1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маяка,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 если вместе они составляют высоту  -990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м.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5105400" y="1628775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2800"/>
          </a:p>
        </p:txBody>
      </p:sp>
      <p:pic>
        <p:nvPicPr>
          <p:cNvPr id="1026" name="Picture 2" descr="C:\Users\Елена\Desktop\0_1a566_ea82ba3a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22216"/>
            <a:ext cx="2801920" cy="3606186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Елена\Desktop\1206275635_jejjfeleva-bashnj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9261" y="2822216"/>
            <a:ext cx="2939971" cy="3606186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лена\Desktop\aleksandrijskij-maja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9068" y="3758616"/>
            <a:ext cx="3255262" cy="2700883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879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Пирамида Хеопса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268760"/>
            <a:ext cx="4197350" cy="2546003"/>
          </a:xfrm>
        </p:spPr>
        <p:txBody>
          <a:bodyPr>
            <a:normAutofit fontScale="92500" lnSpcReduction="20000"/>
          </a:bodyPr>
          <a:lstStyle/>
          <a:p>
            <a:pPr marL="288000" indent="0"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Крупнейшая из пирамид - пирамида Хеопса, второго фараона IV династии. </a:t>
            </a:r>
          </a:p>
          <a:p>
            <a:pPr marL="288000" indent="0"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В основании она представляет собой квадрат со стороной 227,5 метров.</a:t>
            </a:r>
          </a:p>
          <a:p>
            <a:pPr marL="288000" indent="0">
              <a:lnSpc>
                <a:spcPct val="80000"/>
              </a:lnSpc>
              <a:buFontTx/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Высота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при строительстве - 146,6 метров</a:t>
            </a:r>
          </a:p>
          <a:p>
            <a:pPr marL="288000" indent="0"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Там находятся три погребальные камеры, отделанные гранитными плитами. Саркофаг из красного гранита пуст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2050" name="Picture 2" descr="C:\Users\Елен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761" y="620688"/>
            <a:ext cx="3672408" cy="27543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Елена\Desktop\11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61577"/>
            <a:ext cx="3312368" cy="24842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Елена\Desktop\1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735" y="3701053"/>
            <a:ext cx="4020963" cy="28053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73869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Задача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771800" y="1196752"/>
            <a:ext cx="3966592" cy="566124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Размеры </a:t>
            </a:r>
          </a:p>
          <a:p>
            <a:pPr>
              <a:buFontTx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пирамиды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   а =227,5 м</a:t>
            </a:r>
          </a:p>
          <a:p>
            <a:pPr>
              <a:buFontTx/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   b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=227,5 м</a:t>
            </a:r>
          </a:p>
          <a:p>
            <a:pPr>
              <a:buFontTx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Найти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Tx/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периметр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   площадь основания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(округлить до единиц)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baseline="30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aseline="30000" dirty="0" smtClean="0"/>
              <a:t>                                     </a:t>
            </a:r>
            <a:endParaRPr lang="ru-RU" sz="2400" dirty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ru-RU" sz="2400" dirty="0"/>
          </a:p>
          <a:p>
            <a:endParaRPr lang="ru-RU" sz="2400" dirty="0"/>
          </a:p>
        </p:txBody>
      </p:sp>
      <p:pic>
        <p:nvPicPr>
          <p:cNvPr id="67591" name="Picture 7" descr="вход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796136" y="1052736"/>
            <a:ext cx="3024336" cy="2419469"/>
          </a:xfr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2" name="Picture 8" descr="Камни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1520" y="3764635"/>
            <a:ext cx="2903537" cy="2187575"/>
          </a:xfr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27984" y="5949280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baseline="30000" dirty="0"/>
              <a:t> </a:t>
            </a:r>
            <a:r>
              <a:rPr lang="en-US" b="1" dirty="0"/>
              <a:t>P=910 </a:t>
            </a:r>
            <a:r>
              <a:rPr lang="ru-RU" b="1" dirty="0"/>
              <a:t>м,  </a:t>
            </a:r>
            <a:r>
              <a:rPr lang="en-US" b="1" dirty="0"/>
              <a:t>S =51756</a:t>
            </a:r>
            <a:r>
              <a:rPr lang="ru-RU" b="1" dirty="0"/>
              <a:t>, 25 </a:t>
            </a:r>
            <a:r>
              <a:rPr lang="ru-RU" b="1" dirty="0" smtClean="0"/>
              <a:t>м</a:t>
            </a:r>
            <a:r>
              <a:rPr lang="ru-RU" b="1" baseline="30000" dirty="0" smtClean="0"/>
              <a:t>2</a:t>
            </a:r>
            <a:endParaRPr lang="ru-RU" b="1" dirty="0"/>
          </a:p>
        </p:txBody>
      </p:sp>
      <p:pic>
        <p:nvPicPr>
          <p:cNvPr id="2050" name="Picture 2" descr="C:\Users\Елена\AppData\Local\Temp\Rar$DI95.102\25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2025878" cy="168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10904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6492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Достижения  древних  египтян в области математики</a:t>
            </a:r>
            <a:r>
              <a:rPr lang="ru-RU" dirty="0"/>
              <a:t/>
            </a:r>
            <a:br>
              <a:rPr lang="ru-RU" dirty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sus\Desktop\4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43775" y="5229200"/>
            <a:ext cx="180022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83568" y="1988840"/>
            <a:ext cx="6400800" cy="449335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" indent="0">
              <a:lnSpc>
                <a:spcPct val="120000"/>
              </a:lnSpc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Имели представления о дробях и частях меры сыпучих тел </a:t>
            </a:r>
            <a:b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 Решали задачи по определению объёма усечённой пирамиды и площади поверхности полушария </a:t>
            </a:r>
            <a:b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 Производили сложные геометрические построения. Определили "золотое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сечение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 и активно его использовали в архитектуре и изобразительном искусстве </a:t>
            </a:r>
            <a:b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 Определяли площадь круга методом построения промежуточного квадрата со сторонами, равными 8/9 диаметра </a:t>
            </a:r>
            <a:b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 Умели возводились в степень и извлекать квадратные корни </a:t>
            </a:r>
            <a:b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 Умели вычислять площадь поля, объём (корзины, амбары и т.п.) </a:t>
            </a:r>
            <a:b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• Обладали знаниями арифметической и геометрической прогрессие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  <p:pic>
        <p:nvPicPr>
          <p:cNvPr id="5" name="Picture 2" descr="C:\Users\Asus\Desktop\12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1872208" cy="140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37640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2714620"/>
            <a:ext cx="4040188" cy="639762"/>
          </a:xfrm>
        </p:spPr>
        <p:txBody>
          <a:bodyPr>
            <a:normAutofit fontScale="85000" lnSpcReduction="20000"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Папирус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египетский предшественник бумаги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изготовлявшемся сложным способом из тростника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538" y="3429000"/>
            <a:ext cx="3168352" cy="2743200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741122" cy="639762"/>
          </a:xfrm>
        </p:spPr>
        <p:txBody>
          <a:bodyPr>
            <a:normAutofit fontScale="77500" lnSpcReduction="20000"/>
          </a:bodyPr>
          <a:lstStyle/>
          <a:p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Всего известно до 5000 разных египетских иероглифов, однако в каждую эпоху использовалось не более 700-800</a:t>
            </a:r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3438" y="2857496"/>
            <a:ext cx="3744416" cy="27432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428736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Египтяне были искусными рисовальщиками. Они необычайно точно и тонко рисовали различные предметы, вещи, людей. Можно подумать, что египтяне изначально рисовали и записывали свои мысли иероглифами.</a:t>
            </a:r>
            <a:b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Иероглиф это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письма, принятая в Древнем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Египте.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235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Нил – одна из крупнейших рек мира. Нил начинается к югу от экватора и несет свои воды на север через пол-Африки к Средиземному морю. </vt:lpstr>
      <vt:lpstr>Слайд 2</vt:lpstr>
      <vt:lpstr>Задача</vt:lpstr>
      <vt:lpstr>Чудеса света</vt:lpstr>
      <vt:lpstr>Задача</vt:lpstr>
      <vt:lpstr>Пирамида Хеопса</vt:lpstr>
      <vt:lpstr>Задача</vt:lpstr>
      <vt:lpstr>Достижения  древних  египтян в области математики </vt:lpstr>
      <vt:lpstr>Египтяне были искусными рисовальщиками. Они необычайно точно и тонко рисовали различные предметы, вещи, людей. Можно подумать, что египтяне изначально рисовали и записывали свои мысли иероглифами. Иероглиф это система письма, принятая в Древнем Египте.</vt:lpstr>
      <vt:lpstr>Иероглифическая запись числа 35736</vt:lpstr>
      <vt:lpstr>Задания для отработки записи чисел при помощи египетских цифр:  1.Запишите числа по вариантам: 1 вариант – 416, 2 вариант – 324 , 2.Запишите любое трехзначное число (кто сделает первым, пишет это число на доске, а остальные должны его угадать). 3.Запишите египетскими цифрами дату своего рождения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Нил – одна из крупнейших рек мира. Нил начинается к югу от экватора и несет свои воды на север через пол-Африки к Средиземному морю. </dc:title>
  <cp:lastModifiedBy>Admin</cp:lastModifiedBy>
  <cp:revision>2</cp:revision>
  <dcterms:modified xsi:type="dcterms:W3CDTF">2014-12-09T07:59:16Z</dcterms:modified>
</cp:coreProperties>
</file>