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19"/>
  </p:handoutMasterIdLst>
  <p:sldIdLst>
    <p:sldId id="280" r:id="rId2"/>
    <p:sldId id="256" r:id="rId3"/>
    <p:sldId id="257" r:id="rId4"/>
    <p:sldId id="258" r:id="rId5"/>
    <p:sldId id="259" r:id="rId6"/>
    <p:sldId id="260" r:id="rId7"/>
    <p:sldId id="274" r:id="rId8"/>
    <p:sldId id="276" r:id="rId9"/>
    <p:sldId id="275" r:id="rId10"/>
    <p:sldId id="277" r:id="rId11"/>
    <p:sldId id="269" r:id="rId12"/>
    <p:sldId id="278" r:id="rId13"/>
    <p:sldId id="270" r:id="rId14"/>
    <p:sldId id="271" r:id="rId15"/>
    <p:sldId id="272" r:id="rId16"/>
    <p:sldId id="279" r:id="rId17"/>
    <p:sldId id="273" r:id="rId18"/>
  </p:sldIdLst>
  <p:sldSz cx="12192000" cy="6858000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8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7D6BE8-4267-48F1-87A6-9F457626ABA6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C483475-98C2-4BEF-B81F-574F92A0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7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5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B07B-9B87-4128-85BD-6036A1AACC5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2ED2A2-1E29-4403-8213-7C5C1AA5F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7509" y="832338"/>
            <a:ext cx="8030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ДЕЛОВАЯ ИГРА В 8 КЛАССЕ</a:t>
            </a:r>
          </a:p>
          <a:p>
            <a:r>
              <a:rPr lang="ru-RU" sz="4000" dirty="0" smtClean="0"/>
              <a:t>«ТУРИЗМ И МАТЕМАТИКА»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807569" y="5451231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Презентацию подготовили учитель географии Родненко Е.А.</a:t>
            </a:r>
            <a:endParaRPr lang="en-US" sz="1200" dirty="0" smtClean="0"/>
          </a:p>
          <a:p>
            <a:r>
              <a:rPr lang="ru-RU" sz="1200" dirty="0"/>
              <a:t>у</a:t>
            </a:r>
            <a:r>
              <a:rPr lang="ru-RU" sz="1200" dirty="0" smtClean="0"/>
              <a:t>читель математики </a:t>
            </a:r>
            <a:r>
              <a:rPr lang="ru-RU" sz="1200" dirty="0" err="1" smtClean="0"/>
              <a:t>Гаврюченкова</a:t>
            </a:r>
            <a:r>
              <a:rPr lang="ru-RU" sz="1200" dirty="0" smtClean="0"/>
              <a:t> Г.В. ГБОУ кадетская школа</a:t>
            </a:r>
          </a:p>
          <a:p>
            <a:r>
              <a:rPr lang="ru-RU" sz="1200" dirty="0" smtClean="0"/>
              <a:t>№1785 «Таганский кадетский корпус», 2013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07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Расходы на туристические поездки превысили прошлогодние на 24% и составили 30.778 </a:t>
            </a:r>
            <a:r>
              <a:rPr lang="ru-RU" dirty="0" smtClean="0"/>
              <a:t>рублей  </a:t>
            </a:r>
            <a:r>
              <a:rPr lang="ru-RU" dirty="0"/>
              <a:t>на человека. </a:t>
            </a:r>
            <a:endParaRPr lang="ru-RU" dirty="0" smtClean="0"/>
          </a:p>
          <a:p>
            <a:r>
              <a:rPr lang="ru-RU" dirty="0" smtClean="0"/>
              <a:t>Каковы были расходы на туристические поездки в прошлом году?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Елена\Desktop\goroda-mira-fot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59" y="3387969"/>
            <a:ext cx="3901442" cy="279412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«Самый-самый»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200" b="1" dirty="0"/>
              <a:t>Самый большой материк? (Евразия)</a:t>
            </a:r>
          </a:p>
          <a:p>
            <a:r>
              <a:rPr lang="ru-RU" sz="2200" b="1" dirty="0"/>
              <a:t>Самый большой океан? (Тихий)</a:t>
            </a:r>
          </a:p>
          <a:p>
            <a:r>
              <a:rPr lang="ru-RU" sz="2200" b="1" dirty="0"/>
              <a:t>Самая глубокая впадина Мирового океана? (Марианская)</a:t>
            </a:r>
          </a:p>
          <a:p>
            <a:r>
              <a:rPr lang="ru-RU" sz="2200" b="1" dirty="0"/>
              <a:t>Самое глубокое озеро мира? (Байкал)</a:t>
            </a:r>
          </a:p>
          <a:p>
            <a:r>
              <a:rPr lang="ru-RU" sz="2200" b="1" dirty="0"/>
              <a:t>Самая полноводная река мира? (Амазонка)</a:t>
            </a:r>
          </a:p>
          <a:p>
            <a:r>
              <a:rPr lang="ru-RU" sz="2200" b="1" dirty="0"/>
              <a:t>Самая длинная река мира? (Нил)</a:t>
            </a:r>
          </a:p>
          <a:p>
            <a:r>
              <a:rPr lang="ru-RU" sz="2200" b="1" dirty="0"/>
              <a:t>Самый большой остров в мире? (Гренландия)</a:t>
            </a:r>
          </a:p>
          <a:p>
            <a:r>
              <a:rPr lang="ru-RU" sz="2200" b="1" dirty="0"/>
              <a:t>Самый большой полуостров? (Аравийский)</a:t>
            </a:r>
          </a:p>
          <a:p>
            <a:r>
              <a:rPr lang="ru-RU" sz="2200" b="1" dirty="0"/>
              <a:t>Самый маленький океан? (Северный Ледовитый)</a:t>
            </a:r>
          </a:p>
          <a:p>
            <a:r>
              <a:rPr lang="ru-RU" sz="2200" b="1" dirty="0"/>
              <a:t>Самый маленький материк? (Австралия)</a:t>
            </a:r>
          </a:p>
          <a:p>
            <a:r>
              <a:rPr lang="ru-RU" sz="2200" b="1" dirty="0"/>
              <a:t>Самое мощное течение в Мировом океане? (Западных ветров)</a:t>
            </a:r>
          </a:p>
          <a:p>
            <a:r>
              <a:rPr lang="ru-RU" sz="2200" b="1" dirty="0"/>
              <a:t>Самое солёное море Мирового океана? (Красное)</a:t>
            </a:r>
          </a:p>
          <a:p>
            <a:r>
              <a:rPr lang="ru-RU" sz="2200" b="1" dirty="0"/>
              <a:t>Самый широкий пролив? (Дрейка)</a:t>
            </a:r>
          </a:p>
          <a:p>
            <a:r>
              <a:rPr lang="ru-RU" sz="2200" b="1" dirty="0"/>
              <a:t>Самый высокий водопад? (</a:t>
            </a:r>
            <a:r>
              <a:rPr lang="ru-RU" sz="2200" b="1" dirty="0" err="1"/>
              <a:t>Анхель</a:t>
            </a:r>
            <a:r>
              <a:rPr lang="ru-RU" sz="2200" b="1" dirty="0"/>
              <a:t>)</a:t>
            </a:r>
          </a:p>
          <a:p>
            <a:endParaRPr lang="ru-RU" dirty="0"/>
          </a:p>
        </p:txBody>
      </p:sp>
      <p:pic>
        <p:nvPicPr>
          <p:cNvPr id="4098" name="Picture 2" descr="C:\Users\Asus\Desktop\614448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2" y="390525"/>
            <a:ext cx="2112385" cy="15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</a:t>
            </a:r>
            <a:r>
              <a:rPr lang="ru-RU" smtClean="0"/>
              <a:t>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Путевка в Египет в сентябре месяца на одного взрослого человека стоила 17500 рублей, а в декабре ее цена выросла  на 25%. Какую сумму за путевки должна заплатить семья из четырех человек, если путевки в Египет она выкупит в декабре.</a:t>
            </a:r>
          </a:p>
          <a:p>
            <a:endParaRPr lang="ru-RU" dirty="0"/>
          </a:p>
        </p:txBody>
      </p:sp>
      <p:pic>
        <p:nvPicPr>
          <p:cNvPr id="2051" name="Picture 3" descr="C:\Users\Елена\Desktop\Verner-Niel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7" y="3352800"/>
            <a:ext cx="4525108" cy="30148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"Третий лишний"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Тасмания, Мадагаскар, Кавказ, Сахалин. (Кавказ - горы, остальное - острова)</a:t>
            </a:r>
          </a:p>
          <a:p>
            <a:r>
              <a:rPr lang="ru-RU" dirty="0"/>
              <a:t>Конго, Гольфстрим, Амур, Миссисипи. (Гольфстрим - течение, остальное - реки)</a:t>
            </a:r>
          </a:p>
          <a:p>
            <a:r>
              <a:rPr lang="ru-RU" dirty="0"/>
              <a:t>Танганьика, Байкал, Титикака, Кракатау. (Кракатау - вулкан, остальное - озёра)</a:t>
            </a:r>
          </a:p>
          <a:p>
            <a:r>
              <a:rPr lang="ru-RU" dirty="0"/>
              <a:t>Шри-Ланка, Индостан, Лабрадор, Сомали. (Шри-Ланка - остров, остальное - полуострова)</a:t>
            </a:r>
          </a:p>
          <a:p>
            <a:r>
              <a:rPr lang="ru-RU" dirty="0"/>
              <a:t>Устье, морена, приток, порог. (Морена относится к ледникам, остальное - к рекам)</a:t>
            </a:r>
          </a:p>
          <a:p>
            <a:r>
              <a:rPr lang="ru-RU" dirty="0"/>
              <a:t>Каналы, водохранилища, пруды, озера. (озера – естественные водоемы, остальное - искусственные водоёмы)</a:t>
            </a:r>
          </a:p>
          <a:p>
            <a:endParaRPr lang="ru-RU" dirty="0"/>
          </a:p>
        </p:txBody>
      </p:sp>
      <p:pic>
        <p:nvPicPr>
          <p:cNvPr id="3074" name="Picture 2" descr="C:\Users\Asus\Desktop\school-children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71" y="0"/>
            <a:ext cx="2948709" cy="21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"</a:t>
            </a:r>
            <a:r>
              <a:rPr lang="ru-RU" b="1" dirty="0" err="1"/>
              <a:t>Геологика</a:t>
            </a:r>
            <a:r>
              <a:rPr lang="ru-RU" b="1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Материковый, вулканический, песчаный, коралловый, речной, морской, необитаемый :.. (остров).</a:t>
            </a:r>
          </a:p>
          <a:p>
            <a:r>
              <a:rPr lang="ru-RU" dirty="0"/>
              <a:t>Жесткая, мягкая, мутная, прозрачная, пресная, солёная, проточная, стоячая, минеральная, газированная, дождевая, талая, морская, родниковая, речная ::. (вода).</a:t>
            </a:r>
          </a:p>
          <a:p>
            <a:r>
              <a:rPr lang="ru-RU" dirty="0"/>
              <a:t>Подземная, бурная, широкая, спокойная, узкая, извилистая, горная, судоходная, молочная, людская:: (река).</a:t>
            </a:r>
          </a:p>
          <a:p>
            <a:r>
              <a:rPr lang="ru-RU" dirty="0"/>
              <a:t>Звуковая, световая, воздушная, взрывная, ударная, электрическая, магнитная, длинная, короткая, сейсмическая, ветровая, морская:: (волна).</a:t>
            </a:r>
          </a:p>
          <a:p>
            <a:r>
              <a:rPr lang="ru-RU" dirty="0"/>
              <a:t>Атмосферное, плавное, быстрое, холодное, тёплое, глубинное, поверхностное, ветровое, стоковое ::. (течение).</a:t>
            </a:r>
          </a:p>
          <a:p>
            <a:endParaRPr lang="ru-RU" dirty="0"/>
          </a:p>
        </p:txBody>
      </p:sp>
      <p:pic>
        <p:nvPicPr>
          <p:cNvPr id="1026" name="Picture 2" descr="C:\Users\Asus\Desktop\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63297"/>
            <a:ext cx="1511012" cy="19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Какой полуостров на севере нашей страны сам говорит о своей величине? (Ямал)</a:t>
            </a:r>
          </a:p>
          <a:p>
            <a:r>
              <a:rPr lang="ru-RU" dirty="0"/>
              <a:t>2. Какие два моря в Росси противоположны по географическому положению, температуре воды и названию? (Чёрное и Белое)</a:t>
            </a:r>
          </a:p>
          <a:p>
            <a:r>
              <a:rPr lang="ru-RU" dirty="0"/>
              <a:t>3. В какое озеро нашей страны впадает 336 рек, а вытекает только одна? (Байкал)</a:t>
            </a:r>
          </a:p>
          <a:p>
            <a:r>
              <a:rPr lang="ru-RU" dirty="0"/>
              <a:t>4. На каком из материков нет ни одной реки? (Антарктида)</a:t>
            </a:r>
          </a:p>
          <a:p>
            <a:r>
              <a:rPr lang="ru-RU" dirty="0"/>
              <a:t>5. Мы часто говорим "безбрежное море". А есть ли действительно море без берегов? (Да, в Атлантическом океане Саргассово море)</a:t>
            </a:r>
          </a:p>
          <a:p>
            <a:r>
              <a:rPr lang="ru-RU" dirty="0"/>
              <a:t>6. Какой пролив разделяет два моря, два океана, два материка, два полуострова и две страны? (Берингов)</a:t>
            </a:r>
          </a:p>
          <a:p>
            <a:r>
              <a:rPr lang="ru-RU" dirty="0"/>
              <a:t>7. Я сам - вода, по воде и плаваю. (Лёд)</a:t>
            </a:r>
          </a:p>
          <a:p>
            <a:r>
              <a:rPr lang="ru-RU" dirty="0"/>
              <a:t>8. Река, к которой всё время стремился доктор Айболит? (Лимпопо)</a:t>
            </a:r>
          </a:p>
          <a:p>
            <a:r>
              <a:rPr lang="ru-RU" dirty="0"/>
              <a:t>9. В каком состоянии воды в природе больше всего? (В жидком)</a:t>
            </a:r>
          </a:p>
          <a:p>
            <a:r>
              <a:rPr lang="ru-RU" dirty="0"/>
              <a:t>10. Почему пресная вода в природе не иссякает? (Круговорот воды)</a:t>
            </a:r>
          </a:p>
          <a:p>
            <a:r>
              <a:rPr lang="ru-RU" dirty="0"/>
              <a:t>11. В каком море не утонет даже не умеющий плавать человек? (В Мёртвом море-озере)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Статистические рекорды 2013 года: три страны перешагнули миллион, Турция – три миллиона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 данным Росстата</a:t>
            </a:r>
            <a:r>
              <a:rPr lang="ru-RU" dirty="0"/>
              <a:t>, в прошлом году россияне совершили за рубеж 54 млн. 069 тыс. поездок, это на 13% больше, чем в </a:t>
            </a:r>
            <a:r>
              <a:rPr lang="ru-RU" dirty="0" smtClean="0"/>
              <a:t>2012.</a:t>
            </a:r>
          </a:p>
          <a:p>
            <a:pPr marL="0" indent="0">
              <a:buNone/>
            </a:pPr>
            <a:r>
              <a:rPr lang="ru-RU" dirty="0" smtClean="0"/>
              <a:t>Сколько поездок было совершено в 2012 году?</a:t>
            </a:r>
          </a:p>
          <a:p>
            <a:pPr marL="0" indent="0">
              <a:buNone/>
            </a:pPr>
            <a:r>
              <a:rPr lang="ru-RU" dirty="0" smtClean="0"/>
              <a:t>На сколько поездок больше было совершено в 2013 году, чем 2012 году?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Елена\Desktop\20111111_C4869_PHOTO_EN_6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23" y="93784"/>
            <a:ext cx="3100754" cy="22713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12. Назовите самые длинные в мире коралловые острова. (Большой Барьерный риф у берегов Австралии)</a:t>
            </a:r>
          </a:p>
          <a:p>
            <a:r>
              <a:rPr lang="ru-RU" dirty="0"/>
              <a:t>13. Какой из океанов не омывает Россию? (Индийский)</a:t>
            </a:r>
          </a:p>
          <a:p>
            <a:r>
              <a:rPr lang="ru-RU" dirty="0"/>
              <a:t>14. Какое море на западе нашей страны в древности называлось "Янтарным" за обилие в нём янтаря? (Балтийское)</a:t>
            </a:r>
          </a:p>
          <a:p>
            <a:r>
              <a:rPr lang="ru-RU" dirty="0"/>
              <a:t>15. Название какой реки, прославленной Цезарем, вошло в выражение, означающие принятие бесповоротного решения? (Рубикон)</a:t>
            </a:r>
          </a:p>
          <a:p>
            <a:r>
              <a:rPr lang="ru-RU" dirty="0"/>
              <a:t>16. На льду какого озера в апреле 1242 года состоялось Ледовое побоище? (Чудского)</a:t>
            </a:r>
          </a:p>
          <a:p>
            <a:r>
              <a:rPr lang="ru-RU" dirty="0"/>
              <a:t>17. Устье какой великой реки находится точно на экваторе? (Амазонки)</a:t>
            </a:r>
          </a:p>
          <a:p>
            <a:r>
              <a:rPr lang="ru-RU" dirty="0"/>
              <a:t>18. Какая река дважды пересекает экватор? (Конго)</a:t>
            </a:r>
          </a:p>
          <a:p>
            <a:r>
              <a:rPr lang="ru-RU" dirty="0"/>
              <a:t>19. Назовите самое высокогорное озеро мира, расположенное в Андах. (Титикака)</a:t>
            </a:r>
          </a:p>
          <a:p>
            <a:r>
              <a:rPr lang="ru-RU" dirty="0"/>
              <a:t>20. Назовите единственное на земном шаре озеро, у которого одна половина содержит пресную воду, а другая - солёную. (Балхаш)</a:t>
            </a:r>
          </a:p>
          <a:p>
            <a:endParaRPr lang="ru-RU" dirty="0"/>
          </a:p>
        </p:txBody>
      </p:sp>
      <p:pic>
        <p:nvPicPr>
          <p:cNvPr id="5122" name="Picture 2" descr="C:\Users\Asus\Desktop\world_girl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77" y="4794537"/>
            <a:ext cx="2027959" cy="20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4996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3600" dirty="0"/>
          </a:p>
        </p:txBody>
      </p:sp>
      <p:pic>
        <p:nvPicPr>
          <p:cNvPr id="1026" name="Picture 2" descr="C:\Users\Asus\Desktop\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9" y="162359"/>
            <a:ext cx="3973204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36" y="3674486"/>
            <a:ext cx="7427768" cy="31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Временное перемещение за пределы места постоянного проживания продолжительностью более суток, без цели получения прибыли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5187" y="660500"/>
            <a:ext cx="6320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Что такое туризм?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78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Турист – кто это?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804" y="1812574"/>
            <a:ext cx="2514600" cy="1819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27" y="1812574"/>
            <a:ext cx="2581275" cy="1771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63" y="1812574"/>
            <a:ext cx="2162175" cy="2114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04" y="4595422"/>
            <a:ext cx="26670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27" y="4162034"/>
            <a:ext cx="177165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375" y="45508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Виды туризма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30311"/>
            <a:ext cx="8596668" cy="5011052"/>
          </a:xfrm>
        </p:spPr>
        <p:txBody>
          <a:bodyPr numCol="2">
            <a:normAutofit fontScale="70000" lnSpcReduction="20000"/>
          </a:bodyPr>
          <a:lstStyle/>
          <a:p>
            <a:r>
              <a:rPr lang="ru-RU" sz="4000" dirty="0" smtClean="0">
                <a:solidFill>
                  <a:schemeClr val="accent5"/>
                </a:solidFill>
              </a:rPr>
              <a:t>Познавательный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Оздоровительный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Спортивный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Религиозный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Экологический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Пляжный</a:t>
            </a:r>
          </a:p>
          <a:p>
            <a:endParaRPr lang="ru-RU" sz="4000" dirty="0" smtClean="0">
              <a:solidFill>
                <a:schemeClr val="accent5"/>
              </a:solidFill>
            </a:endParaRPr>
          </a:p>
          <a:p>
            <a:endParaRPr lang="ru-RU" sz="4000" dirty="0">
              <a:solidFill>
                <a:schemeClr val="accent5"/>
              </a:solidFill>
            </a:endParaRPr>
          </a:p>
          <a:p>
            <a:endParaRPr lang="ru-RU" sz="4000" dirty="0" smtClean="0">
              <a:solidFill>
                <a:schemeClr val="accent5"/>
              </a:solidFill>
            </a:endParaRPr>
          </a:p>
          <a:p>
            <a:endParaRPr lang="ru-RU" sz="4000" dirty="0">
              <a:solidFill>
                <a:schemeClr val="accent5"/>
              </a:solidFill>
            </a:endParaRPr>
          </a:p>
          <a:p>
            <a:r>
              <a:rPr lang="ru-RU" sz="4000" dirty="0" smtClean="0">
                <a:solidFill>
                  <a:schemeClr val="accent5"/>
                </a:solidFill>
              </a:rPr>
              <a:t>Комплексный 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Кулинарный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Экстремальный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Научный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Учебный</a:t>
            </a:r>
          </a:p>
          <a:p>
            <a:r>
              <a:rPr lang="ru-RU" sz="4000" dirty="0" smtClean="0">
                <a:solidFill>
                  <a:schemeClr val="accent5"/>
                </a:solidFill>
              </a:rPr>
              <a:t>Семейный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1" y="4417454"/>
            <a:ext cx="4216636" cy="2189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312" y="309094"/>
            <a:ext cx="4045166" cy="6297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362" y="4417453"/>
            <a:ext cx="2881974" cy="21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Факторы выбора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ru-RU" sz="3200" dirty="0" smtClean="0">
                <a:solidFill>
                  <a:schemeClr val="accent5"/>
                </a:solidFill>
              </a:rPr>
              <a:t>Возраст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Уровень и характер образования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Финансовое положение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Профессия, род занятий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Семейное положение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Состояние здоровья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Наличие свободного времени</a:t>
            </a:r>
          </a:p>
          <a:p>
            <a:r>
              <a:rPr lang="ru-RU" sz="3200" dirty="0" smtClean="0">
                <a:solidFill>
                  <a:schemeClr val="accent5"/>
                </a:solidFill>
              </a:rPr>
              <a:t>Доступ к каналам информации</a:t>
            </a:r>
          </a:p>
          <a:p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Наиболее популярные направления по выезду россиян за рубеж в 1 полугодии 2013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 fontAlgn="b"/>
            <a:r>
              <a:rPr lang="ru-RU" sz="9600" dirty="0"/>
              <a:t>Топ 10  по выезду из РФ за  1 п. 2013 </a:t>
            </a:r>
            <a:r>
              <a:rPr lang="ru-RU" sz="9600" dirty="0" smtClean="0"/>
              <a:t>года</a:t>
            </a:r>
            <a:endParaRPr lang="ru-RU" dirty="0"/>
          </a:p>
          <a:p>
            <a:pPr fontAlgn="b"/>
            <a:r>
              <a:rPr lang="ru-RU" sz="6400" dirty="0" smtClean="0"/>
              <a:t>ТУРЦИЯ                                               </a:t>
            </a:r>
            <a:r>
              <a:rPr lang="ru-RU" sz="6400" b="1" dirty="0" smtClean="0"/>
              <a:t>1 </a:t>
            </a:r>
            <a:r>
              <a:rPr lang="ru-RU" sz="6400" b="1" dirty="0"/>
              <a:t>212 892</a:t>
            </a:r>
          </a:p>
          <a:p>
            <a:pPr fontAlgn="b"/>
            <a:r>
              <a:rPr lang="ru-RU" sz="6400" dirty="0" smtClean="0"/>
              <a:t>ЕГИПЕТ                                                1 </a:t>
            </a:r>
            <a:r>
              <a:rPr lang="ru-RU" sz="6400" dirty="0"/>
              <a:t>177 888</a:t>
            </a:r>
          </a:p>
          <a:p>
            <a:pPr fontAlgn="b"/>
            <a:r>
              <a:rPr lang="ru-RU" sz="6400" dirty="0" smtClean="0"/>
              <a:t>ТАИЛАНД                                                 570 </a:t>
            </a:r>
            <a:r>
              <a:rPr lang="ru-RU" sz="6400" dirty="0"/>
              <a:t>688</a:t>
            </a:r>
          </a:p>
          <a:p>
            <a:pPr fontAlgn="b"/>
            <a:r>
              <a:rPr lang="ru-RU" sz="6400" dirty="0" smtClean="0"/>
              <a:t>ФИНЛЯНДИЯ                                            523 </a:t>
            </a:r>
            <a:r>
              <a:rPr lang="ru-RU" sz="6400" dirty="0"/>
              <a:t>830</a:t>
            </a:r>
          </a:p>
          <a:p>
            <a:pPr fontAlgn="b"/>
            <a:r>
              <a:rPr lang="ru-RU" sz="6400" dirty="0" smtClean="0"/>
              <a:t>КИТАЙ                                                     484 </a:t>
            </a:r>
            <a:r>
              <a:rPr lang="ru-RU" sz="6400" dirty="0"/>
              <a:t>175</a:t>
            </a:r>
          </a:p>
          <a:p>
            <a:pPr fontAlgn="b"/>
            <a:r>
              <a:rPr lang="ru-RU" sz="6400" dirty="0" smtClean="0"/>
              <a:t>ГЕРМАНИЯ                                                413 </a:t>
            </a:r>
            <a:r>
              <a:rPr lang="ru-RU" sz="6400" dirty="0"/>
              <a:t>446</a:t>
            </a:r>
          </a:p>
          <a:p>
            <a:pPr fontAlgn="b"/>
            <a:r>
              <a:rPr lang="ru-RU" sz="6400" dirty="0" smtClean="0"/>
              <a:t>ИСПАНИЯ                                                  401 </a:t>
            </a:r>
            <a:r>
              <a:rPr lang="ru-RU" sz="6400" dirty="0"/>
              <a:t>920</a:t>
            </a:r>
          </a:p>
          <a:p>
            <a:pPr fontAlgn="b"/>
            <a:r>
              <a:rPr lang="ru-RU" sz="6400" dirty="0" smtClean="0"/>
              <a:t>ГРЕЦИЯ                                                     399 </a:t>
            </a:r>
            <a:r>
              <a:rPr lang="ru-RU" sz="6400" dirty="0"/>
              <a:t>653</a:t>
            </a:r>
          </a:p>
          <a:p>
            <a:pPr fontAlgn="b"/>
            <a:r>
              <a:rPr lang="ru-RU" sz="6400" dirty="0" smtClean="0"/>
              <a:t>ИТАЛИЯ                                                    346 </a:t>
            </a:r>
            <a:r>
              <a:rPr lang="ru-RU" sz="6400" dirty="0"/>
              <a:t>805</a:t>
            </a:r>
          </a:p>
          <a:p>
            <a:pPr fontAlgn="b"/>
            <a:r>
              <a:rPr lang="ru-RU" sz="6400" dirty="0" smtClean="0"/>
              <a:t>ОАЭ                                                           346 </a:t>
            </a:r>
            <a:r>
              <a:rPr lang="ru-RU" sz="6400" dirty="0"/>
              <a:t>708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 Е Ш И    З А Д А Ч У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</a:t>
            </a:r>
            <a:r>
              <a:rPr lang="ru-RU" dirty="0" smtClean="0"/>
              <a:t>уристическая </a:t>
            </a:r>
            <a:r>
              <a:rPr lang="ru-RU" dirty="0"/>
              <a:t>фирма </a:t>
            </a:r>
            <a:r>
              <a:rPr lang="ru-RU" dirty="0" smtClean="0"/>
              <a:t>«</a:t>
            </a:r>
            <a:r>
              <a:rPr lang="ru-RU" dirty="0"/>
              <a:t>Р</a:t>
            </a:r>
            <a:r>
              <a:rPr lang="ru-RU" dirty="0" smtClean="0"/>
              <a:t>обинзон» </a:t>
            </a:r>
            <a:r>
              <a:rPr lang="ru-RU" dirty="0"/>
              <a:t>собирается организовать отдых для туристов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dirty="0"/>
              <a:t>стоимость с одного пассажира 0,32 рубля за 1 км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проживание </a:t>
            </a:r>
            <a:r>
              <a:rPr lang="ru-RU" dirty="0" smtClean="0"/>
              <a:t>360 </a:t>
            </a:r>
            <a:r>
              <a:rPr lang="ru-RU" dirty="0"/>
              <a:t>рублей сутки с питанием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</a:t>
            </a:r>
            <a:r>
              <a:rPr lang="ru-RU" dirty="0"/>
              <a:t>вместимость автобуса </a:t>
            </a:r>
            <a:r>
              <a:rPr lang="ru-RU" dirty="0" smtClean="0"/>
              <a:t>25 </a:t>
            </a:r>
            <a:r>
              <a:rPr lang="ru-RU" dirty="0"/>
              <a:t>мест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4. </a:t>
            </a:r>
            <a:r>
              <a:rPr lang="ru-RU" dirty="0"/>
              <a:t>длина маршрута в обе стороны 1600 км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</a:t>
            </a:r>
            <a:r>
              <a:rPr lang="ru-RU" dirty="0"/>
              <a:t>продолжительность тура </a:t>
            </a:r>
            <a:r>
              <a:rPr lang="ru-RU" dirty="0" smtClean="0"/>
              <a:t>3 дня 2 ночи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 </a:t>
            </a:r>
            <a:r>
              <a:rPr lang="ru-RU" dirty="0"/>
              <a:t>комиссия </a:t>
            </a:r>
            <a:r>
              <a:rPr lang="ru-RU" dirty="0" err="1"/>
              <a:t>агенства</a:t>
            </a:r>
            <a:r>
              <a:rPr lang="ru-RU" dirty="0"/>
              <a:t>- 12 %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7. </a:t>
            </a:r>
            <a:r>
              <a:rPr lang="ru-RU" dirty="0"/>
              <a:t>количество туристов </a:t>
            </a:r>
            <a:r>
              <a:rPr lang="ru-RU" dirty="0" smtClean="0"/>
              <a:t>20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8 стоимость автобуса в обе стороны- 23040 рубля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9 мед. страховка- 60 рублей на весь отдых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нужно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dirty="0"/>
              <a:t>посчитать стоимость турпакета для каждого туриста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ВЦИОМ представил туризм в цифрах (2012 год).</a:t>
            </a:r>
            <a:br>
              <a:rPr lang="ru-RU" dirty="0"/>
            </a:br>
            <a:r>
              <a:rPr lang="ru-RU" dirty="0" err="1"/>
              <a:t>Турпоездки</a:t>
            </a:r>
            <a:r>
              <a:rPr lang="ru-RU" dirty="0"/>
              <a:t> совершили 23% россиян. Год назад — 18%. Внутренний туризм по-прежнему популярен. Наиболее востребованными направлениями стали Черноморское побережье — 9%. Отдыхали в других городах — 7%. Зарубежный туризм выбрали 4% россиян.</a:t>
            </a:r>
          </a:p>
          <a:p>
            <a:r>
              <a:rPr lang="ru-RU" dirty="0"/>
              <a:t>Расходы на туристические поездки превысили прошлогодние на 24% и составили 30.778 рублен на человека. Это превысило планируемый бюджет отдыха на 11%.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971</Words>
  <Application>Microsoft Office PowerPoint</Application>
  <PresentationFormat>Произвольный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Презентация PowerPoint</vt:lpstr>
      <vt:lpstr>Презентация PowerPoint</vt:lpstr>
      <vt:lpstr>Презентация PowerPoint</vt:lpstr>
      <vt:lpstr>Турист – кто это?</vt:lpstr>
      <vt:lpstr>Виды туризма</vt:lpstr>
      <vt:lpstr>Факторы выбора</vt:lpstr>
      <vt:lpstr>Наиболее популярные направления по выезду россиян за рубеж в 1 полугодии 2013 года </vt:lpstr>
      <vt:lpstr>Р Е Ш И    З А Д А Ч У !</vt:lpstr>
      <vt:lpstr>Презентация PowerPoint</vt:lpstr>
      <vt:lpstr>Презентация PowerPoint</vt:lpstr>
      <vt:lpstr>«Самый-самый» </vt:lpstr>
      <vt:lpstr>Задача</vt:lpstr>
      <vt:lpstr>"Третий лишний"</vt:lpstr>
      <vt:lpstr>"Геологика"</vt:lpstr>
      <vt:lpstr>Викторина</vt:lpstr>
      <vt:lpstr>Задача</vt:lpstr>
      <vt:lpstr>Викторина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 Perlov</dc:creator>
  <cp:lastModifiedBy>Елена</cp:lastModifiedBy>
  <cp:revision>54</cp:revision>
  <cp:lastPrinted>2013-10-22T07:14:20Z</cp:lastPrinted>
  <dcterms:created xsi:type="dcterms:W3CDTF">2013-10-11T05:39:25Z</dcterms:created>
  <dcterms:modified xsi:type="dcterms:W3CDTF">2014-12-09T11:01:20Z</dcterms:modified>
</cp:coreProperties>
</file>