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7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-114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83524-7250-4080-9E5E-B68F9800ED1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19999-4812-4054-AFF6-0F5FA4DB1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34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19999-4812-4054-AFF6-0F5FA4DB1D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4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4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27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2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75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51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67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307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89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01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98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5327-AE9D-4CD4-99CA-56E5118D310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5D4B-37AE-4A81-BC2D-456AEE886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5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711661"/>
            <a:ext cx="4206240" cy="4302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9666" y="2358371"/>
            <a:ext cx="4415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Великие географические открытия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92502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682"/>
            <a:ext cx="110498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Испанцы, приплывшие в Америку в XVI веке, были поражены богатством городов ацтеков, их красотой и великолепием. </a:t>
            </a:r>
            <a:r>
              <a:rPr lang="ru-RU" sz="3200" dirty="0" err="1" smtClean="0"/>
              <a:t>Эрнан</a:t>
            </a:r>
            <a:r>
              <a:rPr lang="ru-RU" sz="3200" dirty="0" smtClean="0"/>
              <a:t> Кортес со своими солдатами и союзниками-индейцами вошёл в город 8 ноября 1519 года, но 1 июля 1520 года был вынужден бежать. Испанцы снова атаковали город 4 июня 1521 года. </a:t>
            </a:r>
            <a:r>
              <a:rPr lang="ru-RU" sz="3200" dirty="0" err="1" smtClean="0"/>
              <a:t>Теночтитлан</a:t>
            </a:r>
            <a:r>
              <a:rPr lang="ru-RU" sz="3200" dirty="0" smtClean="0"/>
              <a:t> пал спустя 70 дней после начала осады, 13 августа. Император ацтеков Монтесума II был убит, город — разрушен. Было убито 200 000 его жителей. Завоеватель города ацтеков </a:t>
            </a:r>
            <a:r>
              <a:rPr lang="ru-RU" sz="3200" dirty="0" err="1" smtClean="0"/>
              <a:t>Эрнан</a:t>
            </a:r>
            <a:r>
              <a:rPr lang="ru-RU" sz="3200" dirty="0" smtClean="0"/>
              <a:t> Кортес объявил его владением короля Испании. С </a:t>
            </a:r>
            <a:r>
              <a:rPr lang="ru-RU" sz="3200" dirty="0" err="1" smtClean="0"/>
              <a:t>Теночтитланом</a:t>
            </a:r>
            <a:r>
              <a:rPr lang="ru-RU" sz="3200" dirty="0" smtClean="0"/>
              <a:t> пала и империя ацтеков (прекратила своё существование в 1520—1522 годах).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1558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94360"/>
            <a:ext cx="4663440" cy="4133619"/>
          </a:xfrm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2940518"/>
            <a:ext cx="6934200" cy="3917482"/>
          </a:xfrm>
        </p:spPr>
      </p:pic>
      <p:sp>
        <p:nvSpPr>
          <p:cNvPr id="7" name="TextBox 6"/>
          <p:cNvSpPr txBox="1"/>
          <p:nvPr/>
        </p:nvSpPr>
        <p:spPr>
          <a:xfrm>
            <a:off x="4652482" y="0"/>
            <a:ext cx="7539518" cy="26776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Период завоевания Центральной и Южной Америки испанцами  и португальцами в  конце  </a:t>
            </a:r>
            <a:r>
              <a:rPr lang="en-US" sz="2400" dirty="0"/>
              <a:t>XV – XVI</a:t>
            </a:r>
            <a:r>
              <a:rPr lang="ru-RU" sz="2400" dirty="0"/>
              <a:t> вв.</a:t>
            </a:r>
          </a:p>
          <a:p>
            <a:r>
              <a:rPr lang="ru-RU" sz="2400" dirty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30541762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Конкистадоры - участники завоевательных походов</a:t>
            </a:r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53" y="1406479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398684" y="2352683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596" y="1461034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993" y="4755679"/>
            <a:ext cx="278605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Нуньес</a:t>
            </a:r>
            <a:r>
              <a:rPr lang="ru-RU" sz="2400" b="1" dirty="0"/>
              <a:t> де Бальбоа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6811" y="5708021"/>
            <a:ext cx="214314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Эрнан</a:t>
            </a:r>
            <a:r>
              <a:rPr lang="ru-RU" sz="2400" b="1" dirty="0"/>
              <a:t> Кортес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33596" y="4766103"/>
            <a:ext cx="3071802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Франсиско </a:t>
            </a:r>
            <a:r>
              <a:rPr lang="ru-RU" sz="2400" b="1" dirty="0" err="1"/>
              <a:t>Писарро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6366765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 animBg="1"/>
      <p:bldP spid="10" grpId="0" build="allAtOnce" animBg="1"/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250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4" y="-219542"/>
            <a:ext cx="7758138" cy="1390640"/>
          </a:xfrm>
        </p:spPr>
        <p:txBody>
          <a:bodyPr/>
          <a:lstStyle/>
          <a:p>
            <a:r>
              <a:rPr lang="ru-RU" sz="3600" dirty="0"/>
              <a:t>Последствия географических открытий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3138" y="1270380"/>
            <a:ext cx="3000396" cy="778338"/>
          </a:xfrm>
          <a:noFill/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положительные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04" y="2041893"/>
            <a:ext cx="9865895" cy="410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Разрушение старых последствий о мире</a:t>
            </a:r>
          </a:p>
          <a:p>
            <a:r>
              <a:rPr lang="ru-RU" sz="2800" dirty="0"/>
              <a:t>2. Получены новые данные о Земле – она по форме шар</a:t>
            </a:r>
          </a:p>
          <a:p>
            <a:r>
              <a:rPr lang="ru-RU" sz="2800" dirty="0"/>
              <a:t>3. Новые представления о землях, континентах, народах</a:t>
            </a:r>
          </a:p>
          <a:p>
            <a:r>
              <a:rPr lang="ru-RU" sz="2800" dirty="0"/>
              <a:t>4. Получили развитие науки: география, астрономия,  история</a:t>
            </a:r>
          </a:p>
          <a:p>
            <a:r>
              <a:rPr lang="ru-RU" sz="2800" dirty="0"/>
              <a:t>5. Складывается единый мировой рынок</a:t>
            </a:r>
          </a:p>
          <a:p>
            <a:r>
              <a:rPr lang="ru-RU" sz="2800" dirty="0"/>
              <a:t>6. Главные морские пути сместились из морей в океаны</a:t>
            </a:r>
          </a:p>
          <a:p>
            <a:r>
              <a:rPr lang="ru-RU" sz="2800" dirty="0"/>
              <a:t>7. Появились новые порты: Лиссабон, Лондон, Амстердам</a:t>
            </a:r>
          </a:p>
          <a:p>
            <a:r>
              <a:rPr lang="ru-RU" sz="2800" dirty="0"/>
              <a:t>8. Новые продукты питания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7907852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e92d05bf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615" y="-242219"/>
            <a:ext cx="12558828" cy="8001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-113343"/>
            <a:ext cx="7459579" cy="1571636"/>
          </a:xfrm>
        </p:spPr>
        <p:txBody>
          <a:bodyPr/>
          <a:lstStyle/>
          <a:p>
            <a:r>
              <a:rPr lang="ru-RU" sz="3600" dirty="0"/>
              <a:t>Последствия географических открытий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4894" y="1587169"/>
            <a:ext cx="3328990" cy="787204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отрицательные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894" y="2634896"/>
            <a:ext cx="8537608" cy="224676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/>
              <a:t>1. Гибель древней культуры   Нового Света</a:t>
            </a:r>
          </a:p>
          <a:p>
            <a:r>
              <a:rPr lang="ru-RU" sz="2800" dirty="0"/>
              <a:t>2. Создание новых колоний</a:t>
            </a:r>
          </a:p>
          <a:p>
            <a:r>
              <a:rPr lang="ru-RU" sz="2800" dirty="0"/>
              <a:t>3. Революция цен</a:t>
            </a:r>
          </a:p>
          <a:p>
            <a:r>
              <a:rPr lang="ru-RU" sz="2800" dirty="0"/>
              <a:t>4. Большие жертвы, гибель путешественников, мирного населения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709187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808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806" y="29774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6252"/>
            <a:ext cx="483848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Период </a:t>
            </a:r>
            <a:r>
              <a:rPr lang="ru-RU" sz="3600" dirty="0"/>
              <a:t>в истории человечества, начавшийся в XV веке </a:t>
            </a:r>
            <a:r>
              <a:rPr lang="ru-RU" sz="3600" dirty="0" smtClean="0"/>
              <a:t>и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продолжавшийся до XVII века,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ходе которого европейцы открывали новые </a:t>
            </a:r>
            <a:r>
              <a:rPr lang="ru-RU" sz="3600" dirty="0" smtClean="0"/>
              <a:t>земли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и морские маршруты </a:t>
            </a:r>
            <a:r>
              <a:rPr lang="ru-RU" sz="3600" dirty="0" smtClean="0"/>
              <a:t>в Африку,</a:t>
            </a:r>
            <a:r>
              <a:rPr lang="ru-RU" sz="3600" dirty="0"/>
              <a:t> </a:t>
            </a:r>
            <a:r>
              <a:rPr lang="ru-RU" sz="3600" dirty="0" smtClean="0"/>
              <a:t>Америку,</a:t>
            </a:r>
            <a:r>
              <a:rPr lang="ru-RU" sz="3600" dirty="0"/>
              <a:t> </a:t>
            </a:r>
            <a:r>
              <a:rPr lang="ru-RU" sz="3600" dirty="0" smtClean="0"/>
              <a:t>Азию</a:t>
            </a:r>
            <a:r>
              <a:rPr lang="ru-RU" sz="3600" dirty="0"/>
              <a:t> </a:t>
            </a:r>
            <a:r>
              <a:rPr lang="ru-RU" sz="3600" dirty="0" smtClean="0"/>
              <a:t>и Океанию</a:t>
            </a:r>
            <a:r>
              <a:rPr lang="ru-RU" sz="3600" dirty="0"/>
              <a:t> 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поисках новых торговых партнеров и источников товаров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пользовавшихся большим спросом в Европе. </a:t>
            </a:r>
            <a:endParaRPr lang="ru-RU" sz="3600" dirty="0" smtClean="0"/>
          </a:p>
          <a:p>
            <a:r>
              <a:rPr lang="ru-RU" sz="3600" dirty="0" smtClean="0"/>
              <a:t>Историки </a:t>
            </a:r>
            <a:r>
              <a:rPr lang="ru-RU" sz="3600" dirty="0"/>
              <a:t>обычно соотносят </a:t>
            </a:r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Великие географические открытия</a:t>
            </a:r>
            <a:r>
              <a:rPr lang="ru-RU" sz="3600" dirty="0" smtClean="0"/>
              <a:t>»</a:t>
            </a:r>
            <a:r>
              <a:rPr lang="ru-RU" sz="3600" dirty="0"/>
              <a:t> </a:t>
            </a:r>
            <a:endParaRPr lang="ru-RU" sz="3600" dirty="0" smtClean="0"/>
          </a:p>
          <a:p>
            <a:r>
              <a:rPr lang="ru-RU" sz="3600" dirty="0" smtClean="0"/>
              <a:t>с </a:t>
            </a:r>
            <a:r>
              <a:rPr lang="ru-RU" sz="3600" dirty="0"/>
              <a:t>первопроходческими дальними морскими путешествиями </a:t>
            </a:r>
            <a:endParaRPr lang="ru-RU" sz="3600" dirty="0" smtClean="0"/>
          </a:p>
          <a:p>
            <a:r>
              <a:rPr lang="ru-RU" sz="3600" dirty="0" smtClean="0"/>
              <a:t>португальских</a:t>
            </a:r>
            <a:r>
              <a:rPr lang="ru-RU" sz="3600" dirty="0"/>
              <a:t> и испанских путешественников </a:t>
            </a:r>
            <a:endParaRPr lang="ru-RU" sz="3600" dirty="0" smtClean="0"/>
          </a:p>
          <a:p>
            <a:r>
              <a:rPr lang="ru-RU" sz="3600" dirty="0" smtClean="0"/>
              <a:t>в поисках альтернативных</a:t>
            </a:r>
            <a:r>
              <a:rPr lang="ru-RU" sz="3600" dirty="0"/>
              <a:t> торговых путей в «</a:t>
            </a:r>
            <a:r>
              <a:rPr lang="ru-RU" sz="3600" dirty="0" smtClean="0"/>
              <a:t>Индии» </a:t>
            </a:r>
          </a:p>
          <a:p>
            <a:r>
              <a:rPr lang="ru-RU" sz="3600" dirty="0" smtClean="0"/>
              <a:t>за</a:t>
            </a:r>
            <a:r>
              <a:rPr lang="ru-RU" sz="3600" dirty="0"/>
              <a:t> золотом, серебром </a:t>
            </a:r>
            <a:r>
              <a:rPr lang="ru-RU" sz="3600" dirty="0" smtClean="0"/>
              <a:t>и пряностями.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262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437" y="-49416"/>
            <a:ext cx="7391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Великие мореплаватели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995" y="980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92121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Фернан</a:t>
            </a:r>
            <a:r>
              <a:rPr lang="ru-RU" sz="2800" dirty="0" smtClean="0"/>
              <a:t> Магеллан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5" y="823587"/>
            <a:ext cx="2452816" cy="2387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08" y="873914"/>
            <a:ext cx="2403315" cy="2337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0940" y="3451068"/>
            <a:ext cx="2238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Христофор Колумб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96" y="873914"/>
            <a:ext cx="1724025" cy="2429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2223" y="3631516"/>
            <a:ext cx="21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Франсиско </a:t>
            </a:r>
            <a:r>
              <a:rPr lang="ru-RU" dirty="0" err="1" smtClean="0"/>
              <a:t>Писарро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18" y="836368"/>
            <a:ext cx="1847850" cy="2466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17105" y="3451068"/>
            <a:ext cx="15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01" y="3918001"/>
            <a:ext cx="1914525" cy="23907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2701" y="6342244"/>
            <a:ext cx="203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Фернандо Кортес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27" y="4084973"/>
            <a:ext cx="2133600" cy="2133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87171" y="6257558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Америго</a:t>
            </a:r>
            <a:r>
              <a:rPr lang="ru-RU" dirty="0" smtClean="0"/>
              <a:t> </a:t>
            </a:r>
            <a:r>
              <a:rPr lang="ru-RU" dirty="0" err="1" smtClean="0"/>
              <a:t>Веспуччи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47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582989"/>
            <a:ext cx="4495800" cy="4552891"/>
          </a:xfrm>
        </p:spPr>
      </p:pic>
      <p:sp>
        <p:nvSpPr>
          <p:cNvPr id="5" name="TextBox 4"/>
          <p:cNvSpPr txBox="1"/>
          <p:nvPr/>
        </p:nvSpPr>
        <p:spPr>
          <a:xfrm>
            <a:off x="1188720" y="5036387"/>
            <a:ext cx="8529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Завоевание Америки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582811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3600" dirty="0" smtClean="0"/>
              <a:t> В 1492 году из испанского порта </a:t>
            </a:r>
            <a:r>
              <a:rPr lang="ru-RU" sz="3600" dirty="0" err="1" smtClean="0"/>
              <a:t>Палос</a:t>
            </a:r>
            <a:r>
              <a:rPr lang="ru-RU" sz="3600" dirty="0" smtClean="0"/>
              <a:t> вышли в плавание три каравеллы Колумба, целью которого  было открытие западного пути в Индию. </a:t>
            </a:r>
          </a:p>
          <a:p>
            <a:r>
              <a:rPr lang="ru-RU" sz="3600" dirty="0" smtClean="0"/>
              <a:t>12  октября, считается днем открытия Америки, после 69 дней плавания каравеллы Колумба достигли Сан-Сальвадора-острова у побережья Америки.</a:t>
            </a:r>
          </a:p>
          <a:p>
            <a:r>
              <a:rPr lang="ru-RU" sz="3600" dirty="0" smtClean="0"/>
              <a:t>Колумб совершил еще три путешествия к берегам Америки (1493-1502 гг.), но был убежден, что достиг восточного побережья Азии.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963652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65" y="-741145"/>
            <a:ext cx="12593052" cy="8094847"/>
          </a:xfrm>
        </p:spPr>
      </p:pic>
    </p:spTree>
    <p:extLst>
      <p:ext uri="{BB962C8B-B14F-4D97-AF65-F5344CB8AC3E}">
        <p14:creationId xmlns="" xmlns:p14="http://schemas.microsoft.com/office/powerpoint/2010/main" val="39422239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32"/>
            <a:ext cx="12192000" cy="7170821"/>
          </a:xfrm>
        </p:spPr>
      </p:pic>
    </p:spTree>
    <p:extLst>
      <p:ext uri="{BB962C8B-B14F-4D97-AF65-F5344CB8AC3E}">
        <p14:creationId xmlns="" xmlns:p14="http://schemas.microsoft.com/office/powerpoint/2010/main" val="2376218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01" y="4199366"/>
            <a:ext cx="3428699" cy="23361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7503" cy="4687503"/>
          </a:xfrm>
          <a:solidFill>
            <a:schemeClr val="accent3"/>
          </a:solidFill>
        </p:spPr>
      </p:pic>
      <p:sp>
        <p:nvSpPr>
          <p:cNvPr id="6" name="TextBox 5"/>
          <p:cNvSpPr txBox="1"/>
          <p:nvPr/>
        </p:nvSpPr>
        <p:spPr>
          <a:xfrm>
            <a:off x="5148467" y="365125"/>
            <a:ext cx="6976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Вывод, что открыт новый континент, еще незнакомый европейцам, был сделан географом </a:t>
            </a:r>
            <a:r>
              <a:rPr lang="ru-RU" sz="3600" dirty="0" err="1" smtClean="0"/>
              <a:t>Америго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Веспуччи</a:t>
            </a:r>
            <a:r>
              <a:rPr lang="ru-RU" sz="3600" dirty="0" smtClean="0"/>
              <a:t> (1454-1512), именем которого и назван Новый Свет.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5485512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-5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279132" y="1027906"/>
            <a:ext cx="1075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Легенды жителей побережья Америки о землях, богатых сокровищами,  будоражили воображение любителей приключений-конкистадоров</a:t>
            </a:r>
            <a:endParaRPr lang="ru-RU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372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407</Words>
  <Application>Microsoft Office PowerPoint</Application>
  <PresentationFormat>Произвольный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Конкистадоры - участники завоевательных походов</vt:lpstr>
      <vt:lpstr>Последствия географических открытий</vt:lpstr>
      <vt:lpstr>Последствия географических открытий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Nephilim</dc:creator>
  <cp:lastModifiedBy>Qub1x</cp:lastModifiedBy>
  <cp:revision>25</cp:revision>
  <dcterms:created xsi:type="dcterms:W3CDTF">2013-04-14T13:51:50Z</dcterms:created>
  <dcterms:modified xsi:type="dcterms:W3CDTF">2013-09-08T13:57:47Z</dcterms:modified>
</cp:coreProperties>
</file>