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12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94" autoAdjust="0"/>
    <p:restoredTop sz="94660"/>
  </p:normalViewPr>
  <p:slideViewPr>
    <p:cSldViewPr>
      <p:cViewPr varScale="1">
        <p:scale>
          <a:sx n="66" d="100"/>
          <a:sy n="66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F403-0DC6-4742-BC9E-EC51C27D5B88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5239-AF08-4C13-91C0-518FEF87C6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F403-0DC6-4742-BC9E-EC51C27D5B88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5239-AF08-4C13-91C0-518FEF87C6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F403-0DC6-4742-BC9E-EC51C27D5B88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5239-AF08-4C13-91C0-518FEF87C6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F403-0DC6-4742-BC9E-EC51C27D5B88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5239-AF08-4C13-91C0-518FEF87C6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F403-0DC6-4742-BC9E-EC51C27D5B88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5239-AF08-4C13-91C0-518FEF87C6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F403-0DC6-4742-BC9E-EC51C27D5B88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5239-AF08-4C13-91C0-518FEF87C6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F403-0DC6-4742-BC9E-EC51C27D5B88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5239-AF08-4C13-91C0-518FEF87C6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F403-0DC6-4742-BC9E-EC51C27D5B88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5239-AF08-4C13-91C0-518FEF87C6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F403-0DC6-4742-BC9E-EC51C27D5B88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5239-AF08-4C13-91C0-518FEF87C6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F403-0DC6-4742-BC9E-EC51C27D5B88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5239-AF08-4C13-91C0-518FEF87C6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F403-0DC6-4742-BC9E-EC51C27D5B88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5239-AF08-4C13-91C0-518FEF87C6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4F403-0DC6-4742-BC9E-EC51C27D5B88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05239-AF08-4C13-91C0-518FEF87C6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7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slide" Target="slide35.xml"/><Relationship Id="rId18" Type="http://schemas.openxmlformats.org/officeDocument/2006/relationships/slide" Target="slide36.xml"/><Relationship Id="rId26" Type="http://schemas.openxmlformats.org/officeDocument/2006/relationships/slide" Target="slide26.xml"/><Relationship Id="rId21" Type="http://schemas.openxmlformats.org/officeDocument/2006/relationships/slide" Target="slide16.xml"/><Relationship Id="rId34" Type="http://schemas.openxmlformats.org/officeDocument/2006/relationships/slide" Target="slide38.xml"/><Relationship Id="rId7" Type="http://schemas.openxmlformats.org/officeDocument/2006/relationships/slide" Target="slide28.xml"/><Relationship Id="rId12" Type="http://schemas.openxmlformats.org/officeDocument/2006/relationships/slide" Target="slide6.xml"/><Relationship Id="rId17" Type="http://schemas.openxmlformats.org/officeDocument/2006/relationships/slide" Target="slide37.xml"/><Relationship Id="rId25" Type="http://schemas.openxmlformats.org/officeDocument/2006/relationships/slide" Target="slide12.xml"/><Relationship Id="rId33" Type="http://schemas.openxmlformats.org/officeDocument/2006/relationships/slide" Target="slide27.xml"/><Relationship Id="rId38" Type="http://schemas.openxmlformats.org/officeDocument/2006/relationships/slide" Target="slide39.xml"/><Relationship Id="rId2" Type="http://schemas.openxmlformats.org/officeDocument/2006/relationships/slide" Target="slide13.xml"/><Relationship Id="rId16" Type="http://schemas.openxmlformats.org/officeDocument/2006/relationships/slide" Target="slide30.xml"/><Relationship Id="rId20" Type="http://schemas.openxmlformats.org/officeDocument/2006/relationships/slide" Target="slide31.xml"/><Relationship Id="rId29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11" Type="http://schemas.openxmlformats.org/officeDocument/2006/relationships/slide" Target="slide15.xml"/><Relationship Id="rId24" Type="http://schemas.openxmlformats.org/officeDocument/2006/relationships/slide" Target="slide9.xml"/><Relationship Id="rId32" Type="http://schemas.openxmlformats.org/officeDocument/2006/relationships/slide" Target="slide20.xml"/><Relationship Id="rId37" Type="http://schemas.openxmlformats.org/officeDocument/2006/relationships/slide" Target="slide2.xml"/><Relationship Id="rId5" Type="http://schemas.openxmlformats.org/officeDocument/2006/relationships/slide" Target="slide22.xml"/><Relationship Id="rId15" Type="http://schemas.openxmlformats.org/officeDocument/2006/relationships/slide" Target="slide7.xml"/><Relationship Id="rId23" Type="http://schemas.openxmlformats.org/officeDocument/2006/relationships/slide" Target="slide10.xml"/><Relationship Id="rId28" Type="http://schemas.openxmlformats.org/officeDocument/2006/relationships/slide" Target="slide18.xml"/><Relationship Id="rId36" Type="http://schemas.openxmlformats.org/officeDocument/2006/relationships/slide" Target="slide34.xml"/><Relationship Id="rId10" Type="http://schemas.openxmlformats.org/officeDocument/2006/relationships/slide" Target="slide23.xml"/><Relationship Id="rId19" Type="http://schemas.openxmlformats.org/officeDocument/2006/relationships/slide" Target="slide24.xml"/><Relationship Id="rId31" Type="http://schemas.openxmlformats.org/officeDocument/2006/relationships/slide" Target="slide32.xml"/><Relationship Id="rId4" Type="http://schemas.openxmlformats.org/officeDocument/2006/relationships/slide" Target="slide14.xml"/><Relationship Id="rId9" Type="http://schemas.openxmlformats.org/officeDocument/2006/relationships/slide" Target="slide21.xml"/><Relationship Id="rId14" Type="http://schemas.openxmlformats.org/officeDocument/2006/relationships/slide" Target="slide8.xml"/><Relationship Id="rId22" Type="http://schemas.openxmlformats.org/officeDocument/2006/relationships/slide" Target="slide17.xml"/><Relationship Id="rId27" Type="http://schemas.openxmlformats.org/officeDocument/2006/relationships/slide" Target="slide33.xml"/><Relationship Id="rId30" Type="http://schemas.openxmlformats.org/officeDocument/2006/relationships/slide" Target="slide11.xml"/><Relationship Id="rId35" Type="http://schemas.openxmlformats.org/officeDocument/2006/relationships/slide" Target="slide19.xml"/><Relationship Id="rId8" Type="http://schemas.openxmlformats.org/officeDocument/2006/relationships/slide" Target="slide4.xml"/><Relationship Id="rId3" Type="http://schemas.openxmlformats.org/officeDocument/2006/relationships/slide" Target="slide2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it-n.ru/Attachment.aspx?Id=336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1188" y="836712"/>
            <a:ext cx="781521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ИГРА</a:t>
            </a:r>
          </a:p>
          <a:p>
            <a:pPr algn="ctr"/>
            <a:r>
              <a:rPr lang="ru-RU" sz="6600" b="1" dirty="0" smtClean="0">
                <a:solidFill>
                  <a:srgbClr val="2012DC"/>
                </a:solidFill>
                <a:latin typeface="Times New Roman" pitchFamily="18" charset="0"/>
                <a:cs typeface="Times New Roman" pitchFamily="18" charset="0"/>
              </a:rPr>
              <a:t>«ПЛАН И КАРТА»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(6 класс)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79912" y="4725144"/>
            <a:ext cx="50329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Разработала: Рокина Людмила Владиславовна, </a:t>
            </a:r>
          </a:p>
          <a:p>
            <a:r>
              <a:rPr lang="ru-RU" b="1" dirty="0" smtClean="0"/>
              <a:t>учитель географии </a:t>
            </a:r>
          </a:p>
          <a:p>
            <a:r>
              <a:rPr lang="ru-RU" b="1" dirty="0" smtClean="0"/>
              <a:t>МКОУ «СОШ № 24 с. Богуславец </a:t>
            </a:r>
          </a:p>
          <a:p>
            <a:r>
              <a:rPr lang="ru-RU" b="1" dirty="0" smtClean="0"/>
              <a:t>Красноармейского района Приморского края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347864" y="6237312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           2014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8431551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84137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053306"/>
            <a:ext cx="8535321" cy="3383806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Вопрос на 2 балла</a:t>
            </a:r>
          </a:p>
          <a:p>
            <a:pPr eaLnBrk="1" hangingPunct="1">
              <a:buFontTx/>
              <a:buNone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Кто находится</a:t>
            </a:r>
          </a:p>
          <a:p>
            <a:pPr eaLnBrk="1" hangingPunct="1">
              <a:buFontTx/>
              <a:buNone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севернее</a:t>
            </a:r>
          </a:p>
          <a:p>
            <a:pPr eaLnBrk="1" hangingPunct="1">
              <a:buFontTx/>
              <a:buNone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слоник или</a:t>
            </a:r>
          </a:p>
          <a:p>
            <a:pPr eaLnBrk="1" hangingPunct="1">
              <a:buFontTx/>
              <a:buNone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медвежонок?</a:t>
            </a:r>
          </a:p>
        </p:txBody>
      </p:sp>
      <p:sp>
        <p:nvSpPr>
          <p:cNvPr id="1126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101787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0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335149"/>
            <a:ext cx="64770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22</a:t>
            </a:r>
          </a:p>
        </p:txBody>
      </p:sp>
      <p:sp>
        <p:nvSpPr>
          <p:cNvPr id="3482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6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4828" name="Rectangle 12"/>
          <p:cNvSpPr>
            <a:spLocks noChangeArrowheads="1"/>
          </p:cNvSpPr>
          <p:nvPr/>
        </p:nvSpPr>
        <p:spPr bwMode="auto">
          <a:xfrm>
            <a:off x="323528" y="4583112"/>
            <a:ext cx="4569151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34829" name="AutoShape 13"/>
          <p:cNvSpPr>
            <a:spLocks noChangeArrowheads="1"/>
          </p:cNvSpPr>
          <p:nvPr/>
        </p:nvSpPr>
        <p:spPr bwMode="auto">
          <a:xfrm rot="10800000">
            <a:off x="5148260" y="5066506"/>
            <a:ext cx="3638579" cy="1061244"/>
          </a:xfrm>
          <a:prstGeom prst="wedgeRectCallout">
            <a:avLst>
              <a:gd name="adj1" fmla="val 49911"/>
              <a:gd name="adj2" fmla="val 63454"/>
            </a:avLst>
          </a:prstGeom>
          <a:ln w="76200" cmpd="thickThin" algn="ctr">
            <a:solidFill>
              <a:srgbClr val="00B05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pPr algn="ctr"/>
            <a:r>
              <a:rPr lang="ru-RU" sz="4400" b="1" dirty="0" smtClean="0">
                <a:solidFill>
                  <a:srgbClr val="CC0000"/>
                </a:solidFill>
              </a:rPr>
              <a:t>Слоник</a:t>
            </a:r>
            <a:endParaRPr lang="ru-RU" sz="4400" b="1" dirty="0">
              <a:solidFill>
                <a:srgbClr val="CC0000"/>
              </a:solidFill>
            </a:endParaRPr>
          </a:p>
        </p:txBody>
      </p:sp>
      <p:sp>
        <p:nvSpPr>
          <p:cNvPr id="11279" name="Rectangle 18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36" name="Rectangle 2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17" name="Rectangle 2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</a:rPr>
              <a:t>Продолжить игру</a:t>
            </a:r>
          </a:p>
        </p:txBody>
      </p:sp>
      <p:sp>
        <p:nvSpPr>
          <p:cNvPr id="16" name="Овал 15"/>
          <p:cNvSpPr/>
          <p:nvPr/>
        </p:nvSpPr>
        <p:spPr>
          <a:xfrm>
            <a:off x="3114673" y="1700808"/>
            <a:ext cx="2681463" cy="2580318"/>
          </a:xfrm>
          <a:prstGeom prst="ellipse">
            <a:avLst/>
          </a:prstGeom>
          <a:noFill/>
          <a:ln w="12700">
            <a:solidFill>
              <a:srgbClr val="FCED90">
                <a:lumMod val="1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6084168" y="1700807"/>
            <a:ext cx="2702674" cy="2580319"/>
          </a:xfrm>
          <a:prstGeom prst="ellipse">
            <a:avLst/>
          </a:prstGeom>
          <a:noFill/>
          <a:ln w="12700">
            <a:solidFill>
              <a:srgbClr val="FCED90">
                <a:lumMod val="1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cxnSp>
        <p:nvCxnSpPr>
          <p:cNvPr id="3" name="Прямая соединительная линия 2"/>
          <p:cNvCxnSpPr>
            <a:stCxn id="16" idx="2"/>
          </p:cNvCxnSpPr>
          <p:nvPr/>
        </p:nvCxnSpPr>
        <p:spPr>
          <a:xfrm>
            <a:off x="3114673" y="2990967"/>
            <a:ext cx="26814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>
            <a:endCxn id="18" idx="6"/>
          </p:cNvCxnSpPr>
          <p:nvPr/>
        </p:nvCxnSpPr>
        <p:spPr>
          <a:xfrm>
            <a:off x="6084168" y="2990967"/>
            <a:ext cx="27026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276600" y="2348880"/>
            <a:ext cx="23755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300192" y="2348880"/>
            <a:ext cx="23042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276600" y="3717032"/>
            <a:ext cx="22315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300192" y="3717032"/>
            <a:ext cx="23042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7812360" y="2348880"/>
            <a:ext cx="0" cy="64208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787900" y="2990967"/>
            <a:ext cx="0" cy="726065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5" name="Picture 2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742409" y="1849171"/>
            <a:ext cx="1069951" cy="82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3"/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930644" y="3451412"/>
            <a:ext cx="857256" cy="987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8" grpId="1"/>
      <p:bldP spid="34819" grpId="0" uiExpand="1" build="p" animBg="1"/>
      <p:bldP spid="34823" grpId="0" animBg="1"/>
      <p:bldP spid="34824" grpId="0" animBg="1"/>
      <p:bldP spid="34825" grpId="0" animBg="1"/>
      <p:bldP spid="34826" grpId="0" animBg="1"/>
      <p:bldP spid="34827" grpId="0" animBg="1"/>
      <p:bldP spid="34828" grpId="0" animBg="1"/>
      <p:bldP spid="348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73405" y="1087840"/>
            <a:ext cx="6780212" cy="3637304"/>
          </a:xfrm>
          <a:ln w="762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lvl="0" algn="ctr">
              <a:buNone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Вопрос на 2 балла</a:t>
            </a:r>
          </a:p>
          <a:p>
            <a:pPr lvl="0" algn="ctr">
              <a:buNone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Какое направление соответствует азимуту 270°</a:t>
            </a:r>
          </a:p>
          <a:p>
            <a:pPr lvl="0" algn="ctr">
              <a:buNone/>
            </a:pPr>
            <a:endParaRPr lang="ru-RU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eaLnBrk="1" hangingPunct="1">
              <a:buFontTx/>
              <a:buNone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А)                           Б)</a:t>
            </a:r>
          </a:p>
          <a:p>
            <a:pPr eaLnBrk="1" hangingPunct="1">
              <a:buFontTx/>
              <a:buNone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</a:p>
          <a:p>
            <a:pPr eaLnBrk="1" hangingPunct="1">
              <a:buFontTx/>
              <a:buNone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В)                            Г)</a:t>
            </a:r>
          </a:p>
        </p:txBody>
      </p:sp>
      <p:sp>
        <p:nvSpPr>
          <p:cNvPr id="1229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4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25</a:t>
            </a:r>
          </a:p>
        </p:txBody>
      </p:sp>
      <p:sp>
        <p:nvSpPr>
          <p:cNvPr id="3584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50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5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5852" name="Rectangle 12"/>
          <p:cNvSpPr>
            <a:spLocks noChangeArrowheads="1"/>
          </p:cNvSpPr>
          <p:nvPr/>
        </p:nvSpPr>
        <p:spPr bwMode="auto">
          <a:xfrm>
            <a:off x="684213" y="4893329"/>
            <a:ext cx="3705921" cy="574675"/>
          </a:xfrm>
          <a:prstGeom prst="rect">
            <a:avLst/>
          </a:prstGeom>
          <a:ln w="76200" cmpd="thickThin" algn="ctr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35853" name="AutoShape 13"/>
          <p:cNvSpPr>
            <a:spLocks noChangeArrowheads="1"/>
          </p:cNvSpPr>
          <p:nvPr/>
        </p:nvSpPr>
        <p:spPr bwMode="auto">
          <a:xfrm rot="10800000">
            <a:off x="5148262" y="5265738"/>
            <a:ext cx="3311525" cy="647700"/>
          </a:xfrm>
          <a:prstGeom prst="wedgeRectCallout">
            <a:avLst>
              <a:gd name="adj1" fmla="val 61317"/>
              <a:gd name="adj2" fmla="val 68808"/>
            </a:avLst>
          </a:prstGeom>
          <a:ln w="76200" cmpd="thickThin" algn="ctr">
            <a:solidFill>
              <a:srgbClr val="00B05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pPr algn="ctr"/>
            <a:r>
              <a:rPr lang="ru-RU" sz="3600" b="1" i="1" dirty="0" smtClean="0">
                <a:solidFill>
                  <a:srgbClr val="CC0000"/>
                </a:solidFill>
              </a:rPr>
              <a:t>Г</a:t>
            </a:r>
            <a:endParaRPr lang="ru-RU" sz="3600" b="1" i="1" dirty="0">
              <a:solidFill>
                <a:srgbClr val="CC0000"/>
              </a:solidFill>
            </a:endParaRPr>
          </a:p>
        </p:txBody>
      </p:sp>
      <p:sp>
        <p:nvSpPr>
          <p:cNvPr id="12303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59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16" name="Rectangle 2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</a:rPr>
              <a:t>Продолжить игру</a:t>
            </a: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2591495" y="3180148"/>
            <a:ext cx="187255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V="1">
            <a:off x="5796136" y="2636912"/>
            <a:ext cx="1655589" cy="74191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5687652" y="4257092"/>
            <a:ext cx="187255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2699124" y="3717032"/>
            <a:ext cx="1511300" cy="67237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58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9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2" grpId="1"/>
      <p:bldP spid="35843" grpId="0" uiExpand="1" build="p" animBg="1"/>
      <p:bldP spid="35847" grpId="0" animBg="1"/>
      <p:bldP spid="35848" grpId="0" animBg="1"/>
      <p:bldP spid="35849" grpId="0" animBg="1"/>
      <p:bldP spid="35850" grpId="0" animBg="1"/>
      <p:bldP spid="35851" grpId="0" animBg="1"/>
      <p:bldP spid="35852" grpId="0" animBg="1"/>
      <p:bldP spid="3585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88840"/>
            <a:ext cx="6780212" cy="1368425"/>
          </a:xfrm>
          <a:ln w="762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Вопрос на 1 балл</a:t>
            </a:r>
          </a:p>
          <a:p>
            <a:pPr algn="ctr">
              <a:lnSpc>
                <a:spcPct val="90000"/>
              </a:lnSpc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Линии, соединяющие точки с одинаковой глубиной называются …</a:t>
            </a:r>
          </a:p>
        </p:txBody>
      </p:sp>
      <p:sp>
        <p:nvSpPr>
          <p:cNvPr id="1331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1331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30</a:t>
            </a:r>
          </a:p>
        </p:txBody>
      </p:sp>
      <p:sp>
        <p:nvSpPr>
          <p:cNvPr id="3687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6876" name="Rectangle 12"/>
          <p:cNvSpPr>
            <a:spLocks noChangeArrowheads="1"/>
          </p:cNvSpPr>
          <p:nvPr/>
        </p:nvSpPr>
        <p:spPr bwMode="auto">
          <a:xfrm>
            <a:off x="4000496" y="3716338"/>
            <a:ext cx="4892679" cy="574675"/>
          </a:xfrm>
          <a:prstGeom prst="rect">
            <a:avLst/>
          </a:prstGeom>
          <a:ln w="76200" cmpd="thickThin" algn="ctr">
            <a:solidFill>
              <a:srgbClr val="FFFF00"/>
            </a:solidFill>
            <a:miter lim="800000"/>
            <a:headEnd/>
            <a:tailEnd/>
          </a:ln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 w="114300" prst="artDeco"/>
          </a:sp3d>
        </p:spPr>
        <p:txBody>
          <a:bodyPr wrap="none" anchor="ctr"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36877" name="AutoShape 13"/>
          <p:cNvSpPr>
            <a:spLocks noChangeArrowheads="1"/>
          </p:cNvSpPr>
          <p:nvPr/>
        </p:nvSpPr>
        <p:spPr bwMode="auto">
          <a:xfrm rot="10800000">
            <a:off x="5000626" y="5157191"/>
            <a:ext cx="3929089" cy="935633"/>
          </a:xfrm>
          <a:prstGeom prst="wedgeRectCallout">
            <a:avLst>
              <a:gd name="adj1" fmla="val -5734"/>
              <a:gd name="adj2" fmla="val 131408"/>
            </a:avLst>
          </a:prstGeom>
          <a:ln w="76200" cmpd="thickThin" algn="ctr">
            <a:solidFill>
              <a:srgbClr val="00B05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pPr algn="ctr"/>
            <a:r>
              <a:rPr lang="ru-RU" sz="4400" b="1" dirty="0" smtClean="0">
                <a:solidFill>
                  <a:srgbClr val="CC0000"/>
                </a:solidFill>
              </a:rPr>
              <a:t>Изобаты</a:t>
            </a:r>
            <a:endParaRPr lang="ru-RU" sz="4400" b="1" dirty="0">
              <a:solidFill>
                <a:srgbClr val="CC0000"/>
              </a:solidFill>
            </a:endParaRPr>
          </a:p>
        </p:txBody>
      </p:sp>
      <p:sp>
        <p:nvSpPr>
          <p:cNvPr id="13327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83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17" name="Rectangle 2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68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6" grpId="1"/>
      <p:bldP spid="36867" grpId="0" build="p" animBg="1"/>
      <p:bldP spid="36871" grpId="0" animBg="1"/>
      <p:bldP spid="36872" grpId="0" animBg="1"/>
      <p:bldP spid="36873" grpId="0" animBg="1"/>
      <p:bldP spid="36874" grpId="0" animBg="1"/>
      <p:bldP spid="36875" grpId="0" animBg="1"/>
      <p:bldP spid="36876" grpId="0" animBg="1"/>
      <p:bldP spid="3687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71663" y="1375972"/>
            <a:ext cx="6780212" cy="2413068"/>
          </a:xfrm>
          <a:ln w="92075" cap="rnd" cmpd="thinThick">
            <a:solidFill>
              <a:srgbClr val="FF0000"/>
            </a:solidFill>
            <a:beve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Вопрос на 3 балла</a:t>
            </a:r>
          </a:p>
          <a:p>
            <a:pPr algn="ctr">
              <a:buNone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Азимут равен 0°. Определите направление, по которому надо двигаться. По какому азимуту вы будете возвращаться?</a:t>
            </a:r>
            <a:endParaRPr lang="ru-RU" sz="2800" b="1" dirty="0" smtClean="0">
              <a:solidFill>
                <a:schemeClr val="bg1"/>
              </a:solidFill>
            </a:endParaRPr>
          </a:p>
        </p:txBody>
      </p:sp>
      <p:sp>
        <p:nvSpPr>
          <p:cNvPr id="1434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2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3</a:t>
            </a:r>
          </a:p>
        </p:txBody>
      </p:sp>
      <p:sp>
        <p:nvSpPr>
          <p:cNvPr id="3789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7900" name="Rectangle 12"/>
          <p:cNvSpPr>
            <a:spLocks noChangeArrowheads="1"/>
          </p:cNvSpPr>
          <p:nvPr/>
        </p:nvSpPr>
        <p:spPr bwMode="auto">
          <a:xfrm>
            <a:off x="680511" y="4510087"/>
            <a:ext cx="4251529" cy="574675"/>
          </a:xfrm>
          <a:prstGeom prst="rect">
            <a:avLst/>
          </a:prstGeom>
          <a:ln w="76200" cmpd="thickThin" algn="ctr">
            <a:solidFill>
              <a:srgbClr val="EC20CF"/>
            </a:solidFill>
            <a:miter lim="800000"/>
            <a:headEnd/>
            <a:tailEnd/>
          </a:ln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 w="114300" prst="artDeco"/>
          </a:sp3d>
        </p:spPr>
        <p:txBody>
          <a:bodyPr wrap="none" anchor="ctr"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37901" name="AutoShape 13"/>
          <p:cNvSpPr>
            <a:spLocks noChangeArrowheads="1"/>
          </p:cNvSpPr>
          <p:nvPr/>
        </p:nvSpPr>
        <p:spPr bwMode="auto">
          <a:xfrm rot="10800000">
            <a:off x="5148261" y="5301207"/>
            <a:ext cx="3781455" cy="791617"/>
          </a:xfrm>
          <a:prstGeom prst="wedgeRectCallout">
            <a:avLst>
              <a:gd name="adj1" fmla="val 50671"/>
              <a:gd name="adj2" fmla="val 117126"/>
            </a:avLst>
          </a:prstGeom>
          <a:ln w="76200" cmpd="thickThin" algn="ctr">
            <a:solidFill>
              <a:srgbClr val="FF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pPr algn="ctr">
              <a:lnSpc>
                <a:spcPct val="80000"/>
              </a:lnSpc>
            </a:pPr>
            <a:r>
              <a:rPr lang="ru-RU" sz="4400" b="1" dirty="0" smtClean="0">
                <a:solidFill>
                  <a:srgbClr val="C00000"/>
                </a:solidFill>
              </a:rPr>
              <a:t>Север. 180°.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4351" name="Rectangle 18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908" name="Rectangle 2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17" name="Rectangle 2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0" grpId="1"/>
      <p:bldP spid="37891" grpId="0" build="p" animBg="1"/>
      <p:bldP spid="37895" grpId="0" animBg="1"/>
      <p:bldP spid="37896" grpId="0" animBg="1"/>
      <p:bldP spid="37897" grpId="0" animBg="1"/>
      <p:bldP spid="37898" grpId="0" animBg="1"/>
      <p:bldP spid="37899" grpId="0" animBg="1"/>
      <p:bldP spid="37900" grpId="0" animBg="1"/>
      <p:bldP spid="3790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77104" y="1053306"/>
            <a:ext cx="6780212" cy="2579748"/>
          </a:xfrm>
          <a:ln w="571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ctr"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Вопрос на 1 балл</a:t>
            </a:r>
          </a:p>
          <a:p>
            <a:pPr lvl="0"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Какие линии </a:t>
            </a:r>
          </a:p>
          <a:p>
            <a:pPr lvl="0"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изображены?</a:t>
            </a:r>
          </a:p>
          <a:p>
            <a:pPr algn="ctr" eaLnBrk="1" hangingPunct="1">
              <a:buFontTx/>
              <a:buNone/>
            </a:pP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536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6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71550" y="765175"/>
            <a:ext cx="287338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7</a:t>
            </a:r>
          </a:p>
        </p:txBody>
      </p:sp>
      <p:sp>
        <p:nvSpPr>
          <p:cNvPr id="3891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2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2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2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8924" name="Rectangle 12"/>
          <p:cNvSpPr>
            <a:spLocks noChangeArrowheads="1"/>
          </p:cNvSpPr>
          <p:nvPr/>
        </p:nvSpPr>
        <p:spPr bwMode="auto">
          <a:xfrm>
            <a:off x="4143372" y="3716338"/>
            <a:ext cx="4749803" cy="574675"/>
          </a:xfrm>
          <a:prstGeom prst="rect">
            <a:avLst/>
          </a:prstGeom>
          <a:ln w="76200" cmpd="thickThin" algn="ctr">
            <a:solidFill>
              <a:srgbClr val="EC20CF"/>
            </a:solidFill>
            <a:miter lim="800000"/>
            <a:headEnd/>
            <a:tailEnd/>
          </a:ln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 w="114300" prst="artDeco"/>
          </a:sp3d>
        </p:spPr>
        <p:txBody>
          <a:bodyPr wrap="none" anchor="ctr"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38925" name="AutoShape 13"/>
          <p:cNvSpPr>
            <a:spLocks noChangeArrowheads="1"/>
          </p:cNvSpPr>
          <p:nvPr/>
        </p:nvSpPr>
        <p:spPr bwMode="auto">
          <a:xfrm rot="10800000">
            <a:off x="5003799" y="5229199"/>
            <a:ext cx="3889375" cy="936650"/>
          </a:xfrm>
          <a:prstGeom prst="wedgeRectCallout">
            <a:avLst>
              <a:gd name="adj1" fmla="val -4968"/>
              <a:gd name="adj2" fmla="val 140949"/>
            </a:avLst>
          </a:prstGeom>
          <a:ln w="76200" cmpd="thickThin" algn="ctr">
            <a:solidFill>
              <a:srgbClr val="00B05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pPr>
              <a:lnSpc>
                <a:spcPct val="70000"/>
              </a:lnSpc>
            </a:pPr>
            <a:endParaRPr lang="ru-RU" sz="2800" b="1" dirty="0" smtClean="0">
              <a:solidFill>
                <a:srgbClr val="CC0000"/>
              </a:solidFill>
            </a:endParaRPr>
          </a:p>
          <a:p>
            <a:pPr algn="ctr">
              <a:lnSpc>
                <a:spcPct val="70000"/>
              </a:lnSpc>
            </a:pPr>
            <a:r>
              <a:rPr lang="ru-RU" sz="3600" b="1" dirty="0" smtClean="0">
                <a:solidFill>
                  <a:srgbClr val="CC0000"/>
                </a:solidFill>
              </a:rPr>
              <a:t>Меридианы</a:t>
            </a:r>
            <a:endParaRPr lang="ru-RU" sz="3600" b="1" dirty="0">
              <a:solidFill>
                <a:srgbClr val="CC0000"/>
              </a:solidFill>
            </a:endParaRPr>
          </a:p>
        </p:txBody>
      </p:sp>
      <p:sp>
        <p:nvSpPr>
          <p:cNvPr id="15375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31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17" name="Rectangle 2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</a:rPr>
              <a:t>Продолжить игру</a:t>
            </a:r>
          </a:p>
        </p:txBody>
      </p:sp>
      <p:sp>
        <p:nvSpPr>
          <p:cNvPr id="2" name="Овал 1"/>
          <p:cNvSpPr/>
          <p:nvPr/>
        </p:nvSpPr>
        <p:spPr>
          <a:xfrm>
            <a:off x="5724128" y="1592263"/>
            <a:ext cx="2501503" cy="1908745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Дуга 2"/>
          <p:cNvSpPr/>
          <p:nvPr/>
        </p:nvSpPr>
        <p:spPr>
          <a:xfrm>
            <a:off x="6228184" y="1592263"/>
            <a:ext cx="1440160" cy="1908745"/>
          </a:xfrm>
          <a:prstGeom prst="arc">
            <a:avLst>
              <a:gd name="adj1" fmla="val 16200000"/>
              <a:gd name="adj2" fmla="val 444994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уга 4"/>
          <p:cNvSpPr/>
          <p:nvPr/>
        </p:nvSpPr>
        <p:spPr>
          <a:xfrm>
            <a:off x="6202455" y="1592263"/>
            <a:ext cx="1465889" cy="1908745"/>
          </a:xfrm>
          <a:prstGeom prst="arc">
            <a:avLst>
              <a:gd name="adj1" fmla="val 4831756"/>
              <a:gd name="adj2" fmla="val 1591820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endCxn id="2" idx="4"/>
          </p:cNvCxnSpPr>
          <p:nvPr/>
        </p:nvCxnSpPr>
        <p:spPr>
          <a:xfrm>
            <a:off x="6948487" y="1592263"/>
            <a:ext cx="26393" cy="19087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89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4" grpId="1"/>
      <p:bldP spid="38915" grpId="0" build="p" animBg="1"/>
      <p:bldP spid="38919" grpId="0" animBg="1"/>
      <p:bldP spid="38920" grpId="0" animBg="1"/>
      <p:bldP spid="38921" grpId="0" animBg="1"/>
      <p:bldP spid="38922" grpId="0" animBg="1"/>
      <p:bldP spid="38923" grpId="0" animBg="1"/>
      <p:bldP spid="38924" grpId="0" animBg="1"/>
      <p:bldP spid="389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831" y="1611481"/>
            <a:ext cx="7704137" cy="1657350"/>
          </a:xfrm>
          <a:ln w="57150"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ctr"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Вопрос на  2 балла</a:t>
            </a:r>
          </a:p>
          <a:p>
            <a:pPr lvl="0" algn="ctr"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Где на земном шаре можно построить дом, все окна которого смотрят на юг?</a:t>
            </a:r>
          </a:p>
        </p:txBody>
      </p:sp>
      <p:sp>
        <p:nvSpPr>
          <p:cNvPr id="1638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0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11</a:t>
            </a:r>
          </a:p>
        </p:txBody>
      </p:sp>
      <p:sp>
        <p:nvSpPr>
          <p:cNvPr id="3994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6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9948" name="Rectangle 12"/>
          <p:cNvSpPr>
            <a:spLocks noChangeArrowheads="1"/>
          </p:cNvSpPr>
          <p:nvPr/>
        </p:nvSpPr>
        <p:spPr bwMode="auto">
          <a:xfrm>
            <a:off x="3929058" y="3716338"/>
            <a:ext cx="4964117" cy="574675"/>
          </a:xfrm>
          <a:prstGeom prst="rect">
            <a:avLst/>
          </a:prstGeom>
          <a:ln w="76200" cmpd="thickThin" algn="ctr">
            <a:solidFill>
              <a:srgbClr val="EC20CF"/>
            </a:solidFill>
            <a:miter lim="800000"/>
            <a:headEnd/>
            <a:tailEnd/>
          </a:ln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 w="114300" prst="artDeco"/>
          </a:sp3d>
        </p:spPr>
        <p:txBody>
          <a:bodyPr wrap="none" anchor="ctr"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39949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368425"/>
          </a:xfrm>
          <a:prstGeom prst="wedgeRectCallout">
            <a:avLst>
              <a:gd name="adj1" fmla="val -5278"/>
              <a:gd name="adj2" fmla="val 83523"/>
            </a:avLst>
          </a:prstGeom>
          <a:ln w="76200" cmpd="thickThin" algn="ctr">
            <a:solidFill>
              <a:srgbClr val="FF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ct val="70000"/>
              </a:lnSpc>
            </a:pPr>
            <a:endParaRPr lang="ru-RU" sz="2400" b="1" i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lnSpc>
                <a:spcPct val="70000"/>
              </a:lnSpc>
            </a:pPr>
            <a:r>
              <a:rPr lang="ru-RU" sz="4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 Северном полюсе</a:t>
            </a:r>
            <a:endParaRPr lang="ru-RU" sz="40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399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55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17" name="Rectangle 2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99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8" grpId="1"/>
      <p:bldP spid="39939" grpId="0" build="p" animBg="1"/>
      <p:bldP spid="39943" grpId="0" animBg="1"/>
      <p:bldP spid="39944" grpId="0" animBg="1"/>
      <p:bldP spid="39945" grpId="0" animBg="1"/>
      <p:bldP spid="39946" grpId="0" animBg="1"/>
      <p:bldP spid="39947" grpId="0" animBg="1"/>
      <p:bldP spid="39948" grpId="0" animBg="1"/>
      <p:bldP spid="3994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9138"/>
            <a:ext cx="8137276" cy="1368425"/>
          </a:xfrm>
          <a:ln w="571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lvl="0" algn="ctr">
              <a:lnSpc>
                <a:spcPct val="110000"/>
              </a:lnSpc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Вопрос на 1 балл</a:t>
            </a:r>
          </a:p>
          <a:p>
            <a:pPr lvl="0" algn="ctr">
              <a:lnSpc>
                <a:spcPct val="110000"/>
              </a:lnSpc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Прибор, с помощью которого можно определить высоту холма</a:t>
            </a:r>
          </a:p>
          <a:p>
            <a:pPr algn="ctr" eaLnBrk="1" hangingPunct="1">
              <a:lnSpc>
                <a:spcPct val="110000"/>
              </a:lnSpc>
              <a:buFontTx/>
              <a:buNone/>
            </a:pP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741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4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19</a:t>
            </a:r>
          </a:p>
        </p:txBody>
      </p:sp>
      <p:sp>
        <p:nvSpPr>
          <p:cNvPr id="4096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70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7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0972" name="Rectangle 12"/>
          <p:cNvSpPr>
            <a:spLocks noChangeArrowheads="1"/>
          </p:cNvSpPr>
          <p:nvPr/>
        </p:nvSpPr>
        <p:spPr bwMode="auto">
          <a:xfrm>
            <a:off x="4000496" y="3716338"/>
            <a:ext cx="4892679" cy="574675"/>
          </a:xfrm>
          <a:prstGeom prst="rect">
            <a:avLst/>
          </a:prstGeom>
          <a:ln w="76200" cmpd="thickThin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40973" name="AutoShape 13"/>
          <p:cNvSpPr>
            <a:spLocks noChangeArrowheads="1"/>
          </p:cNvSpPr>
          <p:nvPr/>
        </p:nvSpPr>
        <p:spPr bwMode="auto">
          <a:xfrm rot="10800000">
            <a:off x="5076825" y="4797425"/>
            <a:ext cx="3455988" cy="1295400"/>
          </a:xfrm>
          <a:prstGeom prst="wedgeRectCallout">
            <a:avLst>
              <a:gd name="adj1" fmla="val -7144"/>
              <a:gd name="adj2" fmla="val 85417"/>
            </a:avLst>
          </a:prstGeom>
          <a:ln w="76200" cmpd="thickThin" algn="ctr">
            <a:solidFill>
              <a:srgbClr val="FF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pPr algn="ctr">
              <a:lnSpc>
                <a:spcPct val="180000"/>
              </a:lnSpc>
            </a:pPr>
            <a:r>
              <a:rPr lang="ru-RU" sz="4400" b="1" dirty="0" smtClean="0">
                <a:solidFill>
                  <a:srgbClr val="CC0000"/>
                </a:solidFill>
              </a:rPr>
              <a:t>Нивелир</a:t>
            </a:r>
            <a:endParaRPr lang="ru-RU" sz="4400" b="1" dirty="0">
              <a:solidFill>
                <a:srgbClr val="CC0000"/>
              </a:solidFill>
            </a:endParaRPr>
          </a:p>
        </p:txBody>
      </p:sp>
      <p:sp>
        <p:nvSpPr>
          <p:cNvPr id="17423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79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17" name="Rectangle 2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09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2" grpId="1"/>
      <p:bldP spid="40963" grpId="0" build="p" animBg="1"/>
      <p:bldP spid="40967" grpId="0" animBg="1"/>
      <p:bldP spid="40968" grpId="0" animBg="1"/>
      <p:bldP spid="40969" grpId="0" animBg="1"/>
      <p:bldP spid="40970" grpId="0" animBg="1"/>
      <p:bldP spid="40971" grpId="0" animBg="1"/>
      <p:bldP spid="40972" grpId="0" animBg="1"/>
      <p:bldP spid="4097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844824"/>
            <a:ext cx="7920038" cy="1944216"/>
          </a:xfr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lvl="0" algn="ctr"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Вопрос на 2 балла</a:t>
            </a:r>
          </a:p>
          <a:p>
            <a:pPr lvl="0" algn="ctr"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 физической карте полушарий  определите географический объект с координатами 51°ю.ш 70° в. д.</a:t>
            </a:r>
          </a:p>
          <a:p>
            <a:pPr lvl="0">
              <a:buNone/>
            </a:pP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843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23</a:t>
            </a:r>
          </a:p>
        </p:txBody>
      </p:sp>
      <p:sp>
        <p:nvSpPr>
          <p:cNvPr id="4199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9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9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9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9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1996" name="Rectangle 12"/>
          <p:cNvSpPr>
            <a:spLocks noChangeArrowheads="1"/>
          </p:cNvSpPr>
          <p:nvPr/>
        </p:nvSpPr>
        <p:spPr bwMode="auto">
          <a:xfrm>
            <a:off x="684213" y="4026554"/>
            <a:ext cx="5035555" cy="574675"/>
          </a:xfrm>
          <a:prstGeom prst="rect">
            <a:avLst/>
          </a:prstGeom>
          <a:ln w="76200" cmpd="thickThin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41997" name="AutoShape 13"/>
          <p:cNvSpPr>
            <a:spLocks noChangeArrowheads="1"/>
          </p:cNvSpPr>
          <p:nvPr/>
        </p:nvSpPr>
        <p:spPr bwMode="auto">
          <a:xfrm rot="10800000">
            <a:off x="5148263" y="5229199"/>
            <a:ext cx="3816350" cy="863625"/>
          </a:xfrm>
          <a:prstGeom prst="wedgeRectCallout">
            <a:avLst>
              <a:gd name="adj1" fmla="val 86602"/>
              <a:gd name="adj2" fmla="val 104102"/>
            </a:avLst>
          </a:prstGeom>
          <a:ln w="76200" cmpd="thickThin" algn="ctr">
            <a:solidFill>
              <a:srgbClr val="FF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pPr algn="ctr">
              <a:lnSpc>
                <a:spcPct val="110000"/>
              </a:lnSpc>
            </a:pPr>
            <a:r>
              <a:rPr lang="ru-RU" sz="3600" b="1" dirty="0" smtClean="0">
                <a:solidFill>
                  <a:srgbClr val="CC0000"/>
                </a:solidFill>
              </a:rPr>
              <a:t>Остров </a:t>
            </a:r>
            <a:r>
              <a:rPr lang="ru-RU" sz="3600" b="1" dirty="0" err="1" smtClean="0">
                <a:solidFill>
                  <a:srgbClr val="CC0000"/>
                </a:solidFill>
              </a:rPr>
              <a:t>Кергелен</a:t>
            </a:r>
            <a:endParaRPr lang="ru-RU" sz="3600" b="1" dirty="0">
              <a:solidFill>
                <a:srgbClr val="CC0000"/>
              </a:solidFill>
            </a:endParaRPr>
          </a:p>
        </p:txBody>
      </p:sp>
      <p:sp>
        <p:nvSpPr>
          <p:cNvPr id="18447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003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17" name="Rectangle 2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6" grpId="1"/>
      <p:bldP spid="41987" grpId="0" build="p" animBg="1"/>
      <p:bldP spid="41991" grpId="0" animBg="1"/>
      <p:bldP spid="41992" grpId="0" animBg="1"/>
      <p:bldP spid="41993" grpId="0" animBg="1"/>
      <p:bldP spid="41994" grpId="0" animBg="1"/>
      <p:bldP spid="41995" grpId="0" animBg="1"/>
      <p:bldP spid="41996" grpId="0" animBg="1"/>
      <p:bldP spid="4199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62934" y="1086793"/>
            <a:ext cx="6780212" cy="2774255"/>
          </a:xfr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ctr">
              <a:buNone/>
            </a:pP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Вопрос на 1 балл</a:t>
            </a:r>
          </a:p>
          <a:p>
            <a:pPr lvl="0" algn="ctr">
              <a:buNone/>
            </a:pP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Есть ли на Земле точки, для определения которых необходимо знать только географическую широту?</a:t>
            </a:r>
          </a:p>
        </p:txBody>
      </p:sp>
      <p:sp>
        <p:nvSpPr>
          <p:cNvPr id="1946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2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27</a:t>
            </a:r>
          </a:p>
        </p:txBody>
      </p:sp>
      <p:sp>
        <p:nvSpPr>
          <p:cNvPr id="4301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1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1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1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1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3020" name="Rectangle 12"/>
          <p:cNvSpPr>
            <a:spLocks noChangeArrowheads="1"/>
          </p:cNvSpPr>
          <p:nvPr/>
        </p:nvSpPr>
        <p:spPr bwMode="auto">
          <a:xfrm>
            <a:off x="2083454" y="4222749"/>
            <a:ext cx="4354515" cy="574675"/>
          </a:xfrm>
          <a:prstGeom prst="rect">
            <a:avLst/>
          </a:prstGeom>
          <a:ln w="76200" cmpd="thickThin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43021" name="AutoShape 13"/>
          <p:cNvSpPr>
            <a:spLocks noChangeArrowheads="1"/>
          </p:cNvSpPr>
          <p:nvPr/>
        </p:nvSpPr>
        <p:spPr bwMode="auto">
          <a:xfrm rot="10800000">
            <a:off x="5076825" y="5373215"/>
            <a:ext cx="3816350" cy="719608"/>
          </a:xfrm>
          <a:prstGeom prst="wedgeRectCallout">
            <a:avLst>
              <a:gd name="adj1" fmla="val 43301"/>
              <a:gd name="adj2" fmla="val 115234"/>
            </a:avLst>
          </a:prstGeom>
          <a:ln w="76200" cmpd="thickThin" algn="ctr">
            <a:solidFill>
              <a:srgbClr val="FF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pPr algn="ctr">
              <a:lnSpc>
                <a:spcPct val="90000"/>
              </a:lnSpc>
            </a:pPr>
            <a:r>
              <a:rPr lang="ru-RU" sz="4000" b="1" dirty="0" smtClean="0">
                <a:solidFill>
                  <a:srgbClr val="CC0000"/>
                </a:solidFill>
              </a:rPr>
              <a:t>Полюса</a:t>
            </a:r>
            <a:endParaRPr lang="ru-RU" sz="4000" b="1" dirty="0">
              <a:solidFill>
                <a:srgbClr val="CC0000"/>
              </a:solidFill>
            </a:endParaRPr>
          </a:p>
        </p:txBody>
      </p:sp>
      <p:sp>
        <p:nvSpPr>
          <p:cNvPr id="19471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27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17" name="Rectangle 2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0" grpId="1"/>
      <p:bldP spid="43011" grpId="0" build="p" animBg="1"/>
      <p:bldP spid="43015" grpId="0" animBg="1"/>
      <p:bldP spid="43016" grpId="0" animBg="1"/>
      <p:bldP spid="43017" grpId="0" animBg="1"/>
      <p:bldP spid="43018" grpId="0" animBg="1"/>
      <p:bldP spid="43019" grpId="0" animBg="1"/>
      <p:bldP spid="43020" grpId="0" animBg="1"/>
      <p:bldP spid="430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71663" y="1341438"/>
            <a:ext cx="7021512" cy="2663626"/>
          </a:xfr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Есть ли на Земле точки, для определения местоположения которых необходимо знать только долготу?</a:t>
            </a:r>
          </a:p>
        </p:txBody>
      </p:sp>
      <p:sp>
        <p:nvSpPr>
          <p:cNvPr id="2048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6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31</a:t>
            </a:r>
          </a:p>
        </p:txBody>
      </p:sp>
      <p:sp>
        <p:nvSpPr>
          <p:cNvPr id="4403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4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4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4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4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4044" name="Rectangle 12"/>
          <p:cNvSpPr>
            <a:spLocks noChangeArrowheads="1"/>
          </p:cNvSpPr>
          <p:nvPr/>
        </p:nvSpPr>
        <p:spPr bwMode="auto">
          <a:xfrm>
            <a:off x="539750" y="4510087"/>
            <a:ext cx="4535489" cy="574675"/>
          </a:xfrm>
          <a:prstGeom prst="rect">
            <a:avLst/>
          </a:prstGeom>
          <a:ln w="76200" cmpd="thickThin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44045" name="AutoShape 13"/>
          <p:cNvSpPr>
            <a:spLocks noChangeArrowheads="1"/>
          </p:cNvSpPr>
          <p:nvPr/>
        </p:nvSpPr>
        <p:spPr bwMode="auto">
          <a:xfrm rot="10800000">
            <a:off x="5940424" y="5445125"/>
            <a:ext cx="2520008" cy="647700"/>
          </a:xfrm>
          <a:prstGeom prst="wedgeRectCallout">
            <a:avLst>
              <a:gd name="adj1" fmla="val 73204"/>
              <a:gd name="adj2" fmla="val 149085"/>
            </a:avLst>
          </a:prstGeom>
          <a:ln w="76200" cmpd="thickThin" algn="ctr">
            <a:solidFill>
              <a:srgbClr val="FF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pPr algn="ctr"/>
            <a:r>
              <a:rPr lang="ru-RU" sz="2800" b="1" dirty="0" smtClean="0">
                <a:solidFill>
                  <a:srgbClr val="CC0000"/>
                </a:solidFill>
              </a:rPr>
              <a:t>Нет</a:t>
            </a:r>
            <a:endParaRPr lang="ru-RU" sz="2800" b="1" dirty="0">
              <a:solidFill>
                <a:srgbClr val="CC0000"/>
              </a:solidFill>
            </a:endParaRPr>
          </a:p>
        </p:txBody>
      </p:sp>
      <p:sp>
        <p:nvSpPr>
          <p:cNvPr id="20495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51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17" name="Rectangle 2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40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4" grpId="1"/>
      <p:bldP spid="44035" grpId="0" build="p" animBg="1"/>
      <p:bldP spid="44039" grpId="0" animBg="1"/>
      <p:bldP spid="44040" grpId="0" animBg="1"/>
      <p:bldP spid="44041" grpId="0" animBg="1"/>
      <p:bldP spid="44042" grpId="0" animBg="1"/>
      <p:bldP spid="44043" grpId="0" animBg="1"/>
      <p:bldP spid="44044" grpId="0" animBg="1"/>
      <p:bldP spid="440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>
            <a:hlinkClick r:id="rId2" action="ppaction://hlinksldjump" tooltip="Щёлкни мышкой по кнопке и начнёшь игру &quot;АТЫ -БАТЫ&quot;"/>
          </p:cNvPr>
          <p:cNvSpPr>
            <a:spLocks noChangeArrowheads="1"/>
          </p:cNvSpPr>
          <p:nvPr/>
        </p:nvSpPr>
        <p:spPr bwMode="auto">
          <a:xfrm>
            <a:off x="5929313" y="6215063"/>
            <a:ext cx="1651000" cy="454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ru-RU" sz="2000" dirty="0"/>
              <a:t>Начать игру</a:t>
            </a:r>
          </a:p>
        </p:txBody>
      </p:sp>
      <p:sp>
        <p:nvSpPr>
          <p:cNvPr id="3078" name="Text Box 19"/>
          <p:cNvSpPr txBox="1">
            <a:spLocks noChangeArrowheads="1"/>
          </p:cNvSpPr>
          <p:nvPr/>
        </p:nvSpPr>
        <p:spPr bwMode="auto">
          <a:xfrm>
            <a:off x="428625" y="1773238"/>
            <a:ext cx="8286750" cy="42291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>
              <a:lnSpc>
                <a:spcPct val="140000"/>
              </a:lnSpc>
              <a:defRPr/>
            </a:pPr>
            <a:r>
              <a:rPr lang="ru-RU" sz="2000" i="1" dirty="0">
                <a:solidFill>
                  <a:srgbClr val="660033"/>
                </a:solidFill>
              </a:rPr>
              <a:t>1.</a:t>
            </a:r>
            <a:r>
              <a:rPr lang="ru-RU" sz="2000" dirty="0">
                <a:solidFill>
                  <a:srgbClr val="000099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</a:rPr>
              <a:t>Выбери ячейку с номером и щёлкни по ней мышкой.</a:t>
            </a:r>
          </a:p>
          <a:p>
            <a:pPr algn="l">
              <a:lnSpc>
                <a:spcPct val="140000"/>
              </a:lnSpc>
              <a:defRPr/>
            </a:pPr>
            <a:r>
              <a:rPr lang="ru-RU" sz="2400" i="1" dirty="0">
                <a:solidFill>
                  <a:schemeClr val="tx1"/>
                </a:solidFill>
                <a:latin typeface="Calibri" pitchFamily="34" charset="0"/>
              </a:rPr>
              <a:t>2.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</a:rPr>
              <a:t> Прочитай вопрос.</a:t>
            </a:r>
          </a:p>
          <a:p>
            <a:pPr algn="l">
              <a:lnSpc>
                <a:spcPct val="140000"/>
              </a:lnSpc>
              <a:defRPr/>
            </a:pPr>
            <a:r>
              <a:rPr lang="ru-RU" sz="2400" i="1" dirty="0">
                <a:solidFill>
                  <a:schemeClr val="tx1"/>
                </a:solidFill>
                <a:latin typeface="Calibri" pitchFamily="34" charset="0"/>
              </a:rPr>
              <a:t>3.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</a:rPr>
              <a:t> Время на обдумывание – 5 секунд. </a:t>
            </a:r>
          </a:p>
          <a:p>
            <a:pPr algn="l">
              <a:lnSpc>
                <a:spcPct val="140000"/>
              </a:lnSpc>
              <a:defRPr/>
            </a:pPr>
            <a:r>
              <a:rPr lang="ru-RU" sz="2400" i="1" dirty="0">
                <a:solidFill>
                  <a:schemeClr val="tx1"/>
                </a:solidFill>
                <a:latin typeface="Calibri" pitchFamily="34" charset="0"/>
              </a:rPr>
              <a:t>4.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</a:rPr>
              <a:t> После звукового сигнала дай устный ответ.</a:t>
            </a:r>
          </a:p>
          <a:p>
            <a:pPr algn="l">
              <a:lnSpc>
                <a:spcPct val="140000"/>
              </a:lnSpc>
              <a:defRPr/>
            </a:pPr>
            <a:r>
              <a:rPr lang="ru-RU" sz="2400" i="1" dirty="0">
                <a:solidFill>
                  <a:schemeClr val="tx1"/>
                </a:solidFill>
                <a:latin typeface="Calibri" pitchFamily="34" charset="0"/>
              </a:rPr>
              <a:t>5.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</a:rPr>
              <a:t> Чтобы узнать правильный ответ, щёлкни мышкой по экрану. </a:t>
            </a:r>
          </a:p>
          <a:p>
            <a:pPr algn="l">
              <a:lnSpc>
                <a:spcPct val="140000"/>
              </a:lnSpc>
              <a:defRPr/>
            </a:pPr>
            <a:r>
              <a:rPr lang="ru-RU" sz="2400" i="1" dirty="0">
                <a:solidFill>
                  <a:schemeClr val="tx1"/>
                </a:solidFill>
                <a:latin typeface="Calibri" pitchFamily="34" charset="0"/>
              </a:rPr>
              <a:t>6.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</a:rPr>
              <a:t> Чтобы продолжить игру, щёлкни мышкой </a:t>
            </a:r>
          </a:p>
          <a:p>
            <a:pPr algn="l">
              <a:lnSpc>
                <a:spcPct val="140000"/>
              </a:lnSpc>
              <a:defRPr/>
            </a:pPr>
            <a:r>
              <a:rPr lang="ru-RU" sz="2400" dirty="0">
                <a:solidFill>
                  <a:schemeClr val="tx1"/>
                </a:solidFill>
                <a:latin typeface="Calibri" pitchFamily="34" charset="0"/>
              </a:rPr>
              <a:t>по кнопке «Продолжить игру».</a:t>
            </a:r>
          </a:p>
        </p:txBody>
      </p:sp>
      <p:sp>
        <p:nvSpPr>
          <p:cNvPr id="2075" name="Rectangle 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58125" y="6215063"/>
            <a:ext cx="1087438" cy="454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</a:rPr>
              <a:t>Выход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428625" y="285750"/>
            <a:ext cx="8286750" cy="12144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85852" y="357166"/>
            <a:ext cx="660148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Правила викторины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93077" y="1070769"/>
            <a:ext cx="6780212" cy="2790279"/>
          </a:xfrm>
          <a:ln w="571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110000"/>
              </a:lnSpc>
              <a:buNone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Вопрос на 1 балл</a:t>
            </a:r>
          </a:p>
          <a:p>
            <a:pPr algn="ctr">
              <a:lnSpc>
                <a:spcPct val="110000"/>
              </a:lnSpc>
              <a:buNone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Какая высота показана на рисунке?</a:t>
            </a:r>
          </a:p>
        </p:txBody>
      </p:sp>
      <p:sp>
        <p:nvSpPr>
          <p:cNvPr id="2150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0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35</a:t>
            </a:r>
          </a:p>
        </p:txBody>
      </p:sp>
      <p:sp>
        <p:nvSpPr>
          <p:cNvPr id="4506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6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6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66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6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flip="none" rotWithShape="1">
            <a:gsLst>
              <a:gs pos="0">
                <a:schemeClr val="bg1"/>
              </a:gs>
              <a:gs pos="35000">
                <a:schemeClr val="bg1"/>
              </a:gs>
              <a:gs pos="10000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 useBgFill="1">
        <p:nvSpPr>
          <p:cNvPr id="45068" name="Rectangle 12"/>
          <p:cNvSpPr>
            <a:spLocks noChangeArrowheads="1"/>
          </p:cNvSpPr>
          <p:nvPr/>
        </p:nvSpPr>
        <p:spPr bwMode="auto">
          <a:xfrm>
            <a:off x="3688603" y="4294187"/>
            <a:ext cx="4282284" cy="717550"/>
          </a:xfrm>
          <a:prstGeom prst="rect">
            <a:avLst/>
          </a:prstGeom>
          <a:ln w="76200" cmpd="thickThin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45069" name="AutoShape 13"/>
          <p:cNvSpPr>
            <a:spLocks noChangeArrowheads="1"/>
          </p:cNvSpPr>
          <p:nvPr/>
        </p:nvSpPr>
        <p:spPr bwMode="auto">
          <a:xfrm rot="10800000">
            <a:off x="5148064" y="5434019"/>
            <a:ext cx="3086298" cy="781059"/>
          </a:xfrm>
          <a:prstGeom prst="wedgeRectCallout">
            <a:avLst>
              <a:gd name="adj1" fmla="val -1104"/>
              <a:gd name="adj2" fmla="val 91953"/>
            </a:avLst>
          </a:prstGeom>
          <a:ln w="76200" cmpd="thickThin" algn="ctr">
            <a:solidFill>
              <a:srgbClr val="FF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Абсолютная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1519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75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17" name="Rectangle 2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</a:rPr>
              <a:t>Продолжить игру</a:t>
            </a:r>
          </a:p>
        </p:txBody>
      </p:sp>
      <p:sp>
        <p:nvSpPr>
          <p:cNvPr id="2" name="Полилиния 1"/>
          <p:cNvSpPr/>
          <p:nvPr/>
        </p:nvSpPr>
        <p:spPr>
          <a:xfrm>
            <a:off x="2411413" y="2366205"/>
            <a:ext cx="5780107" cy="1211916"/>
          </a:xfrm>
          <a:custGeom>
            <a:avLst/>
            <a:gdLst>
              <a:gd name="connsiteX0" fmla="*/ 0 w 5215238"/>
              <a:gd name="connsiteY0" fmla="*/ 879019 h 1211916"/>
              <a:gd name="connsiteX1" fmla="*/ 950259 w 5215238"/>
              <a:gd name="connsiteY1" fmla="*/ 36336 h 1211916"/>
              <a:gd name="connsiteX2" fmla="*/ 2043953 w 5215238"/>
              <a:gd name="connsiteY2" fmla="*/ 1201748 h 1211916"/>
              <a:gd name="connsiteX3" fmla="*/ 2832847 w 5215238"/>
              <a:gd name="connsiteY3" fmla="*/ 610077 h 1211916"/>
              <a:gd name="connsiteX4" fmla="*/ 3460377 w 5215238"/>
              <a:gd name="connsiteY4" fmla="*/ 1201748 h 1211916"/>
              <a:gd name="connsiteX5" fmla="*/ 4159624 w 5215238"/>
              <a:gd name="connsiteY5" fmla="*/ 477 h 1211916"/>
              <a:gd name="connsiteX6" fmla="*/ 5109883 w 5215238"/>
              <a:gd name="connsiteY6" fmla="*/ 1058313 h 1211916"/>
              <a:gd name="connsiteX7" fmla="*/ 5199530 w 5215238"/>
              <a:gd name="connsiteY7" fmla="*/ 1201748 h 1211916"/>
              <a:gd name="connsiteX8" fmla="*/ 5181600 w 5215238"/>
              <a:gd name="connsiteY8" fmla="*/ 1183819 h 1211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15238" h="1211916">
                <a:moveTo>
                  <a:pt x="0" y="879019"/>
                </a:moveTo>
                <a:cubicBezTo>
                  <a:pt x="304800" y="430783"/>
                  <a:pt x="609600" y="-17452"/>
                  <a:pt x="950259" y="36336"/>
                </a:cubicBezTo>
                <a:cubicBezTo>
                  <a:pt x="1290918" y="90124"/>
                  <a:pt x="1730188" y="1106125"/>
                  <a:pt x="2043953" y="1201748"/>
                </a:cubicBezTo>
                <a:cubicBezTo>
                  <a:pt x="2357718" y="1297371"/>
                  <a:pt x="2596776" y="610077"/>
                  <a:pt x="2832847" y="610077"/>
                </a:cubicBezTo>
                <a:cubicBezTo>
                  <a:pt x="3068918" y="610077"/>
                  <a:pt x="3239248" y="1303348"/>
                  <a:pt x="3460377" y="1201748"/>
                </a:cubicBezTo>
                <a:cubicBezTo>
                  <a:pt x="3681506" y="1100148"/>
                  <a:pt x="3884706" y="24383"/>
                  <a:pt x="4159624" y="477"/>
                </a:cubicBezTo>
                <a:cubicBezTo>
                  <a:pt x="4434542" y="-23429"/>
                  <a:pt x="4936565" y="858101"/>
                  <a:pt x="5109883" y="1058313"/>
                </a:cubicBezTo>
                <a:cubicBezTo>
                  <a:pt x="5283201" y="1258525"/>
                  <a:pt x="5187577" y="1180830"/>
                  <a:pt x="5199530" y="1201748"/>
                </a:cubicBezTo>
                <a:cubicBezTo>
                  <a:pt x="5211483" y="1222666"/>
                  <a:pt x="5196541" y="1203242"/>
                  <a:pt x="5181600" y="1183819"/>
                </a:cubicBezTo>
              </a:path>
            </a:pathLst>
          </a:cu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411413" y="3429000"/>
            <a:ext cx="582294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3276600" y="2366205"/>
            <a:ext cx="0" cy="106279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50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8" grpId="1"/>
      <p:bldP spid="45059" grpId="0" build="p" animBg="1"/>
      <p:bldP spid="45063" grpId="0" animBg="1"/>
      <p:bldP spid="45064" grpId="0" animBg="1"/>
      <p:bldP spid="45065" grpId="0" animBg="1"/>
      <p:bldP spid="45066" grpId="0" animBg="1"/>
      <p:bldP spid="45067" grpId="0" animBg="1"/>
      <p:bldP spid="45068" grpId="0" animBg="1"/>
      <p:bldP spid="4506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89138"/>
            <a:ext cx="7272337" cy="1368425"/>
          </a:xfrm>
          <a:ln w="5715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lvl="0" algn="ctr"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Вопрос на 2 балла</a:t>
            </a:r>
          </a:p>
          <a:p>
            <a:pPr lvl="0" algn="ctr"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Почему нулевой меридиан называют Гринвичским? </a:t>
            </a:r>
          </a:p>
        </p:txBody>
      </p:sp>
      <p:sp>
        <p:nvSpPr>
          <p:cNvPr id="2253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4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2</a:t>
            </a:r>
          </a:p>
        </p:txBody>
      </p:sp>
      <p:sp>
        <p:nvSpPr>
          <p:cNvPr id="4608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0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6092" name="Rectangle 12"/>
          <p:cNvSpPr>
            <a:spLocks noChangeArrowheads="1"/>
          </p:cNvSpPr>
          <p:nvPr/>
        </p:nvSpPr>
        <p:spPr bwMode="auto">
          <a:xfrm>
            <a:off x="360361" y="3861048"/>
            <a:ext cx="4749803" cy="574675"/>
          </a:xfrm>
          <a:prstGeom prst="rect">
            <a:avLst/>
          </a:prstGeom>
          <a:ln w="76200" cmpd="thickThin" algn="ctr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46093" name="AutoShape 13"/>
          <p:cNvSpPr>
            <a:spLocks noChangeArrowheads="1"/>
          </p:cNvSpPr>
          <p:nvPr/>
        </p:nvSpPr>
        <p:spPr bwMode="auto">
          <a:xfrm rot="10800000">
            <a:off x="5220071" y="4148385"/>
            <a:ext cx="3744540" cy="1944440"/>
          </a:xfrm>
          <a:prstGeom prst="wedgeRectCallout">
            <a:avLst>
              <a:gd name="adj1" fmla="val 49439"/>
              <a:gd name="adj2" fmla="val 62610"/>
            </a:avLst>
          </a:prstGeom>
          <a:ln w="76200" cmpd="thickThin" algn="ctr">
            <a:solidFill>
              <a:srgbClr val="00B05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Он проходит через обсерваторию Гринвич в пригороде Лондона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543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9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17" name="Rectangle 2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60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2" grpId="1"/>
      <p:bldP spid="46083" grpId="0" build="p" animBg="1"/>
      <p:bldP spid="46087" grpId="0" animBg="1"/>
      <p:bldP spid="46088" grpId="0" animBg="1"/>
      <p:bldP spid="46089" grpId="0" animBg="1"/>
      <p:bldP spid="46090" grpId="0" animBg="1"/>
      <p:bldP spid="46091" grpId="0" animBg="1"/>
      <p:bldP spid="46092" grpId="0" animBg="1"/>
      <p:bldP spid="4609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93657" y="1302125"/>
            <a:ext cx="6732785" cy="1765300"/>
          </a:xfrm>
          <a:ln w="7620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ctr">
              <a:buNone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Вопрос на 2 балла</a:t>
            </a:r>
          </a:p>
          <a:p>
            <a:pPr lvl="0" algn="ctr">
              <a:buNone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На каком расстоянии от экватора находится Северный полюс?</a:t>
            </a:r>
          </a:p>
          <a:p>
            <a:pPr algn="ctr" eaLnBrk="1" hangingPunct="1">
              <a:buFontTx/>
              <a:buNone/>
            </a:pPr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355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6</a:t>
            </a:r>
          </a:p>
        </p:txBody>
      </p:sp>
      <p:sp>
        <p:nvSpPr>
          <p:cNvPr id="4711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1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1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1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7116" name="Rectangle 12"/>
          <p:cNvSpPr>
            <a:spLocks noChangeArrowheads="1"/>
          </p:cNvSpPr>
          <p:nvPr/>
        </p:nvSpPr>
        <p:spPr bwMode="auto">
          <a:xfrm>
            <a:off x="684213" y="3573016"/>
            <a:ext cx="4964117" cy="574675"/>
          </a:xfrm>
          <a:prstGeom prst="rect">
            <a:avLst/>
          </a:prstGeom>
          <a:ln w="76200" cmpd="thickThin" algn="ctr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47117" name="AutoShape 13"/>
          <p:cNvSpPr>
            <a:spLocks noChangeArrowheads="1"/>
          </p:cNvSpPr>
          <p:nvPr/>
        </p:nvSpPr>
        <p:spPr bwMode="auto">
          <a:xfrm rot="10800000">
            <a:off x="5003794" y="5085184"/>
            <a:ext cx="3889375" cy="773484"/>
          </a:xfrm>
          <a:prstGeom prst="wedgeRectCallout">
            <a:avLst>
              <a:gd name="adj1" fmla="val 54919"/>
              <a:gd name="adj2" fmla="val 156088"/>
            </a:avLst>
          </a:prstGeom>
          <a:ln w="76200" cmpd="thickThin" algn="ctr">
            <a:solidFill>
              <a:srgbClr val="00B05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pPr>
              <a:lnSpc>
                <a:spcPct val="80000"/>
              </a:lnSpc>
            </a:pPr>
            <a:r>
              <a:rPr lang="ru-RU" sz="4000" b="1" i="1" dirty="0" smtClean="0">
                <a:solidFill>
                  <a:srgbClr val="C00000"/>
                </a:solidFill>
              </a:rPr>
              <a:t>90° или 9990 км</a:t>
            </a:r>
            <a:endParaRPr lang="ru-RU" sz="4000" b="1" i="1" dirty="0">
              <a:solidFill>
                <a:srgbClr val="C00000"/>
              </a:solidFill>
            </a:endParaRPr>
          </a:p>
        </p:txBody>
      </p:sp>
      <p:sp>
        <p:nvSpPr>
          <p:cNvPr id="23567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23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17" name="Rectangle 2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71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6" grpId="1"/>
      <p:bldP spid="47107" grpId="0" build="p" animBg="1"/>
      <p:bldP spid="47111" grpId="0" animBg="1"/>
      <p:bldP spid="47112" grpId="0" animBg="1"/>
      <p:bldP spid="47113" grpId="0" animBg="1"/>
      <p:bldP spid="47114" grpId="0" animBg="1"/>
      <p:bldP spid="47115" grpId="0" animBg="1"/>
      <p:bldP spid="47116" grpId="0" animBg="1"/>
      <p:bldP spid="471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89138"/>
            <a:ext cx="7488237" cy="1368425"/>
          </a:xfrm>
          <a:ln w="7620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ctr" eaLnBrk="1" hangingPunct="1">
              <a:buFontTx/>
              <a:buNone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Вопрос на 2 балла</a:t>
            </a:r>
          </a:p>
          <a:p>
            <a:pPr algn="ctr" eaLnBrk="1" hangingPunct="1">
              <a:buFontTx/>
              <a:buNone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Можно ли, двигаясь по одной параллели, совершить кругосветное путешествие?</a:t>
            </a:r>
          </a:p>
        </p:txBody>
      </p:sp>
      <p:sp>
        <p:nvSpPr>
          <p:cNvPr id="2458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2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10</a:t>
            </a:r>
          </a:p>
        </p:txBody>
      </p:sp>
      <p:sp>
        <p:nvSpPr>
          <p:cNvPr id="4813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8140" name="Rectangle 12"/>
          <p:cNvSpPr>
            <a:spLocks noChangeArrowheads="1"/>
          </p:cNvSpPr>
          <p:nvPr/>
        </p:nvSpPr>
        <p:spPr bwMode="auto">
          <a:xfrm>
            <a:off x="360361" y="3703358"/>
            <a:ext cx="4103689" cy="574675"/>
          </a:xfrm>
          <a:prstGeom prst="rect">
            <a:avLst/>
          </a:prstGeom>
          <a:ln w="76200" cmpd="thickThin" algn="ctr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48141" name="AutoShape 13"/>
          <p:cNvSpPr>
            <a:spLocks noChangeArrowheads="1"/>
          </p:cNvSpPr>
          <p:nvPr/>
        </p:nvSpPr>
        <p:spPr bwMode="auto">
          <a:xfrm rot="10800000">
            <a:off x="5292080" y="4278033"/>
            <a:ext cx="3527559" cy="1742561"/>
          </a:xfrm>
          <a:prstGeom prst="wedgeRectCallout">
            <a:avLst>
              <a:gd name="adj1" fmla="val 65852"/>
              <a:gd name="adj2" fmla="val 75786"/>
            </a:avLst>
          </a:prstGeom>
          <a:ln w="76200" cmpd="thickThin" algn="ctr">
            <a:solidFill>
              <a:srgbClr val="00B05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pPr algn="ctr"/>
            <a:r>
              <a:rPr lang="ru-RU" sz="2800" b="1" dirty="0" smtClean="0">
                <a:solidFill>
                  <a:srgbClr val="CC0000"/>
                </a:solidFill>
              </a:rPr>
              <a:t>Да, движение будет с запада на восток или с востока на запад</a:t>
            </a:r>
            <a:endParaRPr lang="ru-RU" sz="2800" b="1" dirty="0">
              <a:solidFill>
                <a:srgbClr val="CC0000"/>
              </a:solidFill>
            </a:endParaRPr>
          </a:p>
        </p:txBody>
      </p:sp>
      <p:sp>
        <p:nvSpPr>
          <p:cNvPr id="24591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47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17" name="Rectangle 2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81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0" grpId="1"/>
      <p:bldP spid="48131" grpId="0" build="p" animBg="1"/>
      <p:bldP spid="48135" grpId="0" animBg="1"/>
      <p:bldP spid="48136" grpId="0" animBg="1"/>
      <p:bldP spid="48137" grpId="0" animBg="1"/>
      <p:bldP spid="48138" grpId="0" animBg="1"/>
      <p:bldP spid="48139" grpId="0" animBg="1"/>
      <p:bldP spid="48140" grpId="0" animBg="1"/>
      <p:bldP spid="4814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71663" y="1340404"/>
            <a:ext cx="7145337" cy="1728556"/>
          </a:xfrm>
          <a:ln w="7620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Вопрос на 1 балл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Все ли параллели одинаковы по длине? </a:t>
            </a:r>
          </a:p>
        </p:txBody>
      </p:sp>
      <p:sp>
        <p:nvSpPr>
          <p:cNvPr id="2560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6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18</a:t>
            </a:r>
          </a:p>
        </p:txBody>
      </p:sp>
      <p:sp>
        <p:nvSpPr>
          <p:cNvPr id="4915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6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6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6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6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9164" name="Rectangle 12"/>
          <p:cNvSpPr>
            <a:spLocks noChangeArrowheads="1"/>
          </p:cNvSpPr>
          <p:nvPr/>
        </p:nvSpPr>
        <p:spPr bwMode="auto">
          <a:xfrm>
            <a:off x="851087" y="3451879"/>
            <a:ext cx="4606927" cy="574675"/>
          </a:xfrm>
          <a:prstGeom prst="rect">
            <a:avLst/>
          </a:prstGeom>
          <a:ln w="76200" cmpd="thickThin" algn="ctr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49165" name="AutoShape 13"/>
          <p:cNvSpPr>
            <a:spLocks noChangeArrowheads="1"/>
          </p:cNvSpPr>
          <p:nvPr/>
        </p:nvSpPr>
        <p:spPr bwMode="auto">
          <a:xfrm rot="10800000">
            <a:off x="5284312" y="4304460"/>
            <a:ext cx="3311525" cy="1823290"/>
          </a:xfrm>
          <a:prstGeom prst="wedgeRectCallout">
            <a:avLst>
              <a:gd name="adj1" fmla="val 41284"/>
              <a:gd name="adj2" fmla="val 73617"/>
            </a:avLst>
          </a:prstGeom>
          <a:ln w="76200" cmpd="thickThin" algn="ctr">
            <a:solidFill>
              <a:srgbClr val="00B05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pPr algn="ctr"/>
            <a:r>
              <a:rPr lang="ru-RU" sz="3200" b="1" dirty="0">
                <a:solidFill>
                  <a:srgbClr val="CC0000"/>
                </a:solidFill>
              </a:rPr>
              <a:t> </a:t>
            </a:r>
            <a:r>
              <a:rPr lang="ru-RU" sz="3200" b="1" dirty="0" smtClean="0">
                <a:solidFill>
                  <a:srgbClr val="CC0000"/>
                </a:solidFill>
              </a:rPr>
              <a:t>Нет. </a:t>
            </a:r>
          </a:p>
          <a:p>
            <a:pPr algn="ctr"/>
            <a:r>
              <a:rPr lang="ru-RU" sz="3200" b="1" dirty="0" smtClean="0">
                <a:solidFill>
                  <a:srgbClr val="CC0000"/>
                </a:solidFill>
              </a:rPr>
              <a:t>Все они имеют разную длину</a:t>
            </a:r>
            <a:endParaRPr lang="ru-RU" sz="3200" b="1" dirty="0">
              <a:solidFill>
                <a:srgbClr val="CC0000"/>
              </a:solidFill>
            </a:endParaRPr>
          </a:p>
        </p:txBody>
      </p:sp>
      <p:sp>
        <p:nvSpPr>
          <p:cNvPr id="25615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71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17" name="Rectangle 2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91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4" grpId="1"/>
      <p:bldP spid="49155" grpId="0" build="p" animBg="1"/>
      <p:bldP spid="49159" grpId="0" animBg="1"/>
      <p:bldP spid="49160" grpId="0" animBg="1"/>
      <p:bldP spid="49161" grpId="0" animBg="1"/>
      <p:bldP spid="49162" grpId="0" animBg="1"/>
      <p:bldP spid="49163" grpId="0" animBg="1"/>
      <p:bldP spid="49164" grpId="0" animBg="1"/>
      <p:bldP spid="4916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89138"/>
            <a:ext cx="7632700" cy="1368425"/>
          </a:xfrm>
          <a:ln w="7620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Вопрос на 1 балл</a:t>
            </a:r>
          </a:p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Кто из русских купцов первым побывал в Индии? </a:t>
            </a:r>
          </a:p>
        </p:txBody>
      </p:sp>
      <p:sp>
        <p:nvSpPr>
          <p:cNvPr id="2662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0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26</a:t>
            </a:r>
          </a:p>
        </p:txBody>
      </p:sp>
      <p:sp>
        <p:nvSpPr>
          <p:cNvPr id="5018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18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18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186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18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0188" name="Rectangle 12"/>
          <p:cNvSpPr>
            <a:spLocks noChangeArrowheads="1"/>
          </p:cNvSpPr>
          <p:nvPr/>
        </p:nvSpPr>
        <p:spPr bwMode="auto">
          <a:xfrm>
            <a:off x="4214810" y="3716338"/>
            <a:ext cx="4678365" cy="574675"/>
          </a:xfrm>
          <a:prstGeom prst="rect">
            <a:avLst/>
          </a:prstGeom>
          <a:ln w="76200" cmpd="thickThin" algn="ctr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50189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00B05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pPr algn="ctr"/>
            <a:r>
              <a:rPr lang="ru-RU" sz="3200" b="1" dirty="0" smtClean="0">
                <a:solidFill>
                  <a:srgbClr val="CC0000"/>
                </a:solidFill>
              </a:rPr>
              <a:t>Афанасий Никитин</a:t>
            </a:r>
            <a:endParaRPr lang="ru-RU" sz="3200" b="1" dirty="0">
              <a:solidFill>
                <a:srgbClr val="CC0000"/>
              </a:solidFill>
            </a:endParaRPr>
          </a:p>
        </p:txBody>
      </p:sp>
      <p:sp>
        <p:nvSpPr>
          <p:cNvPr id="26639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195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17" name="Rectangle 2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01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8" grpId="1"/>
      <p:bldP spid="50179" grpId="0" build="p" animBg="1"/>
      <p:bldP spid="50183" grpId="0" animBg="1"/>
      <p:bldP spid="50184" grpId="0" animBg="1"/>
      <p:bldP spid="50185" grpId="0" animBg="1"/>
      <p:bldP spid="50186" grpId="0" animBg="1"/>
      <p:bldP spid="50187" grpId="0" animBg="1"/>
      <p:bldP spid="50188" grpId="0" animBg="1"/>
      <p:bldP spid="5018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89138"/>
            <a:ext cx="6780212" cy="1368425"/>
          </a:xfrm>
          <a:ln w="76200">
            <a:solidFill>
              <a:srgbClr val="00CC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Вопрос на 3 балла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Чему равен азимут 1000°?</a:t>
            </a:r>
          </a:p>
        </p:txBody>
      </p:sp>
      <p:sp>
        <p:nvSpPr>
          <p:cNvPr id="2765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4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29</a:t>
            </a:r>
          </a:p>
        </p:txBody>
      </p:sp>
      <p:sp>
        <p:nvSpPr>
          <p:cNvPr id="5120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0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0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10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1212" name="Rectangle 12"/>
          <p:cNvSpPr>
            <a:spLocks noChangeArrowheads="1"/>
          </p:cNvSpPr>
          <p:nvPr/>
        </p:nvSpPr>
        <p:spPr bwMode="auto">
          <a:xfrm>
            <a:off x="4214810" y="3716338"/>
            <a:ext cx="4678365" cy="574675"/>
          </a:xfrm>
          <a:prstGeom prst="rect">
            <a:avLst/>
          </a:prstGeom>
          <a:ln w="76200" cmpd="thickThin" algn="ctr">
            <a:solidFill>
              <a:srgbClr val="00CC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51213" name="AutoShape 13"/>
          <p:cNvSpPr>
            <a:spLocks noChangeArrowheads="1"/>
          </p:cNvSpPr>
          <p:nvPr/>
        </p:nvSpPr>
        <p:spPr bwMode="auto">
          <a:xfrm rot="10800000">
            <a:off x="4932363" y="4797425"/>
            <a:ext cx="4032250" cy="1439863"/>
          </a:xfrm>
          <a:prstGeom prst="wedgeRectCallout">
            <a:avLst>
              <a:gd name="adj1" fmla="val -829"/>
              <a:gd name="adj2" fmla="val 81861"/>
            </a:avLst>
          </a:prstGeom>
          <a:ln w="76200" cmpd="thickThin" algn="ctr">
            <a:solidFill>
              <a:srgbClr val="00CC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pPr algn="ctr">
              <a:lnSpc>
                <a:spcPct val="70000"/>
              </a:lnSpc>
            </a:pPr>
            <a:r>
              <a:rPr lang="ru-RU" sz="3000" b="1" dirty="0" smtClean="0">
                <a:solidFill>
                  <a:srgbClr val="CC0000"/>
                </a:solidFill>
              </a:rPr>
              <a:t>1000:360</a:t>
            </a:r>
          </a:p>
          <a:p>
            <a:pPr algn="ctr">
              <a:lnSpc>
                <a:spcPct val="70000"/>
              </a:lnSpc>
            </a:pPr>
            <a:r>
              <a:rPr lang="ru-RU" sz="3000" b="1" dirty="0" smtClean="0">
                <a:solidFill>
                  <a:srgbClr val="CC0000"/>
                </a:solidFill>
              </a:rPr>
              <a:t>Полученный остаток 280° и есть азимут 1000°</a:t>
            </a:r>
            <a:endParaRPr lang="ru-RU" sz="3000" b="1" dirty="0">
              <a:solidFill>
                <a:srgbClr val="CC0000"/>
              </a:solidFill>
            </a:endParaRPr>
          </a:p>
        </p:txBody>
      </p:sp>
      <p:sp>
        <p:nvSpPr>
          <p:cNvPr id="27663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19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17" name="Rectangle 2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2" grpId="1"/>
      <p:bldP spid="51203" grpId="0" build="p" animBg="1"/>
      <p:bldP spid="51207" grpId="0" animBg="1"/>
      <p:bldP spid="51208" grpId="0" animBg="1"/>
      <p:bldP spid="51209" grpId="0" animBg="1"/>
      <p:bldP spid="51210" grpId="0" animBg="1"/>
      <p:bldP spid="51211" grpId="0" animBg="1"/>
      <p:bldP spid="51212" grpId="0" animBg="1"/>
      <p:bldP spid="512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89138"/>
            <a:ext cx="6780212" cy="1368425"/>
          </a:xfrm>
          <a:ln w="76200">
            <a:solidFill>
              <a:srgbClr val="00CC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 eaLnBrk="1" hangingPunct="1">
              <a:buFontTx/>
              <a:buNone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Вопрос на 1 балл</a:t>
            </a:r>
          </a:p>
          <a:p>
            <a:pPr algn="ctr" eaLnBrk="1" hangingPunct="1">
              <a:buFontTx/>
              <a:buNone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Определите тип масштаба: </a:t>
            </a:r>
          </a:p>
          <a:p>
            <a:pPr algn="ctr" eaLnBrk="1" hangingPunct="1">
              <a:buFontTx/>
              <a:buNone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1 см – 10 м</a:t>
            </a:r>
          </a:p>
        </p:txBody>
      </p:sp>
      <p:sp>
        <p:nvSpPr>
          <p:cNvPr id="2867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34</a:t>
            </a:r>
          </a:p>
        </p:txBody>
      </p:sp>
      <p:sp>
        <p:nvSpPr>
          <p:cNvPr id="5223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23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23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23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23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2236" name="Rectangle 12"/>
          <p:cNvSpPr>
            <a:spLocks noChangeArrowheads="1"/>
          </p:cNvSpPr>
          <p:nvPr/>
        </p:nvSpPr>
        <p:spPr bwMode="auto">
          <a:xfrm>
            <a:off x="4143372" y="3716338"/>
            <a:ext cx="4749803" cy="574675"/>
          </a:xfrm>
          <a:prstGeom prst="rect">
            <a:avLst/>
          </a:prstGeom>
          <a:ln w="76200" cmpd="thickThin" algn="ctr">
            <a:solidFill>
              <a:srgbClr val="00CC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52237" name="AutoShape 13"/>
          <p:cNvSpPr>
            <a:spLocks noChangeArrowheads="1"/>
          </p:cNvSpPr>
          <p:nvPr/>
        </p:nvSpPr>
        <p:spPr bwMode="auto">
          <a:xfrm rot="10800000">
            <a:off x="5003799" y="5229199"/>
            <a:ext cx="3925918" cy="863625"/>
          </a:xfrm>
          <a:prstGeom prst="wedgeRectCallout">
            <a:avLst>
              <a:gd name="adj1" fmla="val -4563"/>
              <a:gd name="adj2" fmla="val 153927"/>
            </a:avLst>
          </a:prstGeom>
          <a:ln w="76200" cmpd="thickThin" algn="ctr">
            <a:solidFill>
              <a:srgbClr val="00CC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pPr algn="ctr">
              <a:lnSpc>
                <a:spcPct val="80000"/>
              </a:lnSpc>
            </a:pPr>
            <a:r>
              <a:rPr lang="ru-RU" sz="2800" b="1" dirty="0">
                <a:solidFill>
                  <a:srgbClr val="CC0000"/>
                </a:solidFill>
              </a:rPr>
              <a:t> </a:t>
            </a:r>
            <a:r>
              <a:rPr lang="ru-RU" sz="4000" b="1" dirty="0" smtClean="0">
                <a:solidFill>
                  <a:srgbClr val="CC0000"/>
                </a:solidFill>
              </a:rPr>
              <a:t>Именованный </a:t>
            </a:r>
            <a:endParaRPr lang="ru-RU" sz="4000" b="1" dirty="0">
              <a:solidFill>
                <a:srgbClr val="CC0000"/>
              </a:solidFill>
            </a:endParaRPr>
          </a:p>
        </p:txBody>
      </p:sp>
      <p:sp>
        <p:nvSpPr>
          <p:cNvPr id="28687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243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17" name="Rectangle 2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6" grpId="1"/>
      <p:bldP spid="52227" grpId="0" build="p" animBg="1"/>
      <p:bldP spid="52231" grpId="0" animBg="1"/>
      <p:bldP spid="52232" grpId="0" animBg="1"/>
      <p:bldP spid="52233" grpId="0" animBg="1"/>
      <p:bldP spid="52234" grpId="0" animBg="1"/>
      <p:bldP spid="52235" grpId="0" animBg="1"/>
      <p:bldP spid="52236" grpId="0" animBg="1"/>
      <p:bldP spid="5223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7439" y="1341438"/>
            <a:ext cx="6780212" cy="2303586"/>
          </a:xfrm>
          <a:ln w="7620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Вопрос на 2 балла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Вычислите в каком масштабе расстояние 30 км соответствует 3 см. </a:t>
            </a:r>
          </a:p>
        </p:txBody>
      </p:sp>
      <p:sp>
        <p:nvSpPr>
          <p:cNvPr id="297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2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4</a:t>
            </a:r>
          </a:p>
        </p:txBody>
      </p:sp>
      <p:sp>
        <p:nvSpPr>
          <p:cNvPr id="5325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25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25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25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25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3260" name="Rectangle 12"/>
          <p:cNvSpPr>
            <a:spLocks noChangeArrowheads="1"/>
          </p:cNvSpPr>
          <p:nvPr/>
        </p:nvSpPr>
        <p:spPr bwMode="auto">
          <a:xfrm>
            <a:off x="612773" y="4003675"/>
            <a:ext cx="4892679" cy="574675"/>
          </a:xfrm>
          <a:prstGeom prst="rect">
            <a:avLst/>
          </a:prstGeom>
          <a:ln w="76200" cmpd="thickThin" algn="ctr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53261" name="AutoShape 13"/>
          <p:cNvSpPr>
            <a:spLocks noChangeArrowheads="1"/>
          </p:cNvSpPr>
          <p:nvPr/>
        </p:nvSpPr>
        <p:spPr bwMode="auto">
          <a:xfrm rot="10800000">
            <a:off x="5940423" y="5157191"/>
            <a:ext cx="2917853" cy="935633"/>
          </a:xfrm>
          <a:prstGeom prst="wedgeRectCallout">
            <a:avLst>
              <a:gd name="adj1" fmla="val 59059"/>
              <a:gd name="adj2" fmla="val 115865"/>
            </a:avLst>
          </a:prstGeom>
          <a:ln w="76200" cmpd="thickThin" algn="ctr">
            <a:solidFill>
              <a:srgbClr val="00B0F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r>
              <a:rPr lang="ru-RU" sz="2400" b="1" dirty="0">
                <a:solidFill>
                  <a:srgbClr val="CC0000"/>
                </a:solidFill>
              </a:rPr>
              <a:t> </a:t>
            </a:r>
            <a:r>
              <a:rPr lang="ru-RU" sz="3200" b="1" dirty="0" smtClean="0">
                <a:solidFill>
                  <a:srgbClr val="CC0000"/>
                </a:solidFill>
              </a:rPr>
              <a:t>В 1 см – 10 км</a:t>
            </a:r>
            <a:endParaRPr lang="ru-RU" sz="3200" b="1" dirty="0">
              <a:solidFill>
                <a:srgbClr val="CC0000"/>
              </a:solidFill>
            </a:endParaRPr>
          </a:p>
        </p:txBody>
      </p:sp>
      <p:sp>
        <p:nvSpPr>
          <p:cNvPr id="29711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267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17" name="Rectangle 2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0" grpId="1"/>
      <p:bldP spid="53251" grpId="0" build="p" animBg="1"/>
      <p:bldP spid="53255" grpId="0" animBg="1"/>
      <p:bldP spid="53256" grpId="0" animBg="1"/>
      <p:bldP spid="53257" grpId="0" animBg="1"/>
      <p:bldP spid="53258" grpId="0" animBg="1"/>
      <p:bldP spid="53259" grpId="0" animBg="1"/>
      <p:bldP spid="53260" grpId="0" animBg="1"/>
      <p:bldP spid="5326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12963" y="1014179"/>
            <a:ext cx="6780212" cy="2558837"/>
          </a:xfrm>
          <a:ln w="7620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ctr">
              <a:buNone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Вопрос на 1 балл</a:t>
            </a:r>
          </a:p>
          <a:p>
            <a:pPr lvl="0" algn="ctr">
              <a:buNone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Разница между экваториальным и полярным радиусами составляет … км</a:t>
            </a:r>
          </a:p>
          <a:p>
            <a:pPr algn="ctr" eaLnBrk="1" hangingPunct="1">
              <a:buFontTx/>
              <a:buNone/>
            </a:pPr>
            <a:endParaRPr lang="ru-RU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072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6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8</a:t>
            </a:r>
          </a:p>
        </p:txBody>
      </p:sp>
      <p:sp>
        <p:nvSpPr>
          <p:cNvPr id="5427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28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28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28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28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4284" name="Rectangle 12"/>
          <p:cNvSpPr>
            <a:spLocks noChangeArrowheads="1"/>
          </p:cNvSpPr>
          <p:nvPr/>
        </p:nvSpPr>
        <p:spPr bwMode="auto">
          <a:xfrm>
            <a:off x="3946875" y="4003675"/>
            <a:ext cx="4892679" cy="574675"/>
          </a:xfrm>
          <a:prstGeom prst="rect">
            <a:avLst/>
          </a:prstGeom>
          <a:ln w="76200" cmpd="thickThin" algn="ctr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54285" name="AutoShape 13"/>
          <p:cNvSpPr>
            <a:spLocks noChangeArrowheads="1"/>
          </p:cNvSpPr>
          <p:nvPr/>
        </p:nvSpPr>
        <p:spPr bwMode="auto">
          <a:xfrm rot="10800000">
            <a:off x="5000625" y="5013175"/>
            <a:ext cx="3929089" cy="1079649"/>
          </a:xfrm>
          <a:prstGeom prst="wedgeRectCallout">
            <a:avLst>
              <a:gd name="adj1" fmla="val 4408"/>
              <a:gd name="adj2" fmla="val 83295"/>
            </a:avLst>
          </a:prstGeom>
          <a:ln w="76200" cmpd="thickThin" algn="ctr">
            <a:solidFill>
              <a:srgbClr val="00B0F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pPr algn="ctr"/>
            <a:r>
              <a:rPr lang="ru-RU" sz="4400" b="1" dirty="0" smtClean="0">
                <a:solidFill>
                  <a:srgbClr val="CC0000"/>
                </a:solidFill>
              </a:rPr>
              <a:t>22 км</a:t>
            </a:r>
            <a:endParaRPr lang="ru-RU" sz="4400" b="1" dirty="0">
              <a:solidFill>
                <a:srgbClr val="CC0000"/>
              </a:solidFill>
            </a:endParaRPr>
          </a:p>
        </p:txBody>
      </p:sp>
      <p:sp>
        <p:nvSpPr>
          <p:cNvPr id="30735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291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16" name="Rectangle 2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42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4" grpId="1"/>
      <p:bldP spid="54275" grpId="0" build="p" animBg="1"/>
      <p:bldP spid="54279" grpId="0" animBg="1"/>
      <p:bldP spid="54280" grpId="0" animBg="1"/>
      <p:bldP spid="54281" grpId="0" animBg="1"/>
      <p:bldP spid="54282" grpId="0" animBg="1"/>
      <p:bldP spid="54283" grpId="0" animBg="1"/>
      <p:bldP spid="54284" grpId="0" animBg="1"/>
      <p:bldP spid="5428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260350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099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2565400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14128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1" name="AutoShape 4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3716338"/>
            <a:ext cx="1042987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2" name="AutoShape 4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71775" y="4868863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3" name="AutoShape 4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1412875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4" name="AutoShape 5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71775" y="2565400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5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95738" y="3716338"/>
            <a:ext cx="1042987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6" name="AutoShape 5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9700" y="4868863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7" name="AutoShape 5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256540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8" name="AutoShape 5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71775" y="3716338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9" name="AutoShape 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95738" y="4868863"/>
            <a:ext cx="1042987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10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26035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11" name="AutoShape 5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71775" y="14128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12" name="AutoShape 5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95738" y="256540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13" name="AutoShape 5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9700" y="3716338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14" name="AutoShape 6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43663" y="4868863"/>
            <a:ext cx="1042987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15" name="AutoShape 6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71775" y="260350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16" name="AutoShape 6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95738" y="1412875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17" name="AutoShape 6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9700" y="2565400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18" name="AutoShape 6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43663" y="3716338"/>
            <a:ext cx="1042987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19" name="AutoShape 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868863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20" name="AutoShape 6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95738" y="26035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21" name="AutoShape 6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9700" y="14128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22" name="AutoShape 6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43663" y="256540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23" name="AutoShape 6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3716338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24" name="AutoShape 7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9700" y="260350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25" name="AutoShape 7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43663" y="1412875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26" name="AutoShape 7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2565400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27" name="AutoShape 7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43663" y="26035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28" name="AutoShape 7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14128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29" name="AutoShape 7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4868863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30" name="AutoShape 7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260350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31" name="AutoShape 8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3716338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32" name="AutoShape 8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4868863"/>
            <a:ext cx="1042987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5685" name="WordArt 85" descr="Орех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132138" y="476250"/>
            <a:ext cx="287337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3</a:t>
            </a:r>
          </a:p>
        </p:txBody>
      </p:sp>
      <p:sp>
        <p:nvSpPr>
          <p:cNvPr id="25686" name="WordArt 86" descr="Орех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4213" y="1628775"/>
            <a:ext cx="287337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8</a:t>
            </a:r>
          </a:p>
        </p:txBody>
      </p:sp>
      <p:sp>
        <p:nvSpPr>
          <p:cNvPr id="25690" name="WordArt 90" descr="Орех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8027988" y="476250"/>
            <a:ext cx="287337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7</a:t>
            </a:r>
          </a:p>
        </p:txBody>
      </p:sp>
      <p:sp>
        <p:nvSpPr>
          <p:cNvPr id="25691" name="WordArt 91" descr="Орех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04025" y="476250"/>
            <a:ext cx="287338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6</a:t>
            </a:r>
          </a:p>
        </p:txBody>
      </p:sp>
      <p:sp>
        <p:nvSpPr>
          <p:cNvPr id="25692" name="WordArt 92" descr="Орех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580063" y="476250"/>
            <a:ext cx="287337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5</a:t>
            </a:r>
          </a:p>
        </p:txBody>
      </p:sp>
      <p:sp>
        <p:nvSpPr>
          <p:cNvPr id="25693" name="WordArt 93" descr="Орех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356100" y="476250"/>
            <a:ext cx="287338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4</a:t>
            </a:r>
          </a:p>
        </p:txBody>
      </p:sp>
      <p:sp>
        <p:nvSpPr>
          <p:cNvPr id="25694" name="WordArt 94" descr="Орех">
            <a:hlinkClick r:id="rId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4213" y="476250"/>
            <a:ext cx="287337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24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1</a:t>
            </a:r>
            <a:endParaRPr lang="ru-RU" sz="24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 Antiqua"/>
            </a:endParaRPr>
          </a:p>
        </p:txBody>
      </p:sp>
      <p:sp>
        <p:nvSpPr>
          <p:cNvPr id="25695" name="WordArt 95" descr="Орех">
            <a:hlinkClick r:id="rId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908175" y="476250"/>
            <a:ext cx="287338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2</a:t>
            </a:r>
          </a:p>
        </p:txBody>
      </p:sp>
      <p:sp>
        <p:nvSpPr>
          <p:cNvPr id="25696" name="WordArt 96" descr="Орех">
            <a:hlinkClick r:id="rId10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987675" y="1628775"/>
            <a:ext cx="576263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10</a:t>
            </a:r>
          </a:p>
        </p:txBody>
      </p:sp>
      <p:sp>
        <p:nvSpPr>
          <p:cNvPr id="25697" name="WordArt 97" descr="Орех">
            <a:hlinkClick r:id="rId11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211638" y="1628775"/>
            <a:ext cx="576262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11</a:t>
            </a:r>
          </a:p>
        </p:txBody>
      </p:sp>
      <p:sp>
        <p:nvSpPr>
          <p:cNvPr id="25698" name="WordArt 98" descr="Орех">
            <a:hlinkClick r:id="rId1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908175" y="1628775"/>
            <a:ext cx="287338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9</a:t>
            </a:r>
          </a:p>
        </p:txBody>
      </p:sp>
      <p:sp>
        <p:nvSpPr>
          <p:cNvPr id="25720" name="WordArt 120" descr="Орех">
            <a:hlinkClick r:id="rId1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435600" y="1628775"/>
            <a:ext cx="576263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12</a:t>
            </a:r>
          </a:p>
        </p:txBody>
      </p:sp>
      <p:sp>
        <p:nvSpPr>
          <p:cNvPr id="25721" name="WordArt 121" descr="Орех">
            <a:hlinkClick r:id="rId1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987675" y="2781300"/>
            <a:ext cx="576263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17</a:t>
            </a:r>
          </a:p>
        </p:txBody>
      </p:sp>
      <p:sp>
        <p:nvSpPr>
          <p:cNvPr id="25722" name="WordArt 122" descr="Орех">
            <a:hlinkClick r:id="rId1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659563" y="1628775"/>
            <a:ext cx="576262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13</a:t>
            </a:r>
          </a:p>
        </p:txBody>
      </p:sp>
      <p:sp>
        <p:nvSpPr>
          <p:cNvPr id="25723" name="WordArt 123" descr="Орех">
            <a:hlinkClick r:id="rId1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763713" y="2781300"/>
            <a:ext cx="576262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16</a:t>
            </a:r>
          </a:p>
        </p:txBody>
      </p:sp>
      <p:sp>
        <p:nvSpPr>
          <p:cNvPr id="25724" name="WordArt 124" descr="Орех">
            <a:hlinkClick r:id="rId1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39750" y="2781300"/>
            <a:ext cx="576263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15</a:t>
            </a:r>
          </a:p>
        </p:txBody>
      </p:sp>
      <p:sp>
        <p:nvSpPr>
          <p:cNvPr id="25725" name="WordArt 125" descr="Орех">
            <a:hlinkClick r:id="rId1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885113" y="1628775"/>
            <a:ext cx="576262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14</a:t>
            </a:r>
          </a:p>
        </p:txBody>
      </p:sp>
      <p:sp>
        <p:nvSpPr>
          <p:cNvPr id="25726" name="WordArt 126" descr="Орех">
            <a:hlinkClick r:id="rId1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211638" y="2781300"/>
            <a:ext cx="576262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18</a:t>
            </a:r>
          </a:p>
        </p:txBody>
      </p:sp>
      <p:sp>
        <p:nvSpPr>
          <p:cNvPr id="25727" name="WordArt 127" descr="Орех">
            <a:hlinkClick r:id="rId20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659563" y="2781300"/>
            <a:ext cx="576262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20</a:t>
            </a:r>
          </a:p>
        </p:txBody>
      </p:sp>
      <p:sp>
        <p:nvSpPr>
          <p:cNvPr id="25728" name="WordArt 128" descr="Орех">
            <a:hlinkClick r:id="rId21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435600" y="2781300"/>
            <a:ext cx="576263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19</a:t>
            </a:r>
          </a:p>
        </p:txBody>
      </p:sp>
      <p:sp>
        <p:nvSpPr>
          <p:cNvPr id="25729" name="WordArt 129" descr="Орех">
            <a:hlinkClick r:id="rId2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763713" y="3933825"/>
            <a:ext cx="576262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23</a:t>
            </a:r>
          </a:p>
        </p:txBody>
      </p:sp>
      <p:sp>
        <p:nvSpPr>
          <p:cNvPr id="25730" name="WordArt 130" descr="Орех">
            <a:hlinkClick r:id="rId2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39750" y="3933825"/>
            <a:ext cx="576263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22</a:t>
            </a:r>
          </a:p>
        </p:txBody>
      </p:sp>
      <p:sp>
        <p:nvSpPr>
          <p:cNvPr id="25731" name="WordArt 131" descr="Орех">
            <a:hlinkClick r:id="rId2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885113" y="2781300"/>
            <a:ext cx="576262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21</a:t>
            </a:r>
          </a:p>
        </p:txBody>
      </p:sp>
      <p:sp>
        <p:nvSpPr>
          <p:cNvPr id="25732" name="WordArt 132" descr="Орех">
            <a:hlinkClick r:id="rId2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763713" y="5084763"/>
            <a:ext cx="576262" cy="576262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30</a:t>
            </a:r>
          </a:p>
        </p:txBody>
      </p:sp>
      <p:sp>
        <p:nvSpPr>
          <p:cNvPr id="25733" name="WordArt 133" descr="Орех">
            <a:hlinkClick r:id="rId2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39750" y="5084763"/>
            <a:ext cx="576263" cy="576262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29</a:t>
            </a:r>
          </a:p>
        </p:txBody>
      </p:sp>
      <p:sp>
        <p:nvSpPr>
          <p:cNvPr id="25734" name="WordArt 134" descr="Орех">
            <a:hlinkClick r:id="rId2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885113" y="3933825"/>
            <a:ext cx="576262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28</a:t>
            </a:r>
          </a:p>
        </p:txBody>
      </p:sp>
      <p:sp>
        <p:nvSpPr>
          <p:cNvPr id="25735" name="WordArt 135" descr="Орех">
            <a:hlinkClick r:id="rId2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659563" y="3933825"/>
            <a:ext cx="576262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27</a:t>
            </a:r>
          </a:p>
        </p:txBody>
      </p:sp>
      <p:sp>
        <p:nvSpPr>
          <p:cNvPr id="25736" name="WordArt 136" descr="Орех">
            <a:hlinkClick r:id="rId2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435600" y="3933825"/>
            <a:ext cx="576263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26</a:t>
            </a:r>
          </a:p>
        </p:txBody>
      </p:sp>
      <p:sp>
        <p:nvSpPr>
          <p:cNvPr id="25737" name="WordArt 137" descr="Орех">
            <a:hlinkClick r:id="rId30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211638" y="3933825"/>
            <a:ext cx="576262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25</a:t>
            </a:r>
          </a:p>
        </p:txBody>
      </p:sp>
      <p:sp>
        <p:nvSpPr>
          <p:cNvPr id="25738" name="WordArt 138" descr="Орех">
            <a:hlinkClick r:id="rId31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987675" y="3933825"/>
            <a:ext cx="576263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24</a:t>
            </a:r>
          </a:p>
        </p:txBody>
      </p:sp>
      <p:sp>
        <p:nvSpPr>
          <p:cNvPr id="25739" name="WordArt 139" descr="Орех">
            <a:hlinkClick r:id="rId3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885113" y="5084763"/>
            <a:ext cx="576262" cy="576262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35</a:t>
            </a:r>
          </a:p>
        </p:txBody>
      </p:sp>
      <p:sp>
        <p:nvSpPr>
          <p:cNvPr id="25740" name="WordArt 140" descr="Орех">
            <a:hlinkClick r:id="rId3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659563" y="5084763"/>
            <a:ext cx="576262" cy="576262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34</a:t>
            </a:r>
          </a:p>
        </p:txBody>
      </p:sp>
      <p:sp>
        <p:nvSpPr>
          <p:cNvPr id="25741" name="WordArt 141" descr="Орех">
            <a:hlinkClick r:id="rId3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435600" y="5084763"/>
            <a:ext cx="576263" cy="576262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33</a:t>
            </a:r>
          </a:p>
        </p:txBody>
      </p:sp>
      <p:sp>
        <p:nvSpPr>
          <p:cNvPr id="25742" name="WordArt 142" descr="Орех">
            <a:hlinkClick r:id="rId3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059113" y="5084763"/>
            <a:ext cx="576262" cy="576262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31</a:t>
            </a:r>
          </a:p>
        </p:txBody>
      </p:sp>
      <p:sp>
        <p:nvSpPr>
          <p:cNvPr id="25743" name="WordArt 143" descr="Орех">
            <a:hlinkClick r:id="rId3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211638" y="5084763"/>
            <a:ext cx="576262" cy="576262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32</a:t>
            </a:r>
          </a:p>
        </p:txBody>
      </p:sp>
      <p:sp>
        <p:nvSpPr>
          <p:cNvPr id="4168" name="Rectangle 149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endParaRPr lang="ru-RU" b="1">
              <a:ln w="11430"/>
              <a:solidFill>
                <a:srgbClr val="B81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751" name="Rectangle 151">
            <a:hlinkClick r:id="rId37" action="ppaction://hlinksldjump"/>
          </p:cNvPr>
          <p:cNvSpPr>
            <a:spLocks noChangeArrowheads="1"/>
          </p:cNvSpPr>
          <p:nvPr/>
        </p:nvSpPr>
        <p:spPr bwMode="auto">
          <a:xfrm>
            <a:off x="6588125" y="6381750"/>
            <a:ext cx="1420813" cy="2873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Правила игры</a:t>
            </a:r>
          </a:p>
        </p:txBody>
      </p:sp>
      <p:sp>
        <p:nvSpPr>
          <p:cNvPr id="25754" name="Rectangle 154">
            <a:hlinkClick r:id="rId38" action="ppaction://hlinksldjump"/>
          </p:cNvPr>
          <p:cNvSpPr>
            <a:spLocks noChangeArrowheads="1"/>
          </p:cNvSpPr>
          <p:nvPr/>
        </p:nvSpPr>
        <p:spPr bwMode="auto">
          <a:xfrm>
            <a:off x="8243888" y="6381750"/>
            <a:ext cx="701675" cy="2873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14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Выход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6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5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5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56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8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56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5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5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56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8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56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5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25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56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56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25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5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56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56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5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5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56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56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25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25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56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56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5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5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56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56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5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25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56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56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5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25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56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56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25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5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56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56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25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5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56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57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5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5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57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57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5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5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57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1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57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25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5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57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2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57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25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25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57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57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25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25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25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4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57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25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25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57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5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57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5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25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257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6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57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5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5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57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7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57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5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5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57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57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5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5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57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57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5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5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57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0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57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5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5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57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1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2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5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5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5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57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3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57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5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5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57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4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57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5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5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57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5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57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5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5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57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6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257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25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25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257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7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257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25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25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257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57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25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25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257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9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257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25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25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257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40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257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25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25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257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4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257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25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25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257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42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257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25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25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25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43"/>
                  </p:tgtEl>
                </p:cond>
              </p:nextCondLst>
            </p:seq>
          </p:childTnLst>
        </p:cTn>
      </p:par>
    </p:tnLst>
    <p:bldLst>
      <p:bldP spid="25686" grpId="0"/>
      <p:bldP spid="25690" grpId="0"/>
      <p:bldP spid="25691" grpId="0"/>
      <p:bldP spid="25692" grpId="0"/>
      <p:bldP spid="25696" grpId="0"/>
      <p:bldP spid="25697" grpId="0"/>
      <p:bldP spid="25698" grpId="0"/>
      <p:bldP spid="25720" grpId="0"/>
      <p:bldP spid="25721" grpId="0"/>
      <p:bldP spid="25722" grpId="0"/>
      <p:bldP spid="25723" grpId="0"/>
      <p:bldP spid="25724" grpId="0"/>
      <p:bldP spid="25725" grpId="0"/>
      <p:bldP spid="25726" grpId="0"/>
      <p:bldP spid="25727" grpId="0"/>
      <p:bldP spid="25728" grpId="0"/>
      <p:bldP spid="25729" grpId="0"/>
      <p:bldP spid="25730" grpId="0"/>
      <p:bldP spid="25731" grpId="0"/>
      <p:bldP spid="25732" grpId="0"/>
      <p:bldP spid="25733" grpId="0"/>
      <p:bldP spid="25734" grpId="0"/>
      <p:bldP spid="25735" grpId="0"/>
      <p:bldP spid="25736" grpId="0"/>
      <p:bldP spid="25737" grpId="0"/>
      <p:bldP spid="25738" grpId="0"/>
      <p:bldP spid="25739" grpId="0"/>
      <p:bldP spid="25740" grpId="0"/>
      <p:bldP spid="25741" grpId="0"/>
      <p:bldP spid="25742" grpId="0"/>
      <p:bldP spid="2574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1974" y="1070769"/>
            <a:ext cx="6780212" cy="2286223"/>
          </a:xfrm>
          <a:ln w="7620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ctr">
              <a:lnSpc>
                <a:spcPct val="110000"/>
              </a:lnSpc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Вопрос на 1 балл</a:t>
            </a:r>
          </a:p>
          <a:p>
            <a:pPr lvl="0" algn="ctr">
              <a:lnSpc>
                <a:spcPct val="110000"/>
              </a:lnSpc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чём основное отличие географической карты от глобуса? </a:t>
            </a:r>
          </a:p>
          <a:p>
            <a:pPr algn="ctr" eaLnBrk="1" hangingPunct="1">
              <a:lnSpc>
                <a:spcPct val="110000"/>
              </a:lnSpc>
              <a:buFontTx/>
              <a:buNone/>
            </a:pP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174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0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16</a:t>
            </a:r>
          </a:p>
        </p:txBody>
      </p:sp>
      <p:sp>
        <p:nvSpPr>
          <p:cNvPr id="5530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30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30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306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3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5308" name="Rectangle 12"/>
          <p:cNvSpPr>
            <a:spLocks noChangeArrowheads="1"/>
          </p:cNvSpPr>
          <p:nvPr/>
        </p:nvSpPr>
        <p:spPr bwMode="auto">
          <a:xfrm>
            <a:off x="542271" y="3721288"/>
            <a:ext cx="3921779" cy="574675"/>
          </a:xfrm>
          <a:prstGeom prst="rect">
            <a:avLst/>
          </a:prstGeom>
          <a:ln w="76200" cmpd="thickThin" algn="ctr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55309" name="AutoShape 13"/>
          <p:cNvSpPr>
            <a:spLocks noChangeArrowheads="1"/>
          </p:cNvSpPr>
          <p:nvPr/>
        </p:nvSpPr>
        <p:spPr bwMode="auto">
          <a:xfrm rot="10800000">
            <a:off x="5292080" y="4008624"/>
            <a:ext cx="3601094" cy="2084199"/>
          </a:xfrm>
          <a:prstGeom prst="wedgeRectCallout">
            <a:avLst>
              <a:gd name="adj1" fmla="val 72455"/>
              <a:gd name="adj2" fmla="val 34683"/>
            </a:avLst>
          </a:prstGeom>
          <a:ln w="76200" cmpd="thickThin" algn="ctr">
            <a:solidFill>
              <a:srgbClr val="00B0F0"/>
            </a:solidFill>
            <a:miter lim="800000"/>
            <a:headEnd/>
            <a:tailEnd/>
          </a:ln>
        </p:spPr>
        <p:txBody>
          <a:bodyPr rot="10800000"/>
          <a:lstStyle/>
          <a:p>
            <a:r>
              <a:rPr lang="ru-RU" sz="2800" b="1" dirty="0" smtClean="0">
                <a:solidFill>
                  <a:srgbClr val="CC0000"/>
                </a:solidFill>
              </a:rPr>
              <a:t>На карте большие искажения земной поверхности, особенно у полюсов</a:t>
            </a:r>
            <a:endParaRPr lang="ru-RU" sz="2800" b="1" dirty="0">
              <a:solidFill>
                <a:srgbClr val="CC0000"/>
              </a:solidFill>
            </a:endParaRPr>
          </a:p>
        </p:txBody>
      </p:sp>
      <p:sp>
        <p:nvSpPr>
          <p:cNvPr id="31759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315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17" name="Rectangle 2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8" grpId="1"/>
      <p:bldP spid="55299" grpId="0" build="p" animBg="1"/>
      <p:bldP spid="55303" grpId="0" animBg="1"/>
      <p:bldP spid="55304" grpId="0" animBg="1"/>
      <p:bldP spid="55305" grpId="0" animBg="1"/>
      <p:bldP spid="55306" grpId="0" animBg="1"/>
      <p:bldP spid="55307" grpId="0" animBg="1"/>
      <p:bldP spid="55308" grpId="0" animBg="1"/>
      <p:bldP spid="5530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3539" y="1339823"/>
            <a:ext cx="6780212" cy="2017169"/>
          </a:xfrm>
          <a:ln w="7620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 eaLnBrk="1" hangingPunct="1">
              <a:lnSpc>
                <a:spcPct val="170000"/>
              </a:lnSpc>
              <a:buFontTx/>
              <a:buNone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Вопрос на 1 балл</a:t>
            </a:r>
          </a:p>
          <a:p>
            <a:pPr algn="ctr" eaLnBrk="1" hangingPunct="1">
              <a:lnSpc>
                <a:spcPct val="170000"/>
              </a:lnSpc>
              <a:buFontTx/>
              <a:buNone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Кто и когда открыл Северный полюс?</a:t>
            </a:r>
          </a:p>
        </p:txBody>
      </p:sp>
      <p:sp>
        <p:nvSpPr>
          <p:cNvPr id="3277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4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20</a:t>
            </a:r>
          </a:p>
        </p:txBody>
      </p:sp>
      <p:sp>
        <p:nvSpPr>
          <p:cNvPr id="5632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632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632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6330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633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6332" name="Rectangle 12"/>
          <p:cNvSpPr>
            <a:spLocks noChangeArrowheads="1"/>
          </p:cNvSpPr>
          <p:nvPr/>
        </p:nvSpPr>
        <p:spPr bwMode="auto">
          <a:xfrm>
            <a:off x="574675" y="3721288"/>
            <a:ext cx="4321175" cy="574675"/>
          </a:xfrm>
          <a:prstGeom prst="rect">
            <a:avLst/>
          </a:prstGeom>
          <a:ln w="76200" cmpd="thickThin" algn="ctr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56333" name="AutoShape 13"/>
          <p:cNvSpPr>
            <a:spLocks noChangeArrowheads="1"/>
          </p:cNvSpPr>
          <p:nvPr/>
        </p:nvSpPr>
        <p:spPr bwMode="auto">
          <a:xfrm rot="10800000">
            <a:off x="5436096" y="4500857"/>
            <a:ext cx="3233737" cy="1643073"/>
          </a:xfrm>
          <a:prstGeom prst="wedgeRectCallout">
            <a:avLst>
              <a:gd name="adj1" fmla="val 59260"/>
              <a:gd name="adj2" fmla="val 77065"/>
            </a:avLst>
          </a:prstGeom>
          <a:ln w="76200" cmpd="thickThin" algn="ctr">
            <a:solidFill>
              <a:srgbClr val="00B0F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pPr>
              <a:lnSpc>
                <a:spcPct val="110000"/>
              </a:lnSpc>
            </a:pPr>
            <a:r>
              <a:rPr lang="ru-RU" sz="3600" b="1" dirty="0" smtClean="0">
                <a:solidFill>
                  <a:srgbClr val="CC0000"/>
                </a:solidFill>
              </a:rPr>
              <a:t>Роберт </a:t>
            </a:r>
            <a:r>
              <a:rPr lang="ru-RU" sz="3600" b="1" dirty="0" err="1" smtClean="0">
                <a:solidFill>
                  <a:srgbClr val="CC0000"/>
                </a:solidFill>
              </a:rPr>
              <a:t>Пири</a:t>
            </a:r>
            <a:r>
              <a:rPr lang="ru-RU" sz="3600" b="1" dirty="0" smtClean="0">
                <a:solidFill>
                  <a:srgbClr val="CC0000"/>
                </a:solidFill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ru-RU" sz="3600" b="1" dirty="0" smtClean="0">
                <a:solidFill>
                  <a:srgbClr val="CC0000"/>
                </a:solidFill>
              </a:rPr>
              <a:t>В 1909 году</a:t>
            </a:r>
            <a:endParaRPr lang="ru-RU" sz="3600" b="1" dirty="0">
              <a:solidFill>
                <a:srgbClr val="CC0000"/>
              </a:solidFill>
            </a:endParaRPr>
          </a:p>
        </p:txBody>
      </p:sp>
      <p:sp>
        <p:nvSpPr>
          <p:cNvPr id="32783" name="Rectangle 19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6341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17" name="Rectangle 2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2" grpId="1"/>
      <p:bldP spid="56323" grpId="0" build="p" animBg="1"/>
      <p:bldP spid="56327" grpId="0" animBg="1"/>
      <p:bldP spid="56328" grpId="0" animBg="1"/>
      <p:bldP spid="56329" grpId="0" animBg="1"/>
      <p:bldP spid="56330" grpId="0" animBg="1"/>
      <p:bldP spid="56331" grpId="0" animBg="1"/>
      <p:bldP spid="56332" grpId="0" animBg="1"/>
      <p:bldP spid="5633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71663" y="1341438"/>
            <a:ext cx="6780212" cy="2015554"/>
          </a:xfrm>
          <a:ln w="76200">
            <a:solidFill>
              <a:srgbClr val="0000F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110000"/>
              </a:lnSpc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Вопрос на 1 балл</a:t>
            </a:r>
          </a:p>
          <a:p>
            <a:pPr algn="ctr">
              <a:lnSpc>
                <a:spcPct val="110000"/>
              </a:lnSpc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Какой город расположен восточнее Владивосток или Москва?</a:t>
            </a:r>
          </a:p>
        </p:txBody>
      </p:sp>
      <p:sp>
        <p:nvSpPr>
          <p:cNvPr id="3379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79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24</a:t>
            </a:r>
          </a:p>
        </p:txBody>
      </p:sp>
      <p:sp>
        <p:nvSpPr>
          <p:cNvPr id="5735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35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35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35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35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7356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 i="1" dirty="0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57357" name="AutoShape 13"/>
          <p:cNvSpPr>
            <a:spLocks noChangeArrowheads="1"/>
          </p:cNvSpPr>
          <p:nvPr/>
        </p:nvSpPr>
        <p:spPr bwMode="auto">
          <a:xfrm rot="10800000">
            <a:off x="5148262" y="5157191"/>
            <a:ext cx="3086099" cy="935633"/>
          </a:xfrm>
          <a:prstGeom prst="wedgeRectCallout">
            <a:avLst>
              <a:gd name="adj1" fmla="val 2037"/>
              <a:gd name="adj2" fmla="val 127575"/>
            </a:avLst>
          </a:prstGeom>
          <a:ln w="76200" cmpd="thickThin" algn="ctr">
            <a:solidFill>
              <a:srgbClr val="0000FF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pPr algn="ctr"/>
            <a:r>
              <a:rPr lang="ru-RU" sz="3600" b="1" dirty="0" smtClean="0">
                <a:solidFill>
                  <a:srgbClr val="CC0000"/>
                </a:solidFill>
              </a:rPr>
              <a:t>Владивосток</a:t>
            </a:r>
            <a:endParaRPr lang="ru-RU" sz="3600" b="1" dirty="0">
              <a:solidFill>
                <a:srgbClr val="CC0000"/>
              </a:solidFill>
            </a:endParaRPr>
          </a:p>
        </p:txBody>
      </p:sp>
      <p:sp>
        <p:nvSpPr>
          <p:cNvPr id="33807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363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18" name="Rectangle 2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6" grpId="1"/>
      <p:bldP spid="57347" grpId="0" build="p" animBg="1"/>
      <p:bldP spid="57351" grpId="0" animBg="1"/>
      <p:bldP spid="57352" grpId="0" animBg="1"/>
      <p:bldP spid="57353" grpId="0" animBg="1"/>
      <p:bldP spid="57354" grpId="0" animBg="1"/>
      <p:bldP spid="57355" grpId="0" animBg="1"/>
      <p:bldP spid="57356" grpId="0" animBg="1"/>
      <p:bldP spid="5735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776" y="0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765175"/>
            <a:ext cx="7349427" cy="3815953"/>
          </a:xfrm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Вопрос на 2 балла</a:t>
            </a:r>
          </a:p>
          <a:p>
            <a:pPr eaLnBrk="1" hangingPunct="1">
              <a:buFontTx/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Кто находится </a:t>
            </a:r>
          </a:p>
          <a:p>
            <a:pPr eaLnBrk="1" hangingPunct="1">
              <a:buFontTx/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западнее: </a:t>
            </a:r>
          </a:p>
          <a:p>
            <a:pPr eaLnBrk="1" hangingPunct="1">
              <a:buFontTx/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кошечка или </a:t>
            </a:r>
          </a:p>
          <a:p>
            <a:pPr eaLnBrk="1" hangingPunct="1">
              <a:buFontTx/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собачка? </a:t>
            </a:r>
          </a:p>
        </p:txBody>
      </p:sp>
      <p:sp>
        <p:nvSpPr>
          <p:cNvPr id="3482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3371" y="243681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2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431800" y="477043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28</a:t>
            </a:r>
          </a:p>
        </p:txBody>
      </p:sp>
      <p:sp>
        <p:nvSpPr>
          <p:cNvPr id="5837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37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37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37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37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8380" name="Rectangle 12"/>
          <p:cNvSpPr>
            <a:spLocks noChangeArrowheads="1"/>
          </p:cNvSpPr>
          <p:nvPr/>
        </p:nvSpPr>
        <p:spPr bwMode="auto">
          <a:xfrm>
            <a:off x="274545" y="4797425"/>
            <a:ext cx="3865656" cy="574675"/>
          </a:xfrm>
          <a:prstGeom prst="rect">
            <a:avLst/>
          </a:prstGeom>
          <a:ln w="76200" cmpd="thickThin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58381" name="AutoShape 13"/>
          <p:cNvSpPr>
            <a:spLocks noChangeArrowheads="1"/>
          </p:cNvSpPr>
          <p:nvPr/>
        </p:nvSpPr>
        <p:spPr bwMode="auto">
          <a:xfrm rot="10800000">
            <a:off x="5701553" y="4915887"/>
            <a:ext cx="2592387" cy="1151657"/>
          </a:xfrm>
          <a:prstGeom prst="wedgeRectCallout">
            <a:avLst>
              <a:gd name="adj1" fmla="val 97303"/>
              <a:gd name="adj2" fmla="val 32301"/>
            </a:avLst>
          </a:prstGeom>
          <a:ln w="76200" cmpd="thickThin" algn="ctr">
            <a:solidFill>
              <a:srgbClr val="0000FF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pPr algn="ctr"/>
            <a:r>
              <a:rPr lang="ru-RU" sz="4400" b="1" dirty="0" smtClean="0">
                <a:solidFill>
                  <a:srgbClr val="CC0000"/>
                </a:solidFill>
              </a:rPr>
              <a:t>Кошечка</a:t>
            </a:r>
            <a:endParaRPr lang="ru-RU" sz="4400" b="1" dirty="0">
              <a:solidFill>
                <a:srgbClr val="CC0000"/>
              </a:solidFill>
            </a:endParaRPr>
          </a:p>
        </p:txBody>
      </p:sp>
      <p:sp>
        <p:nvSpPr>
          <p:cNvPr id="34831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387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17" name="Rectangle 2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</a:rPr>
              <a:t>Продолжить игру</a:t>
            </a:r>
          </a:p>
        </p:txBody>
      </p:sp>
      <p:sp>
        <p:nvSpPr>
          <p:cNvPr id="3" name="Овал 2"/>
          <p:cNvSpPr/>
          <p:nvPr/>
        </p:nvSpPr>
        <p:spPr>
          <a:xfrm>
            <a:off x="4529231" y="789333"/>
            <a:ext cx="4284415" cy="3743945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уга 5"/>
          <p:cNvSpPr/>
          <p:nvPr/>
        </p:nvSpPr>
        <p:spPr>
          <a:xfrm rot="16200000">
            <a:off x="5128922" y="621042"/>
            <a:ext cx="3743944" cy="4032212"/>
          </a:xfrm>
          <a:prstGeom prst="arc">
            <a:avLst>
              <a:gd name="adj1" fmla="val 11369459"/>
              <a:gd name="adj2" fmla="val 2091675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уга 6"/>
          <p:cNvSpPr/>
          <p:nvPr/>
        </p:nvSpPr>
        <p:spPr>
          <a:xfrm flipH="1">
            <a:off x="5796136" y="765176"/>
            <a:ext cx="2232248" cy="3743944"/>
          </a:xfrm>
          <a:prstGeom prst="arc">
            <a:avLst>
              <a:gd name="adj1" fmla="val 16746130"/>
              <a:gd name="adj2" fmla="val 469482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3" idx="0"/>
            <a:endCxn id="6" idx="0"/>
          </p:cNvCxnSpPr>
          <p:nvPr/>
        </p:nvCxnSpPr>
        <p:spPr>
          <a:xfrm>
            <a:off x="6671439" y="789333"/>
            <a:ext cx="20201" cy="36976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Дуга 9"/>
          <p:cNvSpPr/>
          <p:nvPr/>
        </p:nvSpPr>
        <p:spPr>
          <a:xfrm>
            <a:off x="6218886" y="789330"/>
            <a:ext cx="1232839" cy="3743945"/>
          </a:xfrm>
          <a:prstGeom prst="arc">
            <a:avLst>
              <a:gd name="adj1" fmla="val 16047637"/>
              <a:gd name="adj2" fmla="val 563263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Дуга 31"/>
          <p:cNvSpPr/>
          <p:nvPr/>
        </p:nvSpPr>
        <p:spPr>
          <a:xfrm rot="5400000">
            <a:off x="4900522" y="1031806"/>
            <a:ext cx="3743946" cy="3258998"/>
          </a:xfrm>
          <a:prstGeom prst="arc">
            <a:avLst>
              <a:gd name="adj1" fmla="val 10970586"/>
              <a:gd name="adj2" fmla="val 2134986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5142996" y="1988840"/>
            <a:ext cx="221824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142996" y="3356992"/>
            <a:ext cx="309136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2"/>
          <p:cNvPicPr>
            <a:picLocks noChangeAspect="1" noChangeArrowheads="1" noCrop="1"/>
          </p:cNvPicPr>
          <p:nvPr/>
        </p:nvPicPr>
        <p:blipFill>
          <a:blip r:embed="rId6" cstate="print">
            <a:duotone>
              <a:prstClr val="black"/>
              <a:srgbClr val="2A2D6C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flipH="1">
            <a:off x="6772494" y="1053306"/>
            <a:ext cx="1118147" cy="869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3"/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890641" y="2381245"/>
            <a:ext cx="774709" cy="84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83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0" grpId="1"/>
      <p:bldP spid="58371" grpId="0" build="p" animBg="1"/>
      <p:bldP spid="58375" grpId="0" animBg="1"/>
      <p:bldP spid="58376" grpId="0" animBg="1"/>
      <p:bldP spid="58377" grpId="0" animBg="1"/>
      <p:bldP spid="58378" grpId="0" animBg="1"/>
      <p:bldP spid="58379" grpId="0" animBg="1"/>
      <p:bldP spid="58380" grpId="0" animBg="1"/>
      <p:bldP spid="5838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18753" y="1341438"/>
            <a:ext cx="6780212" cy="1943546"/>
          </a:xfrm>
          <a:ln w="76200">
            <a:solidFill>
              <a:srgbClr val="0000F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hangingPunct="1">
              <a:buFontTx/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Вопрос на 1 балл</a:t>
            </a:r>
          </a:p>
          <a:p>
            <a:pPr algn="ctr" eaLnBrk="1" hangingPunct="1">
              <a:buFontTx/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каком направлении от Южной  Америки находится 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Африка?</a:t>
            </a:r>
          </a:p>
        </p:txBody>
      </p:sp>
      <p:sp>
        <p:nvSpPr>
          <p:cNvPr id="3584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6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32</a:t>
            </a:r>
          </a:p>
        </p:txBody>
      </p:sp>
      <p:sp>
        <p:nvSpPr>
          <p:cNvPr id="5939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40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40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40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40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9404" name="Rectangle 12"/>
          <p:cNvSpPr>
            <a:spLocks noChangeArrowheads="1"/>
          </p:cNvSpPr>
          <p:nvPr/>
        </p:nvSpPr>
        <p:spPr bwMode="auto">
          <a:xfrm>
            <a:off x="740334" y="3685429"/>
            <a:ext cx="4321175" cy="574675"/>
          </a:xfrm>
          <a:prstGeom prst="rect">
            <a:avLst/>
          </a:prstGeom>
          <a:ln w="76200" cmpd="thickThin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59405" name="AutoShape 13"/>
          <p:cNvSpPr>
            <a:spLocks noChangeArrowheads="1"/>
          </p:cNvSpPr>
          <p:nvPr/>
        </p:nvSpPr>
        <p:spPr bwMode="auto">
          <a:xfrm rot="10800000">
            <a:off x="5000625" y="5013175"/>
            <a:ext cx="3857651" cy="1079649"/>
          </a:xfrm>
          <a:prstGeom prst="wedgeRectCallout">
            <a:avLst>
              <a:gd name="adj1" fmla="val 49703"/>
              <a:gd name="adj2" fmla="val 106610"/>
            </a:avLst>
          </a:prstGeom>
          <a:ln w="76200" cmpd="thickThin" algn="ctr">
            <a:solidFill>
              <a:srgbClr val="0000FF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pPr algn="ctr"/>
            <a:r>
              <a:rPr lang="ru-RU" sz="4400" b="1" dirty="0" smtClean="0">
                <a:solidFill>
                  <a:srgbClr val="CC0000"/>
                </a:solidFill>
              </a:rPr>
              <a:t>В восточном</a:t>
            </a:r>
            <a:endParaRPr lang="ru-RU" sz="4400" b="1" dirty="0">
              <a:solidFill>
                <a:srgbClr val="CC0000"/>
              </a:solidFill>
            </a:endParaRPr>
          </a:p>
        </p:txBody>
      </p:sp>
      <p:sp>
        <p:nvSpPr>
          <p:cNvPr id="35855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411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17" name="Rectangle 2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4" grpId="1"/>
      <p:bldP spid="59395" grpId="0" build="p" animBg="1"/>
      <p:bldP spid="59399" grpId="0" animBg="1"/>
      <p:bldP spid="59400" grpId="0" animBg="1"/>
      <p:bldP spid="59401" grpId="0" animBg="1"/>
      <p:bldP spid="59402" grpId="0" animBg="1"/>
      <p:bldP spid="59403" grpId="0" animBg="1"/>
      <p:bldP spid="59404" grpId="0" animBg="1"/>
      <p:bldP spid="5940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47625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67" name="WordArt 5" descr="Орех"/>
          <p:cNvSpPr>
            <a:spLocks noChangeArrowheads="1" noChangeShapeType="1" noTextEdit="1"/>
          </p:cNvSpPr>
          <p:nvPr/>
        </p:nvSpPr>
        <p:spPr bwMode="auto">
          <a:xfrm>
            <a:off x="827088" y="692150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12</a:t>
            </a:r>
          </a:p>
        </p:txBody>
      </p:sp>
      <p:sp>
        <p:nvSpPr>
          <p:cNvPr id="61449" name="WordArt 9"/>
          <p:cNvSpPr>
            <a:spLocks noChangeArrowheads="1" noChangeShapeType="1" noTextEdit="1"/>
          </p:cNvSpPr>
          <p:nvPr/>
        </p:nvSpPr>
        <p:spPr bwMode="auto">
          <a:xfrm rot="21388412">
            <a:off x="556377" y="2825090"/>
            <a:ext cx="8301875" cy="2087563"/>
          </a:xfrm>
          <a:prstGeom prst="rect">
            <a:avLst/>
          </a:prstGeom>
        </p:spPr>
        <p:txBody>
          <a:bodyPr wrap="none" fromWordArt="1">
            <a:prstTxWarp prst="textFadeRight">
              <a:avLst>
                <a:gd name="adj" fmla="val 20748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600" b="1" kern="1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Как жаль! Как жаль!</a:t>
            </a:r>
          </a:p>
        </p:txBody>
      </p:sp>
      <p:sp>
        <p:nvSpPr>
          <p:cNvPr id="61450" name="WordArt 10"/>
          <p:cNvSpPr>
            <a:spLocks noChangeArrowheads="1" noChangeShapeType="1" noTextEdit="1"/>
          </p:cNvSpPr>
          <p:nvPr/>
        </p:nvSpPr>
        <p:spPr bwMode="auto">
          <a:xfrm>
            <a:off x="1908175" y="765175"/>
            <a:ext cx="6983413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i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Увы! Количество баллов </a:t>
            </a:r>
          </a:p>
          <a:p>
            <a:r>
              <a:rPr lang="ru-RU" sz="3600" b="1" i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 уменьшаются </a:t>
            </a:r>
            <a:r>
              <a:rPr lang="ru-RU" sz="3600" b="1" i="1" kern="1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на 5 баллов! </a:t>
            </a:r>
            <a:endParaRPr lang="ru-RU" sz="3600" b="1" i="1" kern="1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  <p:sp>
        <p:nvSpPr>
          <p:cNvPr id="36871" name="AutoShape 11" descr="Букет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003800" y="5229225"/>
            <a:ext cx="3455988" cy="1152525"/>
          </a:xfrm>
          <a:prstGeom prst="notchedRightArrow">
            <a:avLst>
              <a:gd name="adj1" fmla="val 66954"/>
              <a:gd name="adj2" fmla="val 78311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ПЕРЕХОД ХОДА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9" grpId="0" animBg="1"/>
      <p:bldP spid="61450" grpId="0" animBg="1"/>
      <p:bldP spid="61450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AutoShape 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47625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2" name="WordArt 3" descr="Орех"/>
          <p:cNvSpPr>
            <a:spLocks noChangeArrowheads="1" noChangeShapeType="1" noTextEdit="1"/>
          </p:cNvSpPr>
          <p:nvPr/>
        </p:nvSpPr>
        <p:spPr bwMode="auto">
          <a:xfrm>
            <a:off x="827088" y="692150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14</a:t>
            </a:r>
          </a:p>
        </p:txBody>
      </p:sp>
      <p:sp>
        <p:nvSpPr>
          <p:cNvPr id="66565" name="WordArt 5"/>
          <p:cNvSpPr>
            <a:spLocks noChangeArrowheads="1" noChangeShapeType="1" noTextEdit="1"/>
          </p:cNvSpPr>
          <p:nvPr/>
        </p:nvSpPr>
        <p:spPr bwMode="auto">
          <a:xfrm rot="20811206">
            <a:off x="221130" y="3513380"/>
            <a:ext cx="8657947" cy="2087562"/>
          </a:xfrm>
          <a:prstGeom prst="rect">
            <a:avLst/>
          </a:prstGeom>
        </p:spPr>
        <p:txBody>
          <a:bodyPr wrap="none" fromWordArt="1">
            <a:prstTxWarp prst="textFadeRight">
              <a:avLst>
                <a:gd name="adj" fmla="val 2118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Ура!!!  Ура!!!   Ура!!!</a:t>
            </a:r>
          </a:p>
        </p:txBody>
      </p:sp>
      <p:sp>
        <p:nvSpPr>
          <p:cNvPr id="66566" name="WordArt 6"/>
          <p:cNvSpPr>
            <a:spLocks noChangeArrowheads="1" noChangeShapeType="1" noTextEdit="1"/>
          </p:cNvSpPr>
          <p:nvPr/>
        </p:nvSpPr>
        <p:spPr bwMode="auto">
          <a:xfrm>
            <a:off x="1835150" y="765175"/>
            <a:ext cx="6983413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i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Повезло! Заработанные </a:t>
            </a:r>
          </a:p>
          <a:p>
            <a:r>
              <a:rPr lang="ru-RU" sz="3600" b="1" i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баллы 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увеличиваются на 3 балла!</a:t>
            </a:r>
            <a:endParaRPr lang="ru-RU" sz="3600" b="1" i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7895" name="AutoShape 9" descr="Букет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003800" y="5229225"/>
            <a:ext cx="3455988" cy="1152525"/>
          </a:xfrm>
          <a:prstGeom prst="notchedRightArrow">
            <a:avLst>
              <a:gd name="adj1" fmla="val 66954"/>
              <a:gd name="adj2" fmla="val 78311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ПЕРЕХОД ХОДА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5" grpId="0" animBg="1"/>
      <p:bldP spid="66566" grpId="0" animBg="1"/>
      <p:bldP spid="66566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47625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15" name="WordArt 3" descr="Орех"/>
          <p:cNvSpPr>
            <a:spLocks noChangeArrowheads="1" noChangeShapeType="1" noTextEdit="1"/>
          </p:cNvSpPr>
          <p:nvPr/>
        </p:nvSpPr>
        <p:spPr bwMode="auto">
          <a:xfrm>
            <a:off x="827088" y="692150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15</a:t>
            </a:r>
          </a:p>
        </p:txBody>
      </p:sp>
      <p:sp>
        <p:nvSpPr>
          <p:cNvPr id="67589" name="WordArt 5"/>
          <p:cNvSpPr>
            <a:spLocks noChangeArrowheads="1" noChangeShapeType="1" noTextEdit="1"/>
          </p:cNvSpPr>
          <p:nvPr/>
        </p:nvSpPr>
        <p:spPr bwMode="auto">
          <a:xfrm rot="21106600">
            <a:off x="719808" y="3133661"/>
            <a:ext cx="7911916" cy="2087562"/>
          </a:xfrm>
          <a:prstGeom prst="rect">
            <a:avLst/>
          </a:prstGeom>
        </p:spPr>
        <p:txBody>
          <a:bodyPr wrap="none" fromWordArt="1">
            <a:prstTxWarp prst="textFadeRight">
              <a:avLst>
                <a:gd name="adj" fmla="val 20687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Ура!!!  Ура!!!   Ура!!!</a:t>
            </a:r>
          </a:p>
        </p:txBody>
      </p:sp>
      <p:sp>
        <p:nvSpPr>
          <p:cNvPr id="67590" name="WordArt 6"/>
          <p:cNvSpPr>
            <a:spLocks noChangeArrowheads="1" noChangeShapeType="1" noTextEdit="1"/>
          </p:cNvSpPr>
          <p:nvPr/>
        </p:nvSpPr>
        <p:spPr bwMode="auto">
          <a:xfrm>
            <a:off x="1835150" y="765175"/>
            <a:ext cx="6983413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600" b="1" i="1" kern="1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Повезло! </a:t>
            </a:r>
          </a:p>
          <a:p>
            <a:r>
              <a:rPr lang="ru-RU" sz="3600" b="1" i="1" kern="1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 Дополнительно 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5 баллов!</a:t>
            </a:r>
            <a:endParaRPr lang="ru-RU" sz="3600" b="1" i="1" kern="1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8919" name="AutoShape 8" descr="Букет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003800" y="5229225"/>
            <a:ext cx="3455988" cy="1152525"/>
          </a:xfrm>
          <a:prstGeom prst="notchedRightArrow">
            <a:avLst>
              <a:gd name="adj1" fmla="val 66954"/>
              <a:gd name="adj2" fmla="val 78311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ПЕРЕХОД ХОДА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" grpId="0" animBg="1"/>
      <p:bldP spid="67590" grpId="0" animBg="1"/>
      <p:bldP spid="67590" grpId="1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47625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39" name="WordArt 3" descr="Орех"/>
          <p:cNvSpPr>
            <a:spLocks noChangeArrowheads="1" noChangeShapeType="1" noTextEdit="1"/>
          </p:cNvSpPr>
          <p:nvPr/>
        </p:nvSpPr>
        <p:spPr bwMode="auto">
          <a:xfrm>
            <a:off x="827088" y="692150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33</a:t>
            </a:r>
          </a:p>
        </p:txBody>
      </p:sp>
      <p:sp>
        <p:nvSpPr>
          <p:cNvPr id="68613" name="WordArt 5"/>
          <p:cNvSpPr>
            <a:spLocks noChangeArrowheads="1" noChangeShapeType="1" noTextEdit="1"/>
          </p:cNvSpPr>
          <p:nvPr/>
        </p:nvSpPr>
        <p:spPr bwMode="auto">
          <a:xfrm rot="20902884">
            <a:off x="170711" y="3629126"/>
            <a:ext cx="8085623" cy="2087562"/>
          </a:xfrm>
          <a:prstGeom prst="rect">
            <a:avLst/>
          </a:prstGeom>
        </p:spPr>
        <p:txBody>
          <a:bodyPr wrap="none" fromWordArt="1">
            <a:prstTxWarp prst="textFadeRight">
              <a:avLst>
                <a:gd name="adj" fmla="val 23689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Как жаль! Как жаль!</a:t>
            </a:r>
          </a:p>
        </p:txBody>
      </p:sp>
      <p:sp>
        <p:nvSpPr>
          <p:cNvPr id="68614" name="WordArt 6"/>
          <p:cNvSpPr>
            <a:spLocks noChangeArrowheads="1" noChangeShapeType="1" noTextEdit="1"/>
          </p:cNvSpPr>
          <p:nvPr/>
        </p:nvSpPr>
        <p:spPr bwMode="auto">
          <a:xfrm>
            <a:off x="2000232" y="428604"/>
            <a:ext cx="6696075" cy="17970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35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i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Увы! </a:t>
            </a:r>
          </a:p>
          <a:p>
            <a:r>
              <a:rPr lang="ru-RU" sz="3600" b="1" i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Минус 5 баллов от </a:t>
            </a:r>
            <a:endParaRPr lang="ru-RU" sz="3600" b="1" i="1" kern="1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  <a:p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общего </a:t>
            </a:r>
            <a:r>
              <a:rPr lang="ru-RU" sz="3600" b="1" i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количества!</a:t>
            </a:r>
          </a:p>
        </p:txBody>
      </p:sp>
      <p:sp>
        <p:nvSpPr>
          <p:cNvPr id="39943" name="AutoShape 7" descr="Букет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003800" y="5229225"/>
            <a:ext cx="3455988" cy="1152525"/>
          </a:xfrm>
          <a:prstGeom prst="notchedRightArrow">
            <a:avLst>
              <a:gd name="adj1" fmla="val 66954"/>
              <a:gd name="adj2" fmla="val 78311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ПЕРЕХОД ХОДА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 animBg="1"/>
      <p:bldP spid="68614" grpId="0" animBg="1"/>
      <p:bldP spid="68614" grpId="1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Используемые </a:t>
            </a:r>
            <a:b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ресурсы: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143116"/>
            <a:ext cx="89297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hlinkClick r:id="rId2"/>
              </a:rPr>
              <a:t>http://it-n.ru/Attachment.aspx?Id=3362</a:t>
            </a:r>
            <a:r>
              <a:rPr lang="en-US" sz="2400" dirty="0" smtClean="0"/>
              <a:t> </a:t>
            </a:r>
            <a:r>
              <a:rPr lang="ru-RU" sz="2400" dirty="0" smtClean="0"/>
              <a:t> - шаблон игры</a:t>
            </a:r>
            <a:endParaRPr lang="en-US" sz="2400" dirty="0" smtClean="0"/>
          </a:p>
          <a:p>
            <a:endParaRPr lang="en-US" sz="2400" dirty="0" smtClean="0"/>
          </a:p>
          <a:p>
            <a:endParaRPr lang="ru-RU" sz="2400" dirty="0" smtClean="0"/>
          </a:p>
          <a:p>
            <a:endParaRPr lang="en-US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6948487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40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ВНИМАНИЕ!  ВОПРОС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72816"/>
            <a:ext cx="7676386" cy="1143009"/>
          </a:xfrm>
          <a:ln w="76200">
            <a:solidFill>
              <a:srgbClr val="FFFF00"/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>
            <a:bevelT w="114300" prst="artDeco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buFontTx/>
              <a:buNone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Вопрос на 1 балл</a:t>
            </a:r>
          </a:p>
          <a:p>
            <a:pPr algn="ctr" eaLnBrk="1" hangingPunct="1">
              <a:buFontTx/>
              <a:buNone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 такое топографический план?</a:t>
            </a:r>
          </a:p>
        </p:txBody>
      </p:sp>
      <p:sp>
        <p:nvSpPr>
          <p:cNvPr id="5125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1472" y="500042"/>
            <a:ext cx="1042988" cy="1042988"/>
          </a:xfrm>
          <a:prstGeom prst="actionButtonBlank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126" name="WordArt 7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1</a:t>
            </a:r>
          </a:p>
        </p:txBody>
      </p:sp>
      <p:sp>
        <p:nvSpPr>
          <p:cNvPr id="2663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>
            <a:gsLst>
              <a:gs pos="0">
                <a:srgbClr val="FFFF00"/>
              </a:gs>
              <a:gs pos="0">
                <a:srgbClr val="FFFF00"/>
              </a:gs>
              <a:gs pos="64999">
                <a:srgbClr val="FFFF00"/>
              </a:gs>
              <a:gs pos="100000">
                <a:srgbClr val="D1C39F"/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2663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>
            <a:gsLst>
              <a:gs pos="0">
                <a:srgbClr val="FFFF00"/>
              </a:gs>
              <a:gs pos="0">
                <a:srgbClr val="FFFF00"/>
              </a:gs>
              <a:gs pos="64999">
                <a:srgbClr val="FFFF00"/>
              </a:gs>
              <a:gs pos="100000">
                <a:srgbClr val="D1C39F"/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2663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>
            <a:gsLst>
              <a:gs pos="0">
                <a:srgbClr val="FFFF00"/>
              </a:gs>
              <a:gs pos="0">
                <a:srgbClr val="FFFF00"/>
              </a:gs>
              <a:gs pos="64999">
                <a:srgbClr val="FFFF00"/>
              </a:gs>
              <a:gs pos="100000">
                <a:srgbClr val="D1C39F"/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26636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>
            <a:gsLst>
              <a:gs pos="0">
                <a:srgbClr val="FFFF00"/>
              </a:gs>
              <a:gs pos="0">
                <a:srgbClr val="FFFF00"/>
              </a:gs>
              <a:gs pos="64999">
                <a:srgbClr val="FFFF00"/>
              </a:gs>
              <a:gs pos="100000">
                <a:srgbClr val="D1C39F"/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26637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>
            <a:gsLst>
              <a:gs pos="0">
                <a:srgbClr val="FFFF00"/>
              </a:gs>
              <a:gs pos="0">
                <a:srgbClr val="FFFF00"/>
              </a:gs>
              <a:gs pos="64999">
                <a:srgbClr val="FFFF00"/>
              </a:gs>
              <a:gs pos="100000">
                <a:srgbClr val="D1C39F"/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 useBgFill="1">
        <p:nvSpPr>
          <p:cNvPr id="26639" name="Rectangle 15"/>
          <p:cNvSpPr>
            <a:spLocks noChangeArrowheads="1"/>
          </p:cNvSpPr>
          <p:nvPr/>
        </p:nvSpPr>
        <p:spPr bwMode="auto">
          <a:xfrm>
            <a:off x="4142813" y="3146144"/>
            <a:ext cx="4606927" cy="574675"/>
          </a:xfrm>
          <a:prstGeom prst="rect">
            <a:avLst/>
          </a:prstGeom>
          <a:ln w="57150">
            <a:solidFill>
              <a:srgbClr val="EC20CF"/>
            </a:solidFill>
            <a:headEnd/>
            <a:tailEnd/>
          </a:ln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26640" name="AutoShape 16"/>
          <p:cNvSpPr>
            <a:spLocks noChangeArrowheads="1"/>
          </p:cNvSpPr>
          <p:nvPr/>
        </p:nvSpPr>
        <p:spPr bwMode="auto">
          <a:xfrm rot="10800000">
            <a:off x="482012" y="4077072"/>
            <a:ext cx="7559672" cy="1296492"/>
          </a:xfrm>
          <a:prstGeom prst="wedgeRectCallout">
            <a:avLst>
              <a:gd name="adj1" fmla="val -53150"/>
              <a:gd name="adj2" fmla="val 71936"/>
            </a:avLst>
          </a:prstGeom>
          <a:ln w="76200" cmpd="thickThin" algn="ctr">
            <a:solidFill>
              <a:srgbClr val="00CC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Изображение небольшого участка земной поверхности на плоскости в уменьшенном виде с помощью условных знаков</a:t>
            </a:r>
            <a:endParaRPr lang="ru-RU" sz="2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135" name="Rectangle 20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46" name="Rectangle 2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26647" name="Rectangle 2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6" grpId="1"/>
      <p:bldP spid="26627" grpId="0" build="p" animBg="1"/>
      <p:bldP spid="26633" grpId="0" animBg="1"/>
      <p:bldP spid="26634" grpId="0" animBg="1"/>
      <p:bldP spid="26635" grpId="0" animBg="1"/>
      <p:bldP spid="26636" grpId="0" animBg="1"/>
      <p:bldP spid="26637" grpId="0" animBg="1"/>
      <p:bldP spid="26639" grpId="0" animBg="1"/>
      <p:bldP spid="266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6591329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40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89138"/>
            <a:ext cx="6780212" cy="1368425"/>
          </a:xfrm>
          <a:ln w="5715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ctr" eaLnBrk="1" hangingPunct="1">
              <a:buFontTx/>
              <a:buNone/>
            </a:pP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Вопрос на 3 балла</a:t>
            </a:r>
          </a:p>
          <a:p>
            <a:pPr algn="ctr" eaLnBrk="1" hangingPunct="1">
              <a:buFontTx/>
              <a:buNone/>
            </a:pP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Начертите квадрат со сторонами 15 км  в масштабе в 1 см – 5 км</a:t>
            </a:r>
          </a:p>
        </p:txBody>
      </p:sp>
      <p:sp>
        <p:nvSpPr>
          <p:cNvPr id="614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7158" y="357166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800" dirty="0"/>
          </a:p>
        </p:txBody>
      </p:sp>
      <p:sp>
        <p:nvSpPr>
          <p:cNvPr id="6150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14348" y="642918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5</a:t>
            </a:r>
          </a:p>
        </p:txBody>
      </p:sp>
      <p:sp>
        <p:nvSpPr>
          <p:cNvPr id="2970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6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29708" name="Rectangle 12"/>
          <p:cNvSpPr>
            <a:spLocks noChangeArrowheads="1"/>
          </p:cNvSpPr>
          <p:nvPr/>
        </p:nvSpPr>
        <p:spPr bwMode="auto">
          <a:xfrm>
            <a:off x="4071934" y="3716338"/>
            <a:ext cx="4821241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 dirty="0">
                <a:ln w="0">
                  <a:solidFill>
                    <a:srgbClr val="0000FF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29709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63500" cmpd="tri">
            <a:solidFill>
              <a:srgbClr val="00CC99"/>
            </a:solidFill>
            <a:beve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10800000"/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Стороны по 3 см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159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15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17" name="Rectangle 2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8" grpId="1"/>
      <p:bldP spid="29699" grpId="0" build="p" animBg="1"/>
      <p:bldP spid="29703" grpId="0" animBg="1"/>
      <p:bldP spid="29704" grpId="0" animBg="1"/>
      <p:bldP spid="29705" grpId="0" animBg="1"/>
      <p:bldP spid="29706" grpId="0" animBg="1"/>
      <p:bldP spid="29707" grpId="0" animBg="1"/>
      <p:bldP spid="29708" grpId="0" animBg="1"/>
      <p:bldP spid="2970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50829" y="1053305"/>
            <a:ext cx="2278885" cy="2772757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lvl="0" algn="ctr">
              <a:buNone/>
            </a:pPr>
            <a:r>
              <a:rPr lang="ru-RU" sz="5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Вопрос на 2 балл</a:t>
            </a:r>
          </a:p>
          <a:p>
            <a:pPr lvl="0" algn="ctr">
              <a:buNone/>
            </a:pPr>
            <a:r>
              <a:rPr lang="ru-RU" sz="5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Через сколько метров проведены изогипсы</a:t>
            </a:r>
            <a:r>
              <a:rPr lang="ru-RU" sz="4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?</a:t>
            </a:r>
          </a:p>
          <a:p>
            <a:pPr algn="ctr" eaLnBrk="1" hangingPunct="1">
              <a:buFontTx/>
              <a:buNone/>
            </a:pPr>
            <a:endParaRPr lang="ru-RU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17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4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9</a:t>
            </a:r>
          </a:p>
        </p:txBody>
      </p:sp>
      <p:sp>
        <p:nvSpPr>
          <p:cNvPr id="3072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0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0732" name="Rectangle 12"/>
          <p:cNvSpPr>
            <a:spLocks noChangeArrowheads="1"/>
          </p:cNvSpPr>
          <p:nvPr/>
        </p:nvSpPr>
        <p:spPr bwMode="auto">
          <a:xfrm>
            <a:off x="6650830" y="4087673"/>
            <a:ext cx="2278885" cy="925502"/>
          </a:xfrm>
          <a:prstGeom prst="rect">
            <a:avLst/>
          </a:prstGeom>
          <a:ln w="76200" cmpd="thickThin" algn="ctr">
            <a:solidFill>
              <a:srgbClr val="EC20CF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4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</a:t>
            </a:r>
            <a:endParaRPr lang="ru-RU" sz="2400" b="1" i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ru-RU" sz="24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ответ</a:t>
            </a:r>
            <a:endParaRPr lang="ru-RU" sz="24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 useBgFill="1">
        <p:nvSpPr>
          <p:cNvPr id="30733" name="AutoShape 13"/>
          <p:cNvSpPr>
            <a:spLocks noChangeArrowheads="1"/>
          </p:cNvSpPr>
          <p:nvPr/>
        </p:nvSpPr>
        <p:spPr bwMode="auto">
          <a:xfrm rot="10800000">
            <a:off x="6650831" y="5373215"/>
            <a:ext cx="2278884" cy="924398"/>
          </a:xfrm>
          <a:prstGeom prst="wedgeRectCallout">
            <a:avLst>
              <a:gd name="adj1" fmla="val -41676"/>
              <a:gd name="adj2" fmla="val 72401"/>
            </a:avLst>
          </a:prstGeom>
          <a:ln w="76200" cmpd="thickThin" algn="ctr">
            <a:solidFill>
              <a:srgbClr val="00CC99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Через 35 метров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183" name="Rectangle 18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40" name="Rectangle 2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18" name="Rectangle 2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16" name="Picture 11" descr="Изображение холма на плане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3734" y="1812774"/>
            <a:ext cx="5651490" cy="3560439"/>
          </a:xfrm>
          <a:prstGeom prst="rect">
            <a:avLst/>
          </a:prstGeom>
          <a:noFill/>
          <a:ln w="88900" cap="sq" cmpd="thickThin">
            <a:solidFill>
              <a:srgbClr val="000000"/>
            </a:solidFill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18005" y="398106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35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735263" y="3230892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105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2" grpId="1"/>
      <p:bldP spid="30723" grpId="0" build="p" animBg="1"/>
      <p:bldP spid="30727" grpId="0" animBg="1"/>
      <p:bldP spid="30728" grpId="0" animBg="1"/>
      <p:bldP spid="30729" grpId="0" animBg="1"/>
      <p:bldP spid="30730" grpId="0" animBg="1"/>
      <p:bldP spid="30731" grpId="0" animBg="1"/>
      <p:bldP spid="30732" grpId="0" animBg="1"/>
      <p:bldP spid="307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71663" y="1341438"/>
            <a:ext cx="6240462" cy="2016126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ctr">
              <a:buNone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Вопрос на 1 балл</a:t>
            </a:r>
          </a:p>
          <a:p>
            <a:pPr lvl="0" algn="ctr">
              <a:buNone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Назовите географические координаты</a:t>
            </a:r>
          </a:p>
          <a:p>
            <a:pPr algn="ctr" eaLnBrk="1" hangingPunct="1">
              <a:buFontTx/>
              <a:buNone/>
            </a:pPr>
            <a:endParaRPr lang="ru-RU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19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13</a:t>
            </a:r>
          </a:p>
        </p:txBody>
      </p:sp>
      <p:sp>
        <p:nvSpPr>
          <p:cNvPr id="3175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1756" name="Rectangle 12"/>
          <p:cNvSpPr>
            <a:spLocks noChangeArrowheads="1"/>
          </p:cNvSpPr>
          <p:nvPr/>
        </p:nvSpPr>
        <p:spPr bwMode="auto">
          <a:xfrm>
            <a:off x="4143372" y="3716338"/>
            <a:ext cx="4749803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31757" name="AutoShape 13"/>
          <p:cNvSpPr>
            <a:spLocks noChangeArrowheads="1"/>
          </p:cNvSpPr>
          <p:nvPr/>
        </p:nvSpPr>
        <p:spPr bwMode="auto">
          <a:xfrm rot="10800000">
            <a:off x="5148262" y="4797425"/>
            <a:ext cx="3710017" cy="1295400"/>
          </a:xfrm>
          <a:prstGeom prst="wedgeRectCallout">
            <a:avLst>
              <a:gd name="adj1" fmla="val -5278"/>
              <a:gd name="adj2" fmla="val 85417"/>
            </a:avLst>
          </a:prstGeom>
          <a:ln w="57150">
            <a:solidFill>
              <a:srgbClr val="0070C0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10800000"/>
          <a:lstStyle/>
          <a:p>
            <a:pPr algn="ctr"/>
            <a:r>
              <a:rPr lang="ru-RU" sz="3600" b="1" dirty="0" smtClean="0">
                <a:solidFill>
                  <a:srgbClr val="CC0000"/>
                </a:solidFill>
              </a:rPr>
              <a:t>Широта и долгота</a:t>
            </a:r>
            <a:endParaRPr lang="ru-RU" sz="3600" b="1" dirty="0">
              <a:solidFill>
                <a:srgbClr val="CC0000"/>
              </a:solidFill>
            </a:endParaRPr>
          </a:p>
        </p:txBody>
      </p:sp>
      <p:sp>
        <p:nvSpPr>
          <p:cNvPr id="8207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3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17" name="Rectangle 2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17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6" grpId="1"/>
      <p:bldP spid="31747" grpId="0" build="p" animBg="1"/>
      <p:bldP spid="31751" grpId="0" animBg="1"/>
      <p:bldP spid="31752" grpId="0" animBg="1"/>
      <p:bldP spid="31753" grpId="0" animBg="1"/>
      <p:bldP spid="31754" grpId="0" animBg="1"/>
      <p:bldP spid="31755" grpId="0" animBg="1"/>
      <p:bldP spid="31756" grpId="0" animBg="1"/>
      <p:bldP spid="317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2" y="1070769"/>
            <a:ext cx="6734203" cy="3220243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 algn="ctr">
              <a:buNone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Вопрос на 1 балл</a:t>
            </a:r>
          </a:p>
          <a:p>
            <a:pPr lvl="0">
              <a:buNone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Какие линии</a:t>
            </a:r>
          </a:p>
          <a:p>
            <a:pPr lvl="0">
              <a:buNone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изображены?</a:t>
            </a:r>
          </a:p>
          <a:p>
            <a:pPr eaLnBrk="1" hangingPunct="1">
              <a:buFontTx/>
              <a:buNone/>
            </a:pPr>
            <a:endParaRPr lang="ru-RU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22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2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17</a:t>
            </a:r>
          </a:p>
        </p:txBody>
      </p:sp>
      <p:sp>
        <p:nvSpPr>
          <p:cNvPr id="3277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2780" name="Rectangle 12"/>
          <p:cNvSpPr>
            <a:spLocks noChangeArrowheads="1"/>
          </p:cNvSpPr>
          <p:nvPr/>
        </p:nvSpPr>
        <p:spPr bwMode="auto">
          <a:xfrm>
            <a:off x="217485" y="4509120"/>
            <a:ext cx="503555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32781" name="AutoShape 13"/>
          <p:cNvSpPr>
            <a:spLocks noChangeArrowheads="1"/>
          </p:cNvSpPr>
          <p:nvPr/>
        </p:nvSpPr>
        <p:spPr bwMode="auto">
          <a:xfrm rot="10800000">
            <a:off x="5148261" y="5214949"/>
            <a:ext cx="3781455" cy="877875"/>
          </a:xfrm>
          <a:prstGeom prst="wedgeRectCallout">
            <a:avLst>
              <a:gd name="adj1" fmla="val 46891"/>
              <a:gd name="adj2" fmla="val 96866"/>
            </a:avLst>
          </a:prstGeom>
          <a:ln w="57150"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10800000"/>
          <a:lstStyle/>
          <a:p>
            <a:pPr algn="ctr"/>
            <a:r>
              <a:rPr lang="ru-RU" sz="3600" b="1" dirty="0">
                <a:solidFill>
                  <a:srgbClr val="CC0000"/>
                </a:solidFill>
              </a:rPr>
              <a:t>П</a:t>
            </a:r>
            <a:r>
              <a:rPr lang="ru-RU" sz="3600" b="1" dirty="0" smtClean="0">
                <a:solidFill>
                  <a:srgbClr val="CC0000"/>
                </a:solidFill>
              </a:rPr>
              <a:t>араллели</a:t>
            </a:r>
            <a:endParaRPr lang="ru-RU" sz="3600" b="1" dirty="0">
              <a:solidFill>
                <a:srgbClr val="CC0000"/>
              </a:solidFill>
            </a:endParaRPr>
          </a:p>
        </p:txBody>
      </p:sp>
      <p:sp>
        <p:nvSpPr>
          <p:cNvPr id="9231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87" name="Rectangle 1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17" name="Rectangle 2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</a:rPr>
              <a:t>Продолжить игру</a:t>
            </a:r>
          </a:p>
        </p:txBody>
      </p:sp>
      <p:sp>
        <p:nvSpPr>
          <p:cNvPr id="2" name="Овал 1"/>
          <p:cNvSpPr/>
          <p:nvPr/>
        </p:nvSpPr>
        <p:spPr>
          <a:xfrm>
            <a:off x="5940425" y="1742002"/>
            <a:ext cx="2749023" cy="2434021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905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cxnSp>
        <p:nvCxnSpPr>
          <p:cNvPr id="4" name="Прямая соединительная линия 3"/>
          <p:cNvCxnSpPr>
            <a:stCxn id="2" idx="2"/>
          </p:cNvCxnSpPr>
          <p:nvPr/>
        </p:nvCxnSpPr>
        <p:spPr>
          <a:xfrm flipV="1">
            <a:off x="5940425" y="2959012"/>
            <a:ext cx="2749023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6156176" y="2348880"/>
            <a:ext cx="22322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650831" y="1916832"/>
            <a:ext cx="130554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940425" y="3429000"/>
            <a:ext cx="27490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516216" y="3933056"/>
            <a:ext cx="171814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27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0" grpId="1"/>
      <p:bldP spid="32771" grpId="0" build="p" animBg="1"/>
      <p:bldP spid="32775" grpId="0" animBg="1"/>
      <p:bldP spid="32776" grpId="0" animBg="1"/>
      <p:bldP spid="32777" grpId="0" animBg="1"/>
      <p:bldP spid="32778" grpId="0" animBg="1"/>
      <p:bldP spid="32779" grpId="0" animBg="1"/>
      <p:bldP spid="32780" grpId="0" animBg="1"/>
      <p:bldP spid="3278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89138"/>
            <a:ext cx="6911975" cy="1368425"/>
          </a:xfrm>
          <a:ln w="57150" cmpd="tri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ctr">
              <a:buNone/>
            </a:pP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Вопрос на 1 балл</a:t>
            </a:r>
          </a:p>
          <a:p>
            <a:pPr lvl="0" algn="ctr">
              <a:buNone/>
            </a:pP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совершил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Васко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да Гама? 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24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21</a:t>
            </a:r>
          </a:p>
        </p:txBody>
      </p:sp>
      <p:sp>
        <p:nvSpPr>
          <p:cNvPr id="3379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0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0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0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0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3804" name="Rectangle 12"/>
          <p:cNvSpPr>
            <a:spLocks noChangeArrowheads="1"/>
          </p:cNvSpPr>
          <p:nvPr/>
        </p:nvSpPr>
        <p:spPr bwMode="auto">
          <a:xfrm>
            <a:off x="4143372" y="3716338"/>
            <a:ext cx="4749803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33805" name="AutoShape 13"/>
          <p:cNvSpPr>
            <a:spLocks noChangeArrowheads="1"/>
          </p:cNvSpPr>
          <p:nvPr/>
        </p:nvSpPr>
        <p:spPr bwMode="auto">
          <a:xfrm rot="10800000">
            <a:off x="4929190" y="4572006"/>
            <a:ext cx="4000528" cy="1571631"/>
          </a:xfrm>
          <a:prstGeom prst="wedgeRectCallout">
            <a:avLst>
              <a:gd name="adj1" fmla="val 59593"/>
              <a:gd name="adj2" fmla="val 63947"/>
            </a:avLst>
          </a:prstGeom>
          <a:ln w="76200" cmpd="thickThin" algn="ctr">
            <a:solidFill>
              <a:srgbClr val="00CC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pPr algn="ctr">
              <a:lnSpc>
                <a:spcPct val="80000"/>
              </a:lnSpc>
            </a:pPr>
            <a:r>
              <a:rPr lang="ru-RU" sz="3600" b="1" dirty="0" smtClean="0">
                <a:solidFill>
                  <a:srgbClr val="CC0000"/>
                </a:solidFill>
              </a:rPr>
              <a:t>Первым обогнул Африку</a:t>
            </a:r>
            <a:endParaRPr lang="ru-RU" sz="3600" b="1" dirty="0">
              <a:solidFill>
                <a:srgbClr val="CC0000"/>
              </a:solidFill>
            </a:endParaRPr>
          </a:p>
        </p:txBody>
      </p:sp>
      <p:sp>
        <p:nvSpPr>
          <p:cNvPr id="10255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11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17" name="Rectangle 2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37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4" grpId="1"/>
      <p:bldP spid="33795" grpId="0" build="p" animBg="1"/>
      <p:bldP spid="33799" grpId="0" animBg="1"/>
      <p:bldP spid="33800" grpId="0" animBg="1"/>
      <p:bldP spid="33801" grpId="0" animBg="1"/>
      <p:bldP spid="33802" grpId="0" animBg="1"/>
      <p:bldP spid="33803" grpId="0" animBg="1"/>
      <p:bldP spid="33804" grpId="0" animBg="1"/>
      <p:bldP spid="3380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1067</Words>
  <Application>Microsoft Office PowerPoint</Application>
  <PresentationFormat>Экран (4:3)</PresentationFormat>
  <Paragraphs>352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Тема Office</vt:lpstr>
      <vt:lpstr>Презентация PowerPoint</vt:lpstr>
      <vt:lpstr>Презентация PowerPoint</vt:lpstr>
      <vt:lpstr>Презентация PowerPoint</vt:lpstr>
      <vt:lpstr>ВНИМАНИЕ!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Используемые  ресурсы: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 по теме: "Атмосфера и климаты Земли"</dc:title>
  <dc:creator>Нина Валентиновна</dc:creator>
  <cp:lastModifiedBy>Учитель</cp:lastModifiedBy>
  <cp:revision>35</cp:revision>
  <dcterms:created xsi:type="dcterms:W3CDTF">2009-04-28T17:02:50Z</dcterms:created>
  <dcterms:modified xsi:type="dcterms:W3CDTF">2014-12-05T10:55:07Z</dcterms:modified>
</cp:coreProperties>
</file>