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0" d="100"/>
          <a:sy n="30" d="100"/>
        </p:scale>
        <p:origin x="-1128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30.04.2013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slide" Target="slide16.xml"/><Relationship Id="rId7" Type="http://schemas.openxmlformats.org/officeDocument/2006/relationships/image" Target="../media/image2.png"/><Relationship Id="rId2" Type="http://schemas.openxmlformats.org/officeDocument/2006/relationships/slide" Target="slide15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5" Type="http://schemas.openxmlformats.org/officeDocument/2006/relationships/slide" Target="slide18.xml"/><Relationship Id="rId4" Type="http://schemas.openxmlformats.org/officeDocument/2006/relationships/slide" Target="slide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1.xml"/><Relationship Id="rId3" Type="http://schemas.openxmlformats.org/officeDocument/2006/relationships/slide" Target="slide4.xml"/><Relationship Id="rId7" Type="http://schemas.openxmlformats.org/officeDocument/2006/relationships/slide" Target="slide20.xml"/><Relationship Id="rId12" Type="http://schemas.openxmlformats.org/officeDocument/2006/relationships/image" Target="../media/image2.pn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4.xml"/><Relationship Id="rId11" Type="http://schemas.openxmlformats.org/officeDocument/2006/relationships/image" Target="../media/image1.png"/><Relationship Id="rId5" Type="http://schemas.openxmlformats.org/officeDocument/2006/relationships/slide" Target="slide13.xml"/><Relationship Id="rId10" Type="http://schemas.openxmlformats.org/officeDocument/2006/relationships/image" Target="../media/image3.png"/><Relationship Id="rId4" Type="http://schemas.openxmlformats.org/officeDocument/2006/relationships/slide" Target="slide9.xml"/><Relationship Id="rId9" Type="http://schemas.openxmlformats.org/officeDocument/2006/relationships/slide" Target="slide2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«Антивирусные программы»</a:t>
            </a:r>
            <a:endParaRPr lang="ru-RU" dirty="0">
              <a:solidFill>
                <a:srgbClr val="7030A0"/>
              </a:solidFill>
            </a:endParaRPr>
          </a:p>
          <a:p>
            <a:r>
              <a:rPr lang="ru-RU" dirty="0" smtClean="0">
                <a:solidFill>
                  <a:srgbClr val="7030A0"/>
                </a:solidFill>
              </a:rPr>
              <a:t>Учитель информатики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Мурашова Татьяна Юрьевна</a:t>
            </a:r>
            <a:endParaRPr lang="ru-RU" dirty="0">
              <a:solidFill>
                <a:srgbClr val="7030A0"/>
              </a:solidFill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2498436"/>
            <a:ext cx="16192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404376"/>
            <a:ext cx="1728192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73921" y="2359744"/>
            <a:ext cx="1794016" cy="1518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29005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Характерные особенности </a:t>
            </a:r>
            <a:r>
              <a:rPr lang="en-US" dirty="0"/>
              <a:t>Dr</a:t>
            </a:r>
            <a:r>
              <a:rPr lang="ru-RU" dirty="0"/>
              <a:t>. </a:t>
            </a:r>
            <a:r>
              <a:rPr lang="en-US" dirty="0"/>
              <a:t>Web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Dr. </a:t>
            </a:r>
            <a:r>
              <a:rPr lang="ru-RU" dirty="0" err="1"/>
              <a:t>Web</a:t>
            </a:r>
            <a:r>
              <a:rPr lang="ru-RU" dirty="0"/>
              <a:t> </a:t>
            </a:r>
            <a:r>
              <a:rPr lang="ru-RU" dirty="0" err="1"/>
              <a:t>Shield</a:t>
            </a:r>
            <a:r>
              <a:rPr lang="ru-RU" dirty="0"/>
              <a:t> — механизм борьбы с </a:t>
            </a:r>
            <a:r>
              <a:rPr lang="ru-RU" dirty="0" err="1"/>
              <a:t>руткитами</a:t>
            </a:r>
            <a:r>
              <a:rPr lang="ru-RU" dirty="0"/>
              <a:t>, реализованный в виде драйвера компонент антивирусного сканера, обеспечивает доступ к вирусным объектам, скрывающимся в глубинах операционной системы.</a:t>
            </a:r>
          </a:p>
          <a:p>
            <a:r>
              <a:rPr lang="ru-RU" dirty="0" err="1"/>
              <a:t>Fly-code</a:t>
            </a:r>
            <a:r>
              <a:rPr lang="ru-RU" dirty="0"/>
              <a:t> — эмулятор нового </a:t>
            </a:r>
            <a:r>
              <a:rPr lang="ru-RU" dirty="0" smtClean="0"/>
              <a:t>с </a:t>
            </a:r>
            <a:r>
              <a:rPr lang="ru-RU" dirty="0"/>
              <a:t>динамической трансляцией кода, реализующий механизм универсальной распаковки вирусов, защищённых от анализа и детектирования одним или цепочкой новых и/или неизвестных упаковщиков, </a:t>
            </a:r>
            <a:r>
              <a:rPr lang="ru-RU" dirty="0" err="1"/>
              <a:t>крипторов</a:t>
            </a:r>
            <a:r>
              <a:rPr lang="ru-RU" dirty="0"/>
              <a:t> и </a:t>
            </a:r>
            <a:r>
              <a:rPr lang="ru-RU" dirty="0" err="1"/>
              <a:t>дропперов</a:t>
            </a:r>
            <a:r>
              <a:rPr lang="ru-RU" dirty="0"/>
              <a:t>.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95536" y="5949280"/>
            <a:ext cx="864096" cy="9087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6825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Характерные особенности </a:t>
            </a:r>
            <a:r>
              <a:rPr lang="en-US" dirty="0"/>
              <a:t>Dr</a:t>
            </a:r>
            <a:r>
              <a:rPr lang="ru-RU" dirty="0"/>
              <a:t>. </a:t>
            </a:r>
            <a:r>
              <a:rPr lang="en-US" dirty="0"/>
              <a:t>Web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поддержка большинства существующих форматов упакованных файлов и архивов, в том числе многотомных и самораспаковывающихся архивов. На данный момент имеется поддержка около 4000 видов различных архивов и упаковщиков.</a:t>
            </a:r>
          </a:p>
          <a:p>
            <a:r>
              <a:rPr lang="ru-RU" dirty="0"/>
              <a:t>обновления вирусных баз производятся немедленно по мере выявления новых вирусов, до нескольких раз в час. Разработчики антивирусного продукта отказались от выпуска обновлений вирусных баз по какому-либо графику, поскольку вирусные эпидемии не подчиняются таковым.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179512" y="5877272"/>
            <a:ext cx="936104" cy="9807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21802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Характерные особенности </a:t>
            </a:r>
            <a:r>
              <a:rPr lang="en-US" dirty="0"/>
              <a:t>Dr</a:t>
            </a:r>
            <a:r>
              <a:rPr lang="ru-RU" dirty="0"/>
              <a:t>. </a:t>
            </a:r>
            <a:r>
              <a:rPr lang="en-US" dirty="0"/>
              <a:t>Web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компактная вирусная база и небольшой размер обновлений. Одна запись в вирусной базе позволяет определять десятки, в ряде случаев тысячи подобных вирусов.</a:t>
            </a:r>
          </a:p>
          <a:p>
            <a:r>
              <a:rPr lang="ru-RU" dirty="0"/>
              <a:t>кроссплатформенность — используется единая вирусная база и единое ядро антивирусного сканера.</a:t>
            </a:r>
          </a:p>
          <a:p>
            <a:r>
              <a:rPr lang="ru-RU" dirty="0"/>
              <a:t>возможность полноценной работы сканера без инсталляции, что позволяет использовать антивирус для лечения зараженных систем с использованием носителей в режиме только для чтения.</a:t>
            </a:r>
          </a:p>
          <a:p>
            <a:r>
              <a:rPr lang="ru-RU" dirty="0"/>
              <a:t>обнаружение и лечение сложных полиморфных, шифрованных вирусов и </a:t>
            </a:r>
            <a:r>
              <a:rPr lang="ru-RU" dirty="0" err="1" smtClean="0"/>
              <a:t>руткитов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539552" y="5805264"/>
            <a:ext cx="864096" cy="86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9073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Антивирус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</a:rPr>
              <a:t>Каспе́рского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17176"/>
            <a:ext cx="8229600" cy="4308987"/>
          </a:xfrm>
        </p:spPr>
        <p:txBody>
          <a:bodyPr/>
          <a:lstStyle/>
          <a:p>
            <a:r>
              <a:rPr lang="ru-RU" dirty="0"/>
              <a:t>антивирусное программное обеспечение, разрабатываемое Лабораторией Касперского. Предоставляет пользователю защиту от вирусов, троянских программ, шпионских программ, </a:t>
            </a:r>
            <a:r>
              <a:rPr lang="ru-RU" dirty="0" err="1"/>
              <a:t>руткитов</a:t>
            </a:r>
            <a:r>
              <a:rPr lang="ru-RU" dirty="0"/>
              <a:t>, </a:t>
            </a:r>
            <a:r>
              <a:rPr lang="ru-RU" dirty="0" err="1"/>
              <a:t>adware</a:t>
            </a:r>
            <a:r>
              <a:rPr lang="ru-RU" dirty="0"/>
              <a:t>, а также неизвестных угроз с помощью проактивной защиты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62750" y="26476"/>
            <a:ext cx="2381250" cy="1790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251520" y="5733256"/>
            <a:ext cx="1008112" cy="9361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54065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Функции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Касперского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Базовая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защита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Предотвращение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угроз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Восстановление системы 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данных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Защита конфиденциальных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данных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Удобство использования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2320" y="332656"/>
            <a:ext cx="14573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лево 3">
            <a:hlinkClick r:id="rId8" action="ppaction://hlinksldjump"/>
          </p:cNvPr>
          <p:cNvSpPr/>
          <p:nvPr/>
        </p:nvSpPr>
        <p:spPr>
          <a:xfrm>
            <a:off x="467544" y="5301208"/>
            <a:ext cx="1008112" cy="122413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93408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Базовая защита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Защита от вирусов, троянских программ и червей</a:t>
            </a:r>
          </a:p>
          <a:p>
            <a:r>
              <a:rPr lang="ru-RU" dirty="0"/>
              <a:t>Защита от шпионских и рекламных программ</a:t>
            </a:r>
          </a:p>
          <a:p>
            <a:r>
              <a:rPr lang="ru-RU" dirty="0"/>
              <a:t>Проверка файлов в автоматическом режиме и по требованию</a:t>
            </a:r>
          </a:p>
          <a:p>
            <a:r>
              <a:rPr lang="ru-RU" dirty="0"/>
              <a:t>Проверка почтовых сообщений </a:t>
            </a:r>
          </a:p>
          <a:p>
            <a:r>
              <a:rPr lang="ru-RU" dirty="0"/>
              <a:t>Проверка интернет-трафика </a:t>
            </a:r>
          </a:p>
          <a:p>
            <a:r>
              <a:rPr lang="ru-RU" dirty="0"/>
              <a:t>Защита интернет-пейджеров </a:t>
            </a:r>
          </a:p>
          <a:p>
            <a:r>
              <a:rPr lang="ru-RU" dirty="0" err="1"/>
              <a:t>Проактивная</a:t>
            </a:r>
            <a:r>
              <a:rPr lang="ru-RU" dirty="0"/>
              <a:t> защита от новых вредоносных программ</a:t>
            </a:r>
          </a:p>
          <a:p>
            <a:r>
              <a:rPr lang="ru-RU" dirty="0"/>
              <a:t>Проверка </a:t>
            </a:r>
            <a:r>
              <a:rPr lang="ru-RU" dirty="0" err="1"/>
              <a:t>Java</a:t>
            </a:r>
            <a:r>
              <a:rPr lang="ru-RU" dirty="0"/>
              <a:t>- и </a:t>
            </a:r>
            <a:r>
              <a:rPr lang="ru-RU" dirty="0" err="1"/>
              <a:t>Visual</a:t>
            </a:r>
            <a:r>
              <a:rPr lang="ru-RU" dirty="0"/>
              <a:t> </a:t>
            </a:r>
            <a:r>
              <a:rPr lang="ru-RU" dirty="0" err="1"/>
              <a:t>Basic</a:t>
            </a:r>
            <a:r>
              <a:rPr lang="ru-RU" dirty="0"/>
              <a:t>-скриптов</a:t>
            </a:r>
          </a:p>
          <a:p>
            <a:r>
              <a:rPr lang="ru-RU" dirty="0"/>
              <a:t>Защита от скрытых битых ссылок</a:t>
            </a:r>
          </a:p>
          <a:p>
            <a:r>
              <a:rPr lang="ru-RU" dirty="0"/>
              <a:t>Постоянная проверка файлов в автономном режиме</a:t>
            </a:r>
          </a:p>
          <a:p>
            <a:r>
              <a:rPr lang="ru-RU" dirty="0"/>
              <a:t>Постоянная защита от </a:t>
            </a:r>
            <a:r>
              <a:rPr lang="ru-RU" dirty="0" err="1"/>
              <a:t>фишинговых</a:t>
            </a:r>
            <a:r>
              <a:rPr lang="ru-RU" dirty="0"/>
              <a:t> сайтов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5209" y="188640"/>
            <a:ext cx="14573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251520" y="6093296"/>
            <a:ext cx="864096" cy="7647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48813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Предотвращение угроз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Поиск уязвимостей в ОС и установленном ПО</a:t>
            </a:r>
          </a:p>
          <a:p>
            <a:r>
              <a:rPr lang="ru-RU" dirty="0"/>
              <a:t>Анализ и устранение уязвимостей в браузере </a:t>
            </a:r>
            <a:r>
              <a:rPr lang="ru-RU" dirty="0" err="1"/>
              <a:t>Internet</a:t>
            </a:r>
            <a:r>
              <a:rPr lang="ru-RU" dirty="0"/>
              <a:t> </a:t>
            </a:r>
            <a:r>
              <a:rPr lang="ru-RU" dirty="0" err="1"/>
              <a:t>Explorer</a:t>
            </a:r>
            <a:endParaRPr lang="ru-RU" dirty="0"/>
          </a:p>
          <a:p>
            <a:r>
              <a:rPr lang="ru-RU" dirty="0"/>
              <a:t>Блокирование ссылок на зараженные сайты</a:t>
            </a:r>
          </a:p>
          <a:p>
            <a:r>
              <a:rPr lang="ru-RU" dirty="0"/>
              <a:t>Распознавание вирусов по способу их упаковки</a:t>
            </a:r>
          </a:p>
          <a:p>
            <a:r>
              <a:rPr lang="ru-RU" dirty="0"/>
              <a:t>Глобальный мониторинг </a:t>
            </a:r>
            <a:r>
              <a:rPr lang="ru-RU" dirty="0" smtClean="0"/>
              <a:t>угроз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6675" y="97103"/>
            <a:ext cx="14573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179512" y="6093296"/>
            <a:ext cx="792088" cy="7647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4737399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29475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Восстановление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системы и данных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Возможность установки программы на зараженный компьютер</a:t>
            </a:r>
          </a:p>
          <a:p>
            <a:r>
              <a:rPr lang="ru-RU" dirty="0"/>
              <a:t>Функция самозащиты программы от выключения или остановки</a:t>
            </a:r>
          </a:p>
          <a:p>
            <a:r>
              <a:rPr lang="ru-RU" dirty="0"/>
              <a:t>Восстановление корректных настроек системы после удаления вредоносного ПО</a:t>
            </a:r>
          </a:p>
          <a:p>
            <a:r>
              <a:rPr lang="ru-RU" dirty="0"/>
              <a:t>Наличие инструментов для создания диска аварийного восстановления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6675" y="97103"/>
            <a:ext cx="14573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323528" y="5805264"/>
            <a:ext cx="864096" cy="9361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795762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99512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Защита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конфиденциальных данных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633267"/>
          </a:xfrm>
        </p:spPr>
        <p:txBody>
          <a:bodyPr/>
          <a:lstStyle/>
          <a:p>
            <a:r>
              <a:rPr lang="ru-RU" dirty="0"/>
              <a:t>Блокирование ссылок на </a:t>
            </a:r>
            <a:r>
              <a:rPr lang="ru-RU" dirty="0" err="1"/>
              <a:t>фишинговые</a:t>
            </a:r>
            <a:r>
              <a:rPr lang="ru-RU" dirty="0"/>
              <a:t> сайты</a:t>
            </a:r>
          </a:p>
          <a:p>
            <a:r>
              <a:rPr lang="ru-RU" dirty="0"/>
              <a:t>Защита от всех видов </a:t>
            </a:r>
            <a:r>
              <a:rPr lang="ru-RU" dirty="0" err="1"/>
              <a:t>кейлоггеров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6675" y="97103"/>
            <a:ext cx="14573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39552" y="5877272"/>
            <a:ext cx="1080120" cy="8640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6086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Удобство использования</a:t>
            </a:r>
            <a:br>
              <a:rPr lang="ru-RU" dirty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Автоматическая настройка программы в процессе установки</a:t>
            </a:r>
          </a:p>
          <a:p>
            <a:r>
              <a:rPr lang="ru-RU" dirty="0"/>
              <a:t>Готовые решения (для типичных проблем)</a:t>
            </a:r>
          </a:p>
          <a:p>
            <a:r>
              <a:rPr lang="ru-RU" dirty="0"/>
              <a:t>Наглядное отображение результатов работы программы</a:t>
            </a:r>
          </a:p>
          <a:p>
            <a:r>
              <a:rPr lang="ru-RU" dirty="0"/>
              <a:t>Информативные диалоговые окна для принятия пользователем обоснованных решений</a:t>
            </a:r>
          </a:p>
          <a:p>
            <a:r>
              <a:rPr lang="ru-RU" dirty="0"/>
              <a:t>Возможность выбора между простым (автоматическим) и интерактивным режимами работы</a:t>
            </a:r>
          </a:p>
          <a:p>
            <a:r>
              <a:rPr lang="ru-RU" dirty="0"/>
              <a:t>Круглосуточная техническая поддержка</a:t>
            </a:r>
          </a:p>
          <a:p>
            <a:r>
              <a:rPr lang="ru-RU" dirty="0"/>
              <a:t>Автоматическое обновление баз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6675" y="97103"/>
            <a:ext cx="14573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11560" y="5445224"/>
            <a:ext cx="1080120" cy="11521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9034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Содержание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Dr.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Web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История 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создания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Dr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3" action="ppaction://hlinksldjump"/>
              </a:rPr>
              <a:t>Web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Характерные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особенности </a:t>
            </a:r>
            <a:r>
              <a:rPr lang="en-US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Dr</a:t>
            </a:r>
            <a:r>
              <a:rPr lang="ru-RU" dirty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.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4" action="ppaction://hlinksldjump"/>
              </a:rPr>
              <a:t>Web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Антивирус </a:t>
            </a:r>
            <a:r>
              <a:rPr lang="vi-VN" dirty="0" smtClean="0">
                <a:latin typeface="Times New Roman" pitchFamily="18" charset="0"/>
                <a:cs typeface="Times New Roman" pitchFamily="18" charset="0"/>
                <a:hlinkClick r:id="rId5" action="ppaction://hlinksldjump"/>
              </a:rPr>
              <a:t>Каспе́рского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6" action="ppaction://hlinksldjump"/>
              </a:rPr>
              <a:t>Функции Касперского</a:t>
            </a:r>
            <a:endParaRPr lang="en-US" dirty="0" smtClean="0">
              <a:latin typeface="Times New Roman" pitchFamily="18" charset="0"/>
              <a:cs typeface="Times New Roman" pitchFamily="18" charset="0"/>
              <a:hlinkClick r:id="rId6" action="ppaction://hlinksldjump"/>
            </a:endParaRPr>
          </a:p>
          <a:p>
            <a:r>
              <a:rPr lang="en-US" dirty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A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  <a:hlinkClick r:id="rId7" action="ppaction://hlinksldjump"/>
              </a:rPr>
              <a:t>vast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Основные функции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антивируса</a:t>
            </a:r>
            <a:r>
              <a:rPr lang="en-US" dirty="0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  <a:hlinkClick r:id="rId8" action="ppaction://hlinksldjump"/>
              </a:rPr>
              <a:t>Avast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>
                <a:latin typeface="Times New Roman" pitchFamily="18" charset="0"/>
                <a:cs typeface="Times New Roman" pitchFamily="18" charset="0"/>
                <a:hlinkClick r:id="rId9" action="ppaction://hlinksldjump"/>
              </a:rPr>
              <a:t>Тесты и награды</a:t>
            </a:r>
            <a:endParaRPr lang="en-US" dirty="0" smtClean="0">
              <a:latin typeface="Times New Roman" pitchFamily="18" charset="0"/>
              <a:cs typeface="Times New Roman" pitchFamily="18" charset="0"/>
              <a:hlinkClick r:id="rId6" action="ppaction://hlinksldjump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  <a:hlinkClick r:id="rId6" action="ppaction://hlinksldjump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  <a:hlinkClick r:id="rId6" action="ppaction://hlinksldjump"/>
            </a:endParaRPr>
          </a:p>
          <a:p>
            <a:pPr marL="0" indent="0">
              <a:buNone/>
            </a:pPr>
            <a:r>
              <a:rPr lang="ru-RU" dirty="0">
                <a:hlinkClick r:id="rId6" action="ppaction://hlinksldjump"/>
              </a:rPr>
              <a:t/>
            </a:r>
            <a:br>
              <a:rPr lang="ru-RU" dirty="0">
                <a:hlinkClick r:id="rId6" action="ppaction://hlinksldjump"/>
              </a:rPr>
            </a:br>
            <a:endParaRPr lang="ru-RU" dirty="0"/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61555" y="4581128"/>
            <a:ext cx="1794016" cy="1518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70687" y="836712"/>
            <a:ext cx="16192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612" y="2564904"/>
            <a:ext cx="14573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0362186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</a:t>
            </a:r>
            <a:r>
              <a:rPr lang="ru-RU" dirty="0" err="1" smtClean="0"/>
              <a:t>vast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— </a:t>
            </a:r>
            <a:r>
              <a:rPr lang="ru-RU" dirty="0"/>
              <a:t>антивирусная программа для операционных систем </a:t>
            </a:r>
            <a:r>
              <a:rPr lang="ru-RU" dirty="0" err="1"/>
              <a:t>Windows</a:t>
            </a:r>
            <a:r>
              <a:rPr lang="ru-RU" dirty="0"/>
              <a:t>, </a:t>
            </a:r>
            <a:r>
              <a:rPr lang="ru-RU" dirty="0" err="1"/>
              <a:t>Linux</a:t>
            </a:r>
            <a:r>
              <a:rPr lang="ru-RU" dirty="0"/>
              <a:t>, </a:t>
            </a:r>
            <a:r>
              <a:rPr lang="ru-RU" dirty="0" err="1"/>
              <a:t>Mac</a:t>
            </a:r>
            <a:r>
              <a:rPr lang="ru-RU" dirty="0"/>
              <a:t> OS, а также для КПК на платформе </a:t>
            </a:r>
            <a:r>
              <a:rPr lang="ru-RU" dirty="0" err="1"/>
              <a:t>Palm</a:t>
            </a:r>
            <a:r>
              <a:rPr lang="ru-RU" dirty="0"/>
              <a:t>, </a:t>
            </a:r>
            <a:r>
              <a:rPr lang="ru-RU" dirty="0" err="1"/>
              <a:t>Android</a:t>
            </a:r>
            <a:r>
              <a:rPr lang="ru-RU" dirty="0"/>
              <a:t> и </a:t>
            </a:r>
            <a:r>
              <a:rPr lang="ru-RU" dirty="0" err="1"/>
              <a:t>Windows</a:t>
            </a:r>
            <a:r>
              <a:rPr lang="ru-RU" dirty="0"/>
              <a:t> CE. Разработка компании AVAST </a:t>
            </a:r>
            <a:r>
              <a:rPr lang="ru-RU" dirty="0" err="1"/>
              <a:t>Software</a:t>
            </a:r>
            <a:r>
              <a:rPr lang="ru-RU" dirty="0"/>
              <a:t>, основанной в 1991 году в Чехии. Главный офис компании расположен в Праге. Для дома выпускается в виде нескольких версий: платной (</a:t>
            </a:r>
            <a:r>
              <a:rPr lang="ru-RU" dirty="0" err="1"/>
              <a:t>Pro</a:t>
            </a:r>
            <a:r>
              <a:rPr lang="ru-RU" dirty="0"/>
              <a:t> и </a:t>
            </a:r>
            <a:r>
              <a:rPr lang="ru-RU" dirty="0" err="1"/>
              <a:t>Internet</a:t>
            </a:r>
            <a:r>
              <a:rPr lang="ru-RU" dirty="0"/>
              <a:t> </a:t>
            </a:r>
            <a:r>
              <a:rPr lang="ru-RU" dirty="0" err="1"/>
              <a:t>Security</a:t>
            </a:r>
            <a:r>
              <a:rPr lang="ru-RU" dirty="0"/>
              <a:t>) и бесплатной (</a:t>
            </a:r>
            <a:r>
              <a:rPr lang="ru-RU" dirty="0" err="1"/>
              <a:t>Free</a:t>
            </a:r>
            <a:r>
              <a:rPr lang="ru-RU" dirty="0"/>
              <a:t>) для некоммерческого использования. Также существуют версии для среднего и большого бизнеса (</a:t>
            </a:r>
            <a:r>
              <a:rPr lang="ru-RU" dirty="0" err="1"/>
              <a:t>Business</a:t>
            </a:r>
            <a:r>
              <a:rPr lang="ru-RU" dirty="0"/>
              <a:t> </a:t>
            </a:r>
            <a:r>
              <a:rPr lang="ru-RU" dirty="0" err="1"/>
              <a:t>Protection</a:t>
            </a:r>
            <a:r>
              <a:rPr lang="ru-RU" dirty="0"/>
              <a:t> и </a:t>
            </a:r>
            <a:r>
              <a:rPr lang="ru-RU" dirty="0" err="1"/>
              <a:t>Business</a:t>
            </a:r>
            <a:r>
              <a:rPr lang="ru-RU" dirty="0"/>
              <a:t> </a:t>
            </a:r>
            <a:r>
              <a:rPr lang="ru-RU" dirty="0" err="1"/>
              <a:t>Protection</a:t>
            </a:r>
            <a:r>
              <a:rPr lang="ru-RU" dirty="0"/>
              <a:t> </a:t>
            </a:r>
            <a:r>
              <a:rPr lang="ru-RU" dirty="0" err="1"/>
              <a:t>Plus</a:t>
            </a:r>
            <a:r>
              <a:rPr lang="ru-RU" dirty="0"/>
              <a:t>) и версии для серверов (</a:t>
            </a:r>
            <a:r>
              <a:rPr lang="ru-RU" dirty="0" err="1"/>
              <a:t>File</a:t>
            </a:r>
            <a:r>
              <a:rPr lang="ru-RU" dirty="0"/>
              <a:t> </a:t>
            </a:r>
            <a:r>
              <a:rPr lang="ru-RU" dirty="0" err="1"/>
              <a:t>Server</a:t>
            </a:r>
            <a:r>
              <a:rPr lang="ru-RU" dirty="0"/>
              <a:t> </a:t>
            </a:r>
            <a:r>
              <a:rPr lang="ru-RU" dirty="0" err="1"/>
              <a:t>Security</a:t>
            </a:r>
            <a:r>
              <a:rPr lang="ru-RU" dirty="0"/>
              <a:t> и </a:t>
            </a:r>
            <a:r>
              <a:rPr lang="ru-RU" dirty="0" err="1"/>
              <a:t>Email</a:t>
            </a:r>
            <a:r>
              <a:rPr lang="ru-RU" dirty="0"/>
              <a:t> </a:t>
            </a:r>
            <a:r>
              <a:rPr lang="ru-RU" dirty="0" err="1"/>
              <a:t>Server</a:t>
            </a:r>
            <a:r>
              <a:rPr lang="ru-RU" dirty="0"/>
              <a:t> </a:t>
            </a:r>
            <a:r>
              <a:rPr lang="ru-RU" dirty="0" err="1"/>
              <a:t>Security</a:t>
            </a:r>
            <a:r>
              <a:rPr lang="ru-RU" dirty="0"/>
              <a:t>). Продукт сертифицирован ICSA </a:t>
            </a:r>
            <a:r>
              <a:rPr lang="ru-RU" dirty="0" err="1"/>
              <a:t>Labs</a:t>
            </a:r>
            <a:r>
              <a:rPr lang="ru-RU" dirty="0"/>
              <a:t>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98060" y="38778"/>
            <a:ext cx="1845940" cy="15619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395536" y="5949280"/>
            <a:ext cx="792088" cy="9087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273288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функции антивируса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Резидентный антивирусный сканер, работа осуществляется независимыми модулями («экранами</a:t>
            </a:r>
            <a:r>
              <a:rPr lang="ru-RU" dirty="0" smtClean="0"/>
              <a:t>»)</a:t>
            </a:r>
            <a:endParaRPr lang="en-US" dirty="0" smtClean="0"/>
          </a:p>
          <a:p>
            <a:r>
              <a:rPr lang="ru-RU" dirty="0"/>
              <a:t>Эвристический анализ. Обычно эффективен против скрытых в системе </a:t>
            </a:r>
            <a:r>
              <a:rPr lang="ru-RU" dirty="0" err="1"/>
              <a:t>руткитов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Удаление шпионского программного обеспечения с компьютера.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0384" y="38779"/>
            <a:ext cx="1453615" cy="1229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179512" y="5949280"/>
            <a:ext cx="1008112" cy="9087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264276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35516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функции антивируса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Проверка компьютера на вирусы во время показа экранной заставки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Проверка компьютера на вирусы во время запуска, до полной загрузки операционной системы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/>
              <a:t>Связь с учётной записью пользователя на официальном сайте </a:t>
            </a:r>
            <a:r>
              <a:rPr lang="ru-RU" dirty="0" err="1"/>
              <a:t>avast</a:t>
            </a:r>
            <a:r>
              <a:rPr lang="ru-RU" dirty="0"/>
              <a:t>!. Появилась с седьмой версии.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0384" y="38779"/>
            <a:ext cx="1453615" cy="1229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51520" y="5661248"/>
            <a:ext cx="1080120" cy="10081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789519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318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функции антивируса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Автоматическая песочница (</a:t>
            </a:r>
            <a:r>
              <a:rPr lang="ru-RU" dirty="0" err="1"/>
              <a:t>AutoSandbox</a:t>
            </a:r>
            <a:r>
              <a:rPr lang="ru-RU" dirty="0"/>
              <a:t>). Позволяет запускать подозрительные приложения в изолированной от остальной системы среде, но только для тех приложений, которые, по мнению </a:t>
            </a:r>
            <a:r>
              <a:rPr lang="ru-RU" dirty="0" err="1"/>
              <a:t>avast</a:t>
            </a:r>
            <a:r>
              <a:rPr lang="ru-RU" dirty="0"/>
              <a:t>!, считаются подозрительными. </a:t>
            </a:r>
            <a:endParaRPr lang="en-US" dirty="0" smtClean="0"/>
          </a:p>
          <a:p>
            <a:r>
              <a:rPr lang="ru-RU" dirty="0"/>
              <a:t>Игровой режим, в котором сообщения антивируса не отображаются.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0384" y="38779"/>
            <a:ext cx="1453615" cy="1229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539552" y="5589240"/>
            <a:ext cx="1152128" cy="12687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8672187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33184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Основные функции антивируса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Возможность установки пароля на изменение настроек программы.</a:t>
            </a:r>
          </a:p>
          <a:p>
            <a:r>
              <a:rPr lang="ru-RU" dirty="0"/>
              <a:t>Возможность делать резервные копии настроек. Появилась с седьмой версии.</a:t>
            </a:r>
          </a:p>
          <a:p>
            <a:r>
              <a:rPr lang="ru-RU" dirty="0"/>
              <a:t>Функция формирования ежемесячного отчёта по безопасности. Можно также выполнить и вручную. Появилась с шестой версии.</a:t>
            </a:r>
          </a:p>
          <a:p>
            <a:r>
              <a:rPr lang="ru-RU" dirty="0"/>
              <a:t>Многоязычный интерфейс, поддержка 44 языков.</a:t>
            </a:r>
          </a:p>
          <a:p>
            <a:r>
              <a:rPr lang="ru-RU" dirty="0"/>
              <a:t>Полностью локализованное справочное руководство.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0384" y="38779"/>
            <a:ext cx="1453615" cy="1229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323528" y="6021288"/>
            <a:ext cx="864096" cy="8367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308302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Тесты и награды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2006 год — </a:t>
            </a:r>
            <a:r>
              <a:rPr lang="en-US" dirty="0"/>
              <a:t>Trust Award </a:t>
            </a:r>
            <a:r>
              <a:rPr lang="ru-RU" dirty="0"/>
              <a:t>от </a:t>
            </a:r>
            <a:r>
              <a:rPr lang="en-US" dirty="0"/>
              <a:t>the Secure Computing Readers </a:t>
            </a:r>
            <a:r>
              <a:rPr lang="ru-RU" dirty="0"/>
              <a:t>как лучший антивирус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Август 2008 года — </a:t>
            </a:r>
            <a:r>
              <a:rPr lang="en-US" dirty="0"/>
              <a:t>Advanced+ </a:t>
            </a:r>
            <a:r>
              <a:rPr lang="ru-RU" dirty="0"/>
              <a:t>по рейтингу независимой тестовой компании </a:t>
            </a:r>
            <a:r>
              <a:rPr lang="en-US" dirty="0" smtClean="0"/>
              <a:t>AV-Comparatives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Февраль 2010 года — высшая награда </a:t>
            </a:r>
            <a:r>
              <a:rPr lang="en-US" dirty="0"/>
              <a:t>the Platinum Performance Award </a:t>
            </a:r>
            <a:r>
              <a:rPr lang="ru-RU" dirty="0"/>
              <a:t>от информационно-аналитического центра </a:t>
            </a:r>
            <a:r>
              <a:rPr lang="en-US" dirty="0"/>
              <a:t>Anti-Malware </a:t>
            </a:r>
            <a:r>
              <a:rPr lang="ru-RU" dirty="0"/>
              <a:t>как самый быстрый антивирусный монитор</a:t>
            </a:r>
            <a:r>
              <a:rPr lang="ru-RU" dirty="0" smtClean="0"/>
              <a:t>.</a:t>
            </a:r>
            <a:endParaRPr lang="ru-RU" dirty="0"/>
          </a:p>
          <a:p>
            <a:r>
              <a:rPr lang="ru-RU" dirty="0"/>
              <a:t>Декабрь 2010 года — </a:t>
            </a:r>
            <a:r>
              <a:rPr lang="en-US" dirty="0"/>
              <a:t>VB100 award </a:t>
            </a:r>
            <a:r>
              <a:rPr lang="ru-RU" dirty="0"/>
              <a:t>от британского журнала </a:t>
            </a:r>
            <a:r>
              <a:rPr lang="en-US" dirty="0"/>
              <a:t>Virus Bulletin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/>
              <a:t>2010 </a:t>
            </a:r>
            <a:r>
              <a:rPr lang="ru-RU" dirty="0"/>
              <a:t>год — </a:t>
            </a:r>
            <a:r>
              <a:rPr lang="en-US" dirty="0" err="1"/>
              <a:t>avast</a:t>
            </a:r>
            <a:r>
              <a:rPr lang="en-US" dirty="0"/>
              <a:t>! </a:t>
            </a:r>
            <a:r>
              <a:rPr lang="ru-RU" dirty="0"/>
              <a:t>попал в десятку самых часто загружаемых программ на </a:t>
            </a:r>
            <a:r>
              <a:rPr lang="en-US" dirty="0"/>
              <a:t>CNET Downloads </a:t>
            </a:r>
            <a:r>
              <a:rPr lang="ru-RU" dirty="0"/>
              <a:t>и находился на втором месте.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467544" y="5877272"/>
            <a:ext cx="936104" cy="9807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90384" y="38779"/>
            <a:ext cx="1453615" cy="12299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636405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Dr. </a:t>
            </a:r>
            <a:r>
              <a:rPr lang="ru-RU" dirty="0" err="1"/>
              <a:t>Web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Dr. </a:t>
            </a:r>
            <a:r>
              <a:rPr lang="ru-RU" dirty="0" err="1"/>
              <a:t>Web</a:t>
            </a:r>
            <a:r>
              <a:rPr lang="ru-RU" dirty="0"/>
              <a:t> (читается как Доктор Веб) — семейство антивирусов, предназначенных для защиты от почтовых и сетевых </a:t>
            </a:r>
            <a:r>
              <a:rPr lang="ru-RU" dirty="0" smtClean="0"/>
              <a:t>червей, </a:t>
            </a:r>
            <a:r>
              <a:rPr lang="ru-RU" dirty="0"/>
              <a:t>файловых вирусов, троянских программ, </a:t>
            </a:r>
            <a:r>
              <a:rPr lang="ru-RU" dirty="0" err="1"/>
              <a:t>стелс</a:t>
            </a:r>
            <a:r>
              <a:rPr lang="ru-RU" dirty="0"/>
              <a:t>-вирусов, полиморфных вирусов, бестелесных вирусов, макровирусов, вирусов, поражающих документы MS </a:t>
            </a:r>
            <a:r>
              <a:rPr lang="ru-RU" dirty="0" err="1"/>
              <a:t>Office</a:t>
            </a:r>
            <a:r>
              <a:rPr lang="ru-RU" dirty="0"/>
              <a:t>, скрипт-вирусов, шпионского </a:t>
            </a:r>
            <a:r>
              <a:rPr lang="ru-RU" dirty="0" smtClean="0"/>
              <a:t>ПО, </a:t>
            </a:r>
            <a:r>
              <a:rPr lang="ru-RU" dirty="0"/>
              <a:t>программ-похитителей паролей, клавиатурных шпионов, программ платного дозвона, рекламного </a:t>
            </a:r>
            <a:r>
              <a:rPr lang="ru-RU" dirty="0" smtClean="0"/>
              <a:t>ПО, </a:t>
            </a:r>
            <a:r>
              <a:rPr lang="ru-RU" dirty="0"/>
              <a:t>потенциально опасного ПО, хакерских утилит, программ-люков, программ-шуток, вредоносных скриптов и других вредоносных объектов, а также от спама, </a:t>
            </a:r>
            <a:r>
              <a:rPr lang="ru-RU" dirty="0" err="1"/>
              <a:t>скаминг</a:t>
            </a:r>
            <a:r>
              <a:rPr lang="ru-RU" dirty="0"/>
              <a:t>-, </a:t>
            </a:r>
            <a:r>
              <a:rPr lang="ru-RU" dirty="0" err="1"/>
              <a:t>фарминг</a:t>
            </a:r>
            <a:r>
              <a:rPr lang="ru-RU" dirty="0"/>
              <a:t>-, </a:t>
            </a:r>
            <a:r>
              <a:rPr lang="ru-RU" dirty="0" err="1"/>
              <a:t>фишинг</a:t>
            </a:r>
            <a:r>
              <a:rPr lang="ru-RU" dirty="0"/>
              <a:t>-сообщений и технического спама. Разрабатывается компанией Доктор Веб.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202520"/>
            <a:ext cx="16192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323528" y="5949280"/>
            <a:ext cx="648072" cy="9087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576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35601" cy="1143000"/>
          </a:xfrm>
        </p:spPr>
        <p:txBody>
          <a:bodyPr/>
          <a:lstStyle/>
          <a:p>
            <a:r>
              <a:rPr lang="ru-RU" dirty="0" smtClean="0"/>
              <a:t>История создания </a:t>
            </a:r>
            <a:r>
              <a:rPr lang="en-US" dirty="0" smtClean="0"/>
              <a:t>Dr</a:t>
            </a:r>
            <a:r>
              <a:rPr lang="ru-RU" dirty="0" smtClean="0"/>
              <a:t>. </a:t>
            </a:r>
            <a:r>
              <a:rPr lang="en-US" dirty="0" smtClean="0"/>
              <a:t>Web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История разработки антивируса Игоря Данилова начинается с 1991 года, а под маркой Dr. </a:t>
            </a:r>
            <a:r>
              <a:rPr lang="ru-RU" dirty="0" err="1"/>
              <a:t>Web</a:t>
            </a:r>
            <a:r>
              <a:rPr lang="ru-RU" dirty="0"/>
              <a:t> антивирусы разрабатываются и распространяются с 1994 года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1992 год </a:t>
            </a:r>
            <a:r>
              <a:rPr lang="ru-RU" dirty="0"/>
              <a:t>— создание первой версии антивирусной программы </a:t>
            </a:r>
            <a:r>
              <a:rPr lang="ru-RU" dirty="0" err="1"/>
              <a:t>Spider’s</a:t>
            </a:r>
            <a:r>
              <a:rPr lang="ru-RU" dirty="0"/>
              <a:t> </a:t>
            </a:r>
            <a:r>
              <a:rPr lang="ru-RU" dirty="0" err="1" smtClean="0"/>
              <a:t>Web</a:t>
            </a:r>
            <a:r>
              <a:rPr lang="ru-RU" dirty="0" smtClean="0"/>
              <a:t>. </a:t>
            </a:r>
            <a:r>
              <a:rPr lang="ru-RU" dirty="0"/>
              <a:t>В ней была </a:t>
            </a:r>
            <a:r>
              <a:rPr lang="ru-RU" dirty="0" smtClean="0"/>
              <a:t>впервые </a:t>
            </a:r>
            <a:r>
              <a:rPr lang="ru-RU" dirty="0"/>
              <a:t>реализована идея выполнения кода программ в эмуляторе процессора для поиска неизвестных вирусов.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1993 год </a:t>
            </a:r>
            <a:r>
              <a:rPr lang="ru-RU" dirty="0"/>
              <a:t>— участие программы </a:t>
            </a:r>
            <a:r>
              <a:rPr lang="ru-RU" dirty="0" err="1"/>
              <a:t>Spider’s</a:t>
            </a:r>
            <a:r>
              <a:rPr lang="ru-RU" dirty="0"/>
              <a:t> </a:t>
            </a:r>
            <a:r>
              <a:rPr lang="ru-RU" dirty="0" err="1"/>
              <a:t>Web</a:t>
            </a:r>
            <a:r>
              <a:rPr lang="ru-RU" dirty="0"/>
              <a:t> на международной выставке </a:t>
            </a:r>
            <a:r>
              <a:rPr lang="ru-RU" dirty="0" err="1"/>
              <a:t>CeBIT</a:t>
            </a:r>
            <a:r>
              <a:rPr lang="ru-RU" dirty="0"/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2801" y="260648"/>
            <a:ext cx="16192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179512" y="6093296"/>
            <a:ext cx="864096" cy="7647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425148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35601" cy="1143000"/>
          </a:xfrm>
        </p:spPr>
        <p:txBody>
          <a:bodyPr/>
          <a:lstStyle/>
          <a:p>
            <a:r>
              <a:rPr lang="ru-RU" dirty="0"/>
              <a:t>История создания </a:t>
            </a:r>
            <a:r>
              <a:rPr lang="en-US" dirty="0"/>
              <a:t>Dr</a:t>
            </a:r>
            <a:r>
              <a:rPr lang="ru-RU" dirty="0"/>
              <a:t>. </a:t>
            </a:r>
            <a:r>
              <a:rPr lang="en-US" dirty="0"/>
              <a:t>Web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1994 год </a:t>
            </a:r>
            <a:r>
              <a:rPr lang="ru-RU" dirty="0"/>
              <a:t>— начало продаж антивируса </a:t>
            </a:r>
            <a:r>
              <a:rPr lang="ru-RU" dirty="0" err="1"/>
              <a:t>Doctor</a:t>
            </a:r>
            <a:r>
              <a:rPr lang="ru-RU" dirty="0"/>
              <a:t> </a:t>
            </a:r>
            <a:r>
              <a:rPr lang="ru-RU" dirty="0" err="1"/>
              <a:t>Web</a:t>
            </a:r>
            <a:r>
              <a:rPr lang="ru-RU" dirty="0"/>
              <a:t>. </a:t>
            </a:r>
            <a:r>
              <a:rPr lang="ru-RU" dirty="0" smtClean="0"/>
              <a:t> </a:t>
            </a:r>
            <a:r>
              <a:rPr lang="ru-RU" dirty="0"/>
              <a:t>Появились вирусы-мутанты, названные позже полиморфными вирусами, которые не смогла определять программа </a:t>
            </a:r>
            <a:r>
              <a:rPr lang="ru-RU" dirty="0" err="1"/>
              <a:t>Aidstest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1995 год </a:t>
            </a:r>
            <a:r>
              <a:rPr lang="ru-RU" dirty="0"/>
              <a:t>— демонстрация Антивирусного комплекта DSAV 2.0. В комплект входит антивирус </a:t>
            </a:r>
            <a:r>
              <a:rPr lang="ru-RU" dirty="0" err="1"/>
              <a:t>Doctor</a:t>
            </a:r>
            <a:r>
              <a:rPr lang="ru-RU" dirty="0"/>
              <a:t> </a:t>
            </a:r>
            <a:r>
              <a:rPr lang="ru-RU" dirty="0" err="1"/>
              <a:t>Web</a:t>
            </a:r>
            <a:r>
              <a:rPr lang="ru-RU" dirty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2801" y="260648"/>
            <a:ext cx="16192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51520" y="5949280"/>
            <a:ext cx="864096" cy="9087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851962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826" y="260648"/>
            <a:ext cx="8229600" cy="1143000"/>
          </a:xfrm>
        </p:spPr>
        <p:txBody>
          <a:bodyPr/>
          <a:lstStyle/>
          <a:p>
            <a:r>
              <a:rPr lang="ru-RU" dirty="0"/>
              <a:t>История создания </a:t>
            </a:r>
            <a:r>
              <a:rPr lang="en-US" dirty="0"/>
              <a:t>Dr</a:t>
            </a:r>
            <a:r>
              <a:rPr lang="ru-RU" dirty="0"/>
              <a:t>. </a:t>
            </a:r>
            <a:r>
              <a:rPr lang="en-US" dirty="0"/>
              <a:t>Web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1996 год </a:t>
            </a:r>
            <a:r>
              <a:rPr lang="ru-RU" dirty="0"/>
              <a:t>— дебют программы Dr. </a:t>
            </a:r>
            <a:r>
              <a:rPr lang="ru-RU" dirty="0" err="1"/>
              <a:t>Web</a:t>
            </a: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dirty="0"/>
              <a:t>на сравнительном тестировании полифагов, проводимом журналом </a:t>
            </a:r>
            <a:r>
              <a:rPr lang="ru-RU" dirty="0" err="1"/>
              <a:t>Virus</a:t>
            </a:r>
            <a:r>
              <a:rPr lang="ru-RU" dirty="0"/>
              <a:t> </a:t>
            </a:r>
            <a:r>
              <a:rPr lang="ru-RU" dirty="0" err="1"/>
              <a:t>Bulletin</a:t>
            </a:r>
            <a:r>
              <a:rPr lang="ru-RU" dirty="0"/>
              <a:t>, более чем впечатляющий — как по уровню знания полиморфных вирусов, так и по качеству эвристического анализатора.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1997 </a:t>
            </a:r>
            <a:r>
              <a:rPr lang="ru-RU" dirty="0">
                <a:solidFill>
                  <a:srgbClr val="7030A0"/>
                </a:solidFill>
              </a:rPr>
              <a:t>год </a:t>
            </a:r>
            <a:r>
              <a:rPr lang="ru-RU" dirty="0"/>
              <a:t>— впервые российская антивирусная программа (Dr. </a:t>
            </a:r>
            <a:r>
              <a:rPr lang="ru-RU" dirty="0" err="1"/>
              <a:t>Web</a:t>
            </a:r>
            <a:r>
              <a:rPr lang="ru-RU" dirty="0"/>
              <a:t>) вошла в тройку лучших антивирусов мира по результатам тестирования журнала </a:t>
            </a:r>
            <a:r>
              <a:rPr lang="ru-RU" dirty="0" err="1"/>
              <a:t>Virus</a:t>
            </a:r>
            <a:r>
              <a:rPr lang="ru-RU" dirty="0"/>
              <a:t> </a:t>
            </a:r>
            <a:r>
              <a:rPr lang="ru-RU" dirty="0" err="1"/>
              <a:t>Bulletin</a:t>
            </a:r>
            <a:r>
              <a:rPr lang="ru-RU" dirty="0"/>
              <a:t>. Выходит бета-версия Dr. </a:t>
            </a:r>
            <a:r>
              <a:rPr lang="ru-RU" dirty="0" err="1"/>
              <a:t>Web</a:t>
            </a:r>
            <a:r>
              <a:rPr lang="ru-RU" dirty="0"/>
              <a:t> для </a:t>
            </a:r>
            <a:r>
              <a:rPr lang="ru-RU" dirty="0" err="1"/>
              <a:t>Novell</a:t>
            </a:r>
            <a:r>
              <a:rPr lang="ru-RU" dirty="0"/>
              <a:t> </a:t>
            </a:r>
            <a:r>
              <a:rPr lang="ru-RU" dirty="0" err="1"/>
              <a:t>NetWare</a:t>
            </a:r>
            <a:r>
              <a:rPr lang="ru-RU" dirty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92801" y="260648"/>
            <a:ext cx="16192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51520" y="5949280"/>
            <a:ext cx="936104" cy="90872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17074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143000"/>
          </a:xfrm>
        </p:spPr>
        <p:txBody>
          <a:bodyPr/>
          <a:lstStyle/>
          <a:p>
            <a:r>
              <a:rPr lang="ru-RU" dirty="0"/>
              <a:t>История создания </a:t>
            </a:r>
            <a:r>
              <a:rPr lang="en-US" dirty="0"/>
              <a:t>Dr</a:t>
            </a:r>
            <a:r>
              <a:rPr lang="ru-RU" dirty="0"/>
              <a:t>. </a:t>
            </a:r>
            <a:r>
              <a:rPr lang="en-US" dirty="0"/>
              <a:t>Web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1998 год </a:t>
            </a:r>
            <a:r>
              <a:rPr lang="ru-RU" dirty="0"/>
              <a:t>— выход Dr. </a:t>
            </a:r>
            <a:r>
              <a:rPr lang="ru-RU" dirty="0" err="1"/>
              <a:t>Web</a:t>
            </a:r>
            <a:r>
              <a:rPr lang="ru-RU" dirty="0"/>
              <a:t> 4.0. Изменена архитектура и алгоритм работы программы. 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1999 год </a:t>
            </a:r>
            <a:r>
              <a:rPr lang="ru-RU" dirty="0"/>
              <a:t>— </a:t>
            </a:r>
            <a:r>
              <a:rPr lang="ru-RU" dirty="0" smtClean="0"/>
              <a:t>Dr</a:t>
            </a:r>
            <a:r>
              <a:rPr lang="ru-RU" dirty="0"/>
              <a:t>. </a:t>
            </a:r>
            <a:r>
              <a:rPr lang="ru-RU" dirty="0" err="1"/>
              <a:t>Web</a:t>
            </a:r>
            <a:r>
              <a:rPr lang="ru-RU" dirty="0"/>
              <a:t> для </a:t>
            </a:r>
            <a:r>
              <a:rPr lang="ru-RU" dirty="0" err="1"/>
              <a:t>Windows</a:t>
            </a:r>
            <a:r>
              <a:rPr lang="ru-RU" dirty="0"/>
              <a:t> 95/98/NT получает первую награду VB100 в тестах журнала </a:t>
            </a:r>
            <a:r>
              <a:rPr lang="ru-RU" dirty="0" err="1"/>
              <a:t>Virus</a:t>
            </a:r>
            <a:r>
              <a:rPr lang="ru-RU" dirty="0"/>
              <a:t> </a:t>
            </a:r>
            <a:r>
              <a:rPr lang="ru-RU" dirty="0" err="1"/>
              <a:t>Bulletin</a:t>
            </a:r>
            <a:r>
              <a:rPr lang="ru-RU" dirty="0"/>
              <a:t>. Выход коммерческой версии Dr. </a:t>
            </a:r>
            <a:r>
              <a:rPr lang="ru-RU" dirty="0" err="1"/>
              <a:t>Web</a:t>
            </a:r>
            <a:r>
              <a:rPr lang="ru-RU" dirty="0"/>
              <a:t> для </a:t>
            </a:r>
            <a:r>
              <a:rPr lang="ru-RU" dirty="0" err="1"/>
              <a:t>Windows</a:t>
            </a:r>
            <a:r>
              <a:rPr lang="ru-RU" dirty="0"/>
              <a:t> 95/98/NT. В Dr. </a:t>
            </a:r>
            <a:r>
              <a:rPr lang="ru-RU" dirty="0" err="1"/>
              <a:t>Web</a:t>
            </a:r>
            <a:r>
              <a:rPr lang="ru-RU" dirty="0"/>
              <a:t> впервые реализована проверка памяти виртуальных машин в среде </a:t>
            </a:r>
            <a:r>
              <a:rPr lang="ru-RU" dirty="0" err="1"/>
              <a:t>Windows</a:t>
            </a:r>
            <a:r>
              <a:rPr lang="ru-RU" dirty="0"/>
              <a:t> NT.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2000 год </a:t>
            </a:r>
            <a:r>
              <a:rPr lang="ru-RU" dirty="0"/>
              <a:t>— Dr. </a:t>
            </a:r>
            <a:r>
              <a:rPr lang="ru-RU" dirty="0" err="1"/>
              <a:t>Web</a:t>
            </a:r>
            <a:r>
              <a:rPr lang="ru-RU" dirty="0"/>
              <a:t> получил сертификат соответствия Минобороны РФ. Резко увеличена частота выхода обновлений вирусной базы — до нескольких раз в час.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2001 год </a:t>
            </a:r>
            <a:r>
              <a:rPr lang="ru-RU" dirty="0"/>
              <a:t>— заключено соглашение с компанией Яндекс. С этого момента все письма, проходящие через почтовую систему Яндекс, проверяются с помощью решений Dr. </a:t>
            </a:r>
            <a:r>
              <a:rPr lang="ru-RU" dirty="0" err="1"/>
              <a:t>Web</a:t>
            </a:r>
            <a:r>
              <a:rPr lang="ru-RU" dirty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6192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51520" y="6021288"/>
            <a:ext cx="720080" cy="8367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385027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1104" cy="1143000"/>
          </a:xfrm>
        </p:spPr>
        <p:txBody>
          <a:bodyPr/>
          <a:lstStyle/>
          <a:p>
            <a:r>
              <a:rPr lang="ru-RU" dirty="0"/>
              <a:t>История создания </a:t>
            </a:r>
            <a:r>
              <a:rPr lang="en-US" dirty="0"/>
              <a:t>Dr</a:t>
            </a:r>
            <a:r>
              <a:rPr lang="ru-RU" dirty="0"/>
              <a:t>. </a:t>
            </a:r>
            <a:r>
              <a:rPr lang="en-US" dirty="0"/>
              <a:t>Web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2002 год </a:t>
            </a:r>
            <a:r>
              <a:rPr lang="ru-RU" dirty="0"/>
              <a:t>— создание антивирусных фильтров Dr. </a:t>
            </a:r>
            <a:r>
              <a:rPr lang="ru-RU" dirty="0" err="1"/>
              <a:t>Web</a:t>
            </a:r>
            <a:r>
              <a:rPr lang="ru-RU" dirty="0"/>
              <a:t> для почтовых серверов </a:t>
            </a:r>
            <a:r>
              <a:rPr lang="ru-RU" dirty="0" err="1"/>
              <a:t>CommuniGate</a:t>
            </a:r>
            <a:r>
              <a:rPr lang="ru-RU" dirty="0"/>
              <a:t> </a:t>
            </a:r>
            <a:r>
              <a:rPr lang="ru-RU" dirty="0" err="1"/>
              <a:t>Pro</a:t>
            </a:r>
            <a:r>
              <a:rPr lang="ru-RU" dirty="0"/>
              <a:t>. Выпуск первой бета-версии Dr. </a:t>
            </a:r>
            <a:r>
              <a:rPr lang="ru-RU" dirty="0" err="1"/>
              <a:t>Web</a:t>
            </a:r>
            <a:r>
              <a:rPr lang="ru-RU" dirty="0"/>
              <a:t> для </a:t>
            </a:r>
            <a:r>
              <a:rPr lang="ru-RU" dirty="0" err="1"/>
              <a:t>Unix</a:t>
            </a:r>
            <a:r>
              <a:rPr lang="ru-RU" dirty="0"/>
              <a:t> с уникальной на тот момент функцией — лечением файлов на лету. Выпуск программы </a:t>
            </a:r>
            <a:r>
              <a:rPr lang="ru-RU" dirty="0" err="1"/>
              <a:t>SpIDer</a:t>
            </a:r>
            <a:r>
              <a:rPr lang="ru-RU" dirty="0"/>
              <a:t> </a:t>
            </a:r>
            <a:r>
              <a:rPr lang="ru-RU" dirty="0" err="1"/>
              <a:t>Mail</a:t>
            </a:r>
            <a:r>
              <a:rPr lang="ru-RU" dirty="0"/>
              <a:t> — уникальной на тот момент программы для проверки входящей почты.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2007 год </a:t>
            </a:r>
            <a:r>
              <a:rPr lang="ru-RU" dirty="0"/>
              <a:t>— </a:t>
            </a:r>
            <a:r>
              <a:rPr lang="ru-RU" dirty="0" smtClean="0"/>
              <a:t>открыто </a:t>
            </a:r>
            <a:r>
              <a:rPr lang="ru-RU" dirty="0"/>
              <a:t>публичное тестирование сервиса </a:t>
            </a:r>
            <a:r>
              <a:rPr lang="ru-RU" dirty="0" err="1"/>
              <a:t>Dr.Web</a:t>
            </a:r>
            <a:r>
              <a:rPr lang="ru-RU" dirty="0"/>
              <a:t> AV-</a:t>
            </a:r>
            <a:r>
              <a:rPr lang="ru-RU" dirty="0" err="1"/>
              <a:t>Desk</a:t>
            </a:r>
            <a:r>
              <a:rPr lang="ru-RU" dirty="0"/>
              <a:t>, на базе которого </a:t>
            </a:r>
            <a:r>
              <a:rPr lang="ru-RU" dirty="0" err="1"/>
              <a:t>интернет-провайдеры</a:t>
            </a:r>
            <a:r>
              <a:rPr lang="ru-RU" dirty="0"/>
              <a:t> предоставляют своим абонентам услугу «Антивирус Dr. </a:t>
            </a:r>
            <a:r>
              <a:rPr lang="ru-RU" dirty="0" err="1"/>
              <a:t>Web</a:t>
            </a:r>
            <a:r>
              <a:rPr lang="ru-RU" dirty="0" smtClean="0"/>
              <a:t>».</a:t>
            </a:r>
            <a:endParaRPr lang="ru-RU" dirty="0"/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2008 год </a:t>
            </a:r>
            <a:r>
              <a:rPr lang="ru-RU" dirty="0"/>
              <a:t>— появление антивирусного пакета Dr. </a:t>
            </a:r>
            <a:r>
              <a:rPr lang="ru-RU" dirty="0" err="1"/>
              <a:t>Web</a:t>
            </a:r>
            <a:r>
              <a:rPr lang="ru-RU" dirty="0"/>
              <a:t> </a:t>
            </a:r>
            <a:r>
              <a:rPr lang="ru-RU" dirty="0" err="1"/>
              <a:t>Security</a:t>
            </a:r>
            <a:r>
              <a:rPr lang="ru-RU" dirty="0"/>
              <a:t> </a:t>
            </a:r>
            <a:r>
              <a:rPr lang="ru-RU" dirty="0" err="1"/>
              <a:t>Space</a:t>
            </a:r>
            <a:r>
              <a:rPr lang="ru-RU" dirty="0"/>
              <a:t>. Впервые реализован новый компонент для проверки HTTP-трафика — Dr. </a:t>
            </a:r>
            <a:r>
              <a:rPr lang="ru-RU" dirty="0" err="1"/>
              <a:t>Web</a:t>
            </a:r>
            <a:r>
              <a:rPr lang="ru-RU" dirty="0"/>
              <a:t> </a:t>
            </a:r>
            <a:r>
              <a:rPr lang="ru-RU" dirty="0" err="1"/>
              <a:t>SpIDer</a:t>
            </a:r>
            <a:r>
              <a:rPr lang="ru-RU" dirty="0"/>
              <a:t> </a:t>
            </a:r>
            <a:r>
              <a:rPr lang="ru-RU" dirty="0" err="1"/>
              <a:t>Gate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2009 год </a:t>
            </a:r>
            <a:r>
              <a:rPr lang="ru-RU" dirty="0"/>
              <a:t>— начало бета-тестирования антивирусного продукта Dr. </a:t>
            </a:r>
            <a:r>
              <a:rPr lang="ru-RU" dirty="0" err="1"/>
              <a:t>Web</a:t>
            </a:r>
            <a:r>
              <a:rPr lang="ru-RU" dirty="0"/>
              <a:t> </a:t>
            </a:r>
            <a:r>
              <a:rPr lang="ru-RU" dirty="0" err="1"/>
              <a:t>Security</a:t>
            </a:r>
            <a:r>
              <a:rPr lang="ru-RU" dirty="0"/>
              <a:t> </a:t>
            </a:r>
            <a:r>
              <a:rPr lang="ru-RU" dirty="0" err="1"/>
              <a:t>Space</a:t>
            </a:r>
            <a:r>
              <a:rPr lang="ru-RU" dirty="0"/>
              <a:t> </a:t>
            </a:r>
            <a:r>
              <a:rPr lang="ru-RU" dirty="0" err="1"/>
              <a:t>Pro</a:t>
            </a:r>
            <a:r>
              <a:rPr lang="ru-RU" dirty="0" smtClean="0"/>
              <a:t>. </a:t>
            </a:r>
            <a:r>
              <a:rPr lang="ru-RU" dirty="0"/>
              <a:t>Отличается от Dr. </a:t>
            </a:r>
            <a:r>
              <a:rPr lang="ru-RU" dirty="0" err="1"/>
              <a:t>Web</a:t>
            </a:r>
            <a:r>
              <a:rPr lang="ru-RU" dirty="0"/>
              <a:t> </a:t>
            </a:r>
            <a:r>
              <a:rPr lang="ru-RU" dirty="0" err="1"/>
              <a:t>Security</a:t>
            </a:r>
            <a:r>
              <a:rPr lang="ru-RU" dirty="0"/>
              <a:t> </a:t>
            </a:r>
            <a:r>
              <a:rPr lang="ru-RU" dirty="0" err="1"/>
              <a:t>Space</a:t>
            </a:r>
            <a:r>
              <a:rPr lang="ru-RU" dirty="0"/>
              <a:t> наличием сетевого экрана.</a:t>
            </a:r>
          </a:p>
          <a:p>
            <a:pPr marL="0" indent="0">
              <a:buNone/>
            </a:pPr>
            <a:r>
              <a:rPr lang="ru-RU" dirty="0">
                <a:solidFill>
                  <a:srgbClr val="7030A0"/>
                </a:solidFill>
              </a:rPr>
              <a:t>2010 год </a:t>
            </a:r>
            <a:r>
              <a:rPr lang="ru-RU" dirty="0"/>
              <a:t>— выпуск первого в России антивируса под ОС </a:t>
            </a:r>
            <a:r>
              <a:rPr lang="ru-RU" dirty="0" err="1"/>
              <a:t>Android</a:t>
            </a:r>
            <a:r>
              <a:rPr lang="ru-RU" dirty="0"/>
              <a:t> — </a:t>
            </a:r>
            <a:r>
              <a:rPr lang="ru-RU" dirty="0" err="1"/>
              <a:t>Dr.Web</a:t>
            </a:r>
            <a:r>
              <a:rPr lang="ru-RU" dirty="0"/>
              <a:t> для </a:t>
            </a:r>
            <a:r>
              <a:rPr lang="ru-RU" dirty="0" err="1"/>
              <a:t>Android</a:t>
            </a:r>
            <a:r>
              <a:rPr lang="ru-RU" dirty="0"/>
              <a:t>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80312" y="116632"/>
            <a:ext cx="1763688" cy="11723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251520" y="6165304"/>
            <a:ext cx="648072" cy="69269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35034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Характерные особенности </a:t>
            </a:r>
            <a:r>
              <a:rPr lang="en-US" dirty="0"/>
              <a:t>Dr</a:t>
            </a:r>
            <a:r>
              <a:rPr lang="ru-RU" dirty="0"/>
              <a:t>. </a:t>
            </a:r>
            <a:r>
              <a:rPr lang="en-US" dirty="0"/>
              <a:t>Web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/>
              <a:t>Характерной особенностью антивируса Dr. </a:t>
            </a:r>
            <a:r>
              <a:rPr lang="ru-RU" dirty="0" err="1"/>
              <a:t>Web</a:t>
            </a:r>
            <a:r>
              <a:rPr lang="ru-RU" dirty="0"/>
              <a:t> является возможность установки на зараженную машину. В процессе установки производится сканирование памяти и файлов автозагрузки, перед сканированием производится обновление вирусной базы. При этом выпуски обновлений вирусных баз производятся с периодичностью в несколько часов и менее.</a:t>
            </a:r>
          </a:p>
          <a:p>
            <a:r>
              <a:rPr lang="ru-RU" dirty="0" err="1"/>
              <a:t>Origins</a:t>
            </a:r>
            <a:r>
              <a:rPr lang="ru-RU" dirty="0"/>
              <a:t> </a:t>
            </a:r>
            <a:r>
              <a:rPr lang="ru-RU" dirty="0" err="1"/>
              <a:t>Tracing</a:t>
            </a:r>
            <a:r>
              <a:rPr lang="ru-RU" dirty="0"/>
              <a:t> — алгоритм </a:t>
            </a:r>
            <a:r>
              <a:rPr lang="ru-RU" dirty="0" err="1"/>
              <a:t>несигнатурного</a:t>
            </a:r>
            <a:r>
              <a:rPr lang="ru-RU" dirty="0"/>
              <a:t> обнаружения вредоносных объектов, который дополняет традиционные сигнатурный поиск и эвристический анализатор, даёт возможность значительно повысить уровень детектирования ранее неизвестных вредоносных программ.</a:t>
            </a:r>
          </a:p>
        </p:txBody>
      </p:sp>
      <p:sp>
        <p:nvSpPr>
          <p:cNvPr id="4" name="Стрелка влево 3">
            <a:hlinkClick r:id="rId2" action="ppaction://hlinksldjump"/>
          </p:cNvPr>
          <p:cNvSpPr/>
          <p:nvPr/>
        </p:nvSpPr>
        <p:spPr>
          <a:xfrm>
            <a:off x="395536" y="5733256"/>
            <a:ext cx="864096" cy="100811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6478930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1465</Words>
  <Application>Microsoft Office PowerPoint</Application>
  <PresentationFormat>Экран (4:3)</PresentationFormat>
  <Paragraphs>119</Paragraphs>
  <Slides>25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Слайд 1</vt:lpstr>
      <vt:lpstr>Содержание</vt:lpstr>
      <vt:lpstr>Dr. Web</vt:lpstr>
      <vt:lpstr>История создания Dr. Web</vt:lpstr>
      <vt:lpstr>История создания Dr. Web</vt:lpstr>
      <vt:lpstr>История создания Dr. Web</vt:lpstr>
      <vt:lpstr>История создания Dr. Web</vt:lpstr>
      <vt:lpstr>История создания Dr. Web</vt:lpstr>
      <vt:lpstr>Характерные особенности Dr. Web </vt:lpstr>
      <vt:lpstr>Характерные особенности Dr. Web</vt:lpstr>
      <vt:lpstr>Характерные особенности Dr. Web</vt:lpstr>
      <vt:lpstr>Характерные особенности Dr. Web</vt:lpstr>
      <vt:lpstr>Антивирус Каспе́рского </vt:lpstr>
      <vt:lpstr> Функции Касперского  </vt:lpstr>
      <vt:lpstr>Базовая защита </vt:lpstr>
      <vt:lpstr>Предотвращение угроз </vt:lpstr>
      <vt:lpstr> Восстановление системы и данных </vt:lpstr>
      <vt:lpstr> Защита конфиденциальных данных </vt:lpstr>
      <vt:lpstr>Удобство использования </vt:lpstr>
      <vt:lpstr>Avast</vt:lpstr>
      <vt:lpstr>Основные функции антивируса</vt:lpstr>
      <vt:lpstr>Основные функции антивируса</vt:lpstr>
      <vt:lpstr>Основные функции антивируса</vt:lpstr>
      <vt:lpstr>Основные функции антивируса</vt:lpstr>
      <vt:lpstr>Тесты и награды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образовательное учреждение Среднего профессионального образования Ямало-Ненецкого автономного округа «Новоуренгойский Многопрофильный колледж» </dc:title>
  <dc:creator>Татьянка</dc:creator>
  <cp:lastModifiedBy>Пользователь</cp:lastModifiedBy>
  <cp:revision>21</cp:revision>
  <dcterms:created xsi:type="dcterms:W3CDTF">2012-12-10T10:49:55Z</dcterms:created>
  <dcterms:modified xsi:type="dcterms:W3CDTF">2013-04-30T06:03:42Z</dcterms:modified>
</cp:coreProperties>
</file>