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81" r:id="rId5"/>
    <p:sldId id="282" r:id="rId6"/>
    <p:sldId id="259" r:id="rId7"/>
    <p:sldId id="276" r:id="rId8"/>
    <p:sldId id="260" r:id="rId9"/>
    <p:sldId id="261" r:id="rId10"/>
    <p:sldId id="262" r:id="rId11"/>
    <p:sldId id="263" r:id="rId12"/>
    <p:sldId id="264" r:id="rId13"/>
    <p:sldId id="271" r:id="rId14"/>
    <p:sldId id="272" r:id="rId15"/>
    <p:sldId id="273" r:id="rId16"/>
    <p:sldId id="268" r:id="rId17"/>
    <p:sldId id="269" r:id="rId18"/>
    <p:sldId id="270" r:id="rId19"/>
    <p:sldId id="265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BFDCB"/>
    <a:srgbClr val="CCFFFF"/>
    <a:srgbClr val="0074E8"/>
    <a:srgbClr val="9999FF"/>
    <a:srgbClr val="6699FF"/>
    <a:srgbClr val="777777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6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486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BDBF3-5DF9-4647-AADC-CA06557D3F71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C9A3D-DB40-49D2-8843-5FC6DBA75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1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F42ED18-E5B7-4AD7-A283-93BE3FA89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85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FFC50-6D68-45EC-8550-56486CEEE6C0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2ED18-E5B7-4AD7-A283-93BE3FA893C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0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F7DE-34E4-437D-9031-9C7D09B88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6F6C9-71ED-43FF-B2B7-A0D4C0BC4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18223-ACB6-4C02-86F4-AC6E6349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7FAAE-3CC7-40AD-83E6-F18FD97F3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06E09-1E40-4670-9F8F-96A684537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974B-900E-4A65-93A2-C1137D102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374BC-3454-460A-89C2-531AC9DEE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034C8-80B3-4FBB-A6B4-7E6A14C9C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E50D0-10C3-4AA7-8A66-7AC88A505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783DD-F6CF-4B1D-B403-23507345F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4EFF0-3CEE-44B4-8165-D7C51247C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72994-7385-4042-854C-283405F8D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DB0F-6C20-4B2A-9633-F3704C750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C31B-5CB3-4F4B-9D5F-803E55EB2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3E14D-EA05-405E-B579-A518DBF0A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CC145-5DB3-4D48-9372-2FAF0DA88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9E1C3D4-7F2B-4DB5-8A73-4F4C3DA8D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211960" y="188640"/>
            <a:ext cx="4392488" cy="360037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latin typeface="Monotype Corsiva" pitchFamily="66" charset="0"/>
              </a:rPr>
              <a:t/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>
                <a:latin typeface="Monotype Corsiva" pitchFamily="66" charset="0"/>
              </a:rPr>
              <a:t/>
            </a:r>
            <a:br>
              <a:rPr lang="ru-RU" sz="5400" b="1" dirty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/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</a:rPr>
              <a:t>Внутренние воды</a:t>
            </a:r>
            <a:br>
              <a:rPr lang="ru-RU" sz="54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</a:rPr>
            </a:b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</a:rPr>
              <a:t>России</a:t>
            </a:r>
            <a:br>
              <a:rPr lang="ru-RU" sz="54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</a:rPr>
            </a:b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sz="4800" b="1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ru-RU" b="1" dirty="0" smtClean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963" y="6237312"/>
            <a:ext cx="84850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Выполнил: Поточняк Михаил, ученик 8б класса МБОУ «СОШ № 6» </a:t>
            </a:r>
            <a:r>
              <a:rPr lang="ru-RU" sz="16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г.Усинска</a:t>
            </a:r>
            <a:endParaRPr lang="ru-RU" sz="1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885"/>
            <a:ext cx="2951163" cy="43180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Monotype Corsiva" pitchFamily="66" charset="0"/>
              </a:rPr>
              <a:t>Болота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2735262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   </a:t>
            </a:r>
            <a:r>
              <a:rPr lang="ru-RU" sz="3200" b="1" dirty="0" smtClean="0">
                <a:latin typeface="Monotype Corsiva" pitchFamily="66" charset="0"/>
              </a:rPr>
              <a:t>низинные</a:t>
            </a:r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 flipH="1">
            <a:off x="1835150" y="765175"/>
            <a:ext cx="6492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9035" name="AutoShape 11"/>
          <p:cNvSpPr>
            <a:spLocks noChangeArrowheads="1"/>
          </p:cNvSpPr>
          <p:nvPr/>
        </p:nvSpPr>
        <p:spPr bwMode="auto">
          <a:xfrm>
            <a:off x="539750" y="2276475"/>
            <a:ext cx="3744913" cy="720725"/>
          </a:xfrm>
          <a:prstGeom prst="wedgeRectCallout">
            <a:avLst>
              <a:gd name="adj1" fmla="val -829"/>
              <a:gd name="adj2" fmla="val 89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Питается осадками и подземными водами</a:t>
            </a:r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>
            <a:off x="3059832" y="764704"/>
            <a:ext cx="2664295" cy="3168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9044" name="AutoShape 20"/>
          <p:cNvSpPr>
            <a:spLocks noChangeArrowheads="1"/>
          </p:cNvSpPr>
          <p:nvPr/>
        </p:nvSpPr>
        <p:spPr bwMode="auto">
          <a:xfrm rot="10800000">
            <a:off x="6516216" y="4725144"/>
            <a:ext cx="2246883" cy="936104"/>
          </a:xfrm>
          <a:prstGeom prst="wedgeRectCallout">
            <a:avLst>
              <a:gd name="adj1" fmla="val -4236"/>
              <a:gd name="adj2" fmla="val 234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Питается</a:t>
            </a:r>
            <a:r>
              <a:rPr lang="ru-RU" b="1"/>
              <a:t>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осадками</a:t>
            </a:r>
          </a:p>
        </p:txBody>
      </p:sp>
      <p:pic>
        <p:nvPicPr>
          <p:cNvPr id="129053" name="Picture 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788024" cy="342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9054" name="Picture 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2993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08625" y="3803790"/>
            <a:ext cx="1535998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ru-RU" sz="3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верховые</a:t>
            </a:r>
            <a:endParaRPr lang="ru-RU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2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12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build="p"/>
      <p:bldP spid="129031" grpId="0" animBg="1"/>
      <p:bldP spid="129035" grpId="0" animBg="1"/>
      <p:bldP spid="129041" grpId="0" animBg="1"/>
      <p:bldP spid="12904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569" y="260648"/>
            <a:ext cx="3004869" cy="72008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Ледники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/>
            </a:r>
            <a:br>
              <a:rPr lang="ru-RU" sz="3200" b="1" dirty="0">
                <a:latin typeface="Monotype Corsiva" pitchFamily="66" charset="0"/>
              </a:rPr>
            </a:br>
            <a:endParaRPr lang="ru-RU" b="1" dirty="0" smtClean="0">
              <a:latin typeface="Monotype Corsiva" pitchFamily="66" charset="0"/>
            </a:endParaRPr>
          </a:p>
        </p:txBody>
      </p:sp>
      <p:sp>
        <p:nvSpPr>
          <p:cNvPr id="13108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611560" y="1772816"/>
            <a:ext cx="3097213" cy="7191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ru-RU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/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326359" y="5525943"/>
            <a:ext cx="3024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Покровное оледенение на Земле Франца-Иосифа.</a:t>
            </a:r>
          </a:p>
        </p:txBody>
      </p:sp>
      <p:sp>
        <p:nvSpPr>
          <p:cNvPr id="131087" name="Rectangle 15"/>
          <p:cNvSpPr>
            <a:spLocks noChangeArrowheads="1"/>
          </p:cNvSpPr>
          <p:nvPr/>
        </p:nvSpPr>
        <p:spPr bwMode="auto">
          <a:xfrm>
            <a:off x="6492092" y="4941168"/>
            <a:ext cx="18870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Покровные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627784" y="1268760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788024" y="5233555"/>
            <a:ext cx="15841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644008" cy="303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004" y="1628800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Самый </a:t>
            </a:r>
            <a:r>
              <a:rPr lang="ru-RU" sz="2800" dirty="0">
                <a:latin typeface="Monotype Corsiva" pitchFamily="66" charset="0"/>
              </a:rPr>
              <a:t>длинный ледник в России - Безенги на Кавказе (17,6 км)</a:t>
            </a:r>
          </a:p>
          <a:p>
            <a:r>
              <a:rPr lang="ru-RU" sz="2800" dirty="0" smtClean="0">
                <a:latin typeface="Monotype Corsiva" pitchFamily="66" charset="0"/>
              </a:rPr>
              <a:t>Самый </a:t>
            </a:r>
            <a:r>
              <a:rPr lang="ru-RU" sz="2800" dirty="0">
                <a:latin typeface="Monotype Corsiva" pitchFamily="66" charset="0"/>
              </a:rPr>
              <a:t>большой ледник в России - Богдановича на Камчатке (37,8 км2)</a:t>
            </a:r>
          </a:p>
          <a:p>
            <a:endParaRPr lang="ru-RU" sz="2800" dirty="0"/>
          </a:p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976372"/>
            <a:ext cx="1625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Горные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83" r="15668"/>
          <a:stretch/>
        </p:blipFill>
        <p:spPr bwMode="auto">
          <a:xfrm>
            <a:off x="4644008" y="0"/>
            <a:ext cx="4452388" cy="361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1310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1038226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Озера</a:t>
            </a:r>
          </a:p>
        </p:txBody>
      </p:sp>
      <p:sp>
        <p:nvSpPr>
          <p:cNvPr id="136298" name="Rectangle 106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548680"/>
            <a:ext cx="8768603" cy="13684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Озеро - водоём с замедленным </a:t>
            </a:r>
            <a:r>
              <a:rPr lang="ru-RU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водообменом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, находящийся в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естественном  углублении 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земной поверхности - котловине.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Озера бывают пресные и соленые, сточные и бессточные.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Monotype Corsiva" pitchFamily="66" charset="0"/>
              </a:rPr>
              <a:t>              </a:t>
            </a:r>
            <a:r>
              <a:rPr lang="en-US" sz="2800" b="1" dirty="0" smtClean="0">
                <a:latin typeface="Monotype Corsiva" pitchFamily="66" charset="0"/>
              </a:rPr>
              <a:t>   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Озера различают по происхождению:</a:t>
            </a:r>
          </a:p>
        </p:txBody>
      </p:sp>
      <p:sp>
        <p:nvSpPr>
          <p:cNvPr id="136321" name="Line 129"/>
          <p:cNvSpPr>
            <a:spLocks noChangeShapeType="1"/>
          </p:cNvSpPr>
          <p:nvPr/>
        </p:nvSpPr>
        <p:spPr bwMode="auto">
          <a:xfrm flipH="1">
            <a:off x="1042988" y="3286125"/>
            <a:ext cx="3386137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6322" name="Line 130"/>
          <p:cNvSpPr>
            <a:spLocks noChangeShapeType="1"/>
          </p:cNvSpPr>
          <p:nvPr/>
        </p:nvSpPr>
        <p:spPr bwMode="auto">
          <a:xfrm flipH="1">
            <a:off x="2268538" y="3286125"/>
            <a:ext cx="2160587" cy="1222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6323" name="Line 131"/>
          <p:cNvSpPr>
            <a:spLocks noChangeShapeType="1"/>
          </p:cNvSpPr>
          <p:nvPr/>
        </p:nvSpPr>
        <p:spPr bwMode="auto">
          <a:xfrm flipH="1">
            <a:off x="3563938" y="3286125"/>
            <a:ext cx="865187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6324" name="Line 132"/>
          <p:cNvSpPr>
            <a:spLocks noChangeShapeType="1"/>
          </p:cNvSpPr>
          <p:nvPr/>
        </p:nvSpPr>
        <p:spPr bwMode="auto">
          <a:xfrm>
            <a:off x="4429125" y="3286125"/>
            <a:ext cx="647700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6325" name="Line 133"/>
          <p:cNvSpPr>
            <a:spLocks noChangeShapeType="1"/>
          </p:cNvSpPr>
          <p:nvPr/>
        </p:nvSpPr>
        <p:spPr bwMode="auto">
          <a:xfrm>
            <a:off x="4429125" y="3286125"/>
            <a:ext cx="2087563" cy="158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6326" name="Line 134"/>
          <p:cNvSpPr>
            <a:spLocks noChangeShapeType="1"/>
          </p:cNvSpPr>
          <p:nvPr/>
        </p:nvSpPr>
        <p:spPr bwMode="auto">
          <a:xfrm>
            <a:off x="4429125" y="3286125"/>
            <a:ext cx="32385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6330" name="Rectangle 138"/>
          <p:cNvSpPr>
            <a:spLocks noChangeArrowheads="1"/>
          </p:cNvSpPr>
          <p:nvPr/>
        </p:nvSpPr>
        <p:spPr bwMode="auto">
          <a:xfrm>
            <a:off x="142844" y="3786190"/>
            <a:ext cx="1800225" cy="720725"/>
          </a:xfrm>
          <a:prstGeom prst="flowChartTerminator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тектонические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36331" name="Rectangle 139"/>
          <p:cNvSpPr>
            <a:spLocks noChangeArrowheads="1"/>
          </p:cNvSpPr>
          <p:nvPr/>
        </p:nvSpPr>
        <p:spPr bwMode="auto">
          <a:xfrm>
            <a:off x="1042988" y="4868863"/>
            <a:ext cx="1873250" cy="792162"/>
          </a:xfrm>
          <a:prstGeom prst="flowChartTerminator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ледниково-</a:t>
            </a:r>
          </a:p>
          <a:p>
            <a:pPr algn="ctr"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тектонические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36332" name="Rectangle 140"/>
          <p:cNvSpPr>
            <a:spLocks noChangeArrowheads="1"/>
          </p:cNvSpPr>
          <p:nvPr/>
        </p:nvSpPr>
        <p:spPr bwMode="auto">
          <a:xfrm>
            <a:off x="3059113" y="5445125"/>
            <a:ext cx="1296987" cy="720725"/>
          </a:xfrm>
          <a:prstGeom prst="flowChartTerminator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моренные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36333" name="Rectangle 141"/>
          <p:cNvSpPr>
            <a:spLocks noChangeArrowheads="1"/>
          </p:cNvSpPr>
          <p:nvPr/>
        </p:nvSpPr>
        <p:spPr bwMode="auto">
          <a:xfrm>
            <a:off x="4572000" y="5589588"/>
            <a:ext cx="1871663" cy="719137"/>
          </a:xfrm>
          <a:prstGeom prst="flowChartTerminator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вулканические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36334" name="Rectangle 14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88125" y="4941888"/>
            <a:ext cx="2160588" cy="719137"/>
          </a:xfrm>
          <a:prstGeom prst="flowChartTerminator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термокарстовые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36335" name="Rectangle 14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72330" y="3786190"/>
            <a:ext cx="2016125" cy="647700"/>
          </a:xfrm>
          <a:prstGeom prst="flowChartTerminator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водохранилища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Моренные озёра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060848"/>
            <a:ext cx="4038600" cy="324036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Моренные озера занимают понижения между моренными котловинами (озеро Селигер на Валдайской возвышенности)</a:t>
            </a:r>
          </a:p>
        </p:txBody>
      </p:sp>
      <p:pic>
        <p:nvPicPr>
          <p:cNvPr id="194567" name="Picture 7" descr="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4437112"/>
            <a:ext cx="3529012" cy="1982788"/>
          </a:xfrm>
        </p:spPr>
      </p:pic>
      <p:pic>
        <p:nvPicPr>
          <p:cNvPr id="194574" name="Picture 14" descr="морен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57337"/>
            <a:ext cx="352742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0382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Водохранилища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4038600" cy="4114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Водохранилища – это искусственные водоемы.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Больше всего водохранилищ встречается на реке Волга (Рыбинское)</a:t>
            </a:r>
          </a:p>
        </p:txBody>
      </p:sp>
      <p:pic>
        <p:nvPicPr>
          <p:cNvPr id="195601" name="Picture 17" descr="рыба4"/>
          <p:cNvPicPr>
            <a:picLocks noChangeAspect="1" noChangeArrowheads="1"/>
          </p:cNvPicPr>
          <p:nvPr/>
        </p:nvPicPr>
        <p:blipFill>
          <a:blip r:embed="rId2" cstate="email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37111"/>
            <a:ext cx="42846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04" name="Picture 20" descr="водохран4"/>
          <p:cNvPicPr>
            <a:picLocks noChangeAspect="1" noChangeArrowheads="1"/>
          </p:cNvPicPr>
          <p:nvPr/>
        </p:nvPicPr>
        <p:blipFill>
          <a:blip r:embed="rId3" cstate="print">
            <a:lum bright="6000" contrast="48000"/>
          </a:blip>
          <a:srcRect/>
          <a:stretch>
            <a:fillRect/>
          </a:stretch>
        </p:blipFill>
        <p:spPr bwMode="auto">
          <a:xfrm>
            <a:off x="4643438" y="1052513"/>
            <a:ext cx="43211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05" name="Picture 21" descr="водохран3"/>
          <p:cNvPicPr>
            <a:picLocks noChangeAspect="1" noChangeArrowheads="1"/>
          </p:cNvPicPr>
          <p:nvPr/>
        </p:nvPicPr>
        <p:blipFill>
          <a:blip r:embed="rId4" cstate="email">
            <a:lum bright="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43926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Термокарстовые озёра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752"/>
            <a:ext cx="4495800" cy="45354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Располагаются на территории, имеющей вечную мерзлоту.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Летом мерзлота подтаивает, грунты проседают, образуются неглубокие котловины, заполненные талой водой.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 Якутии таких озер множество, самое известное – </a:t>
            </a:r>
            <a:r>
              <a:rPr lang="ru-RU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Неджели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96615" name="Picture 7" descr="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4005263"/>
            <a:ext cx="4176713" cy="2519362"/>
          </a:xfrm>
        </p:spPr>
      </p:pic>
      <p:pic>
        <p:nvPicPr>
          <p:cNvPr id="196616" name="Picture 8" descr="r_p_29c10fdb32b7a571a7708fec5aa24df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557338"/>
            <a:ext cx="4176713" cy="22669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Ледниково-тектонические озёра</a:t>
            </a:r>
          </a:p>
        </p:txBody>
      </p:sp>
      <p:sp>
        <p:nvSpPr>
          <p:cNvPr id="173072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72816"/>
            <a:ext cx="4038600" cy="4114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Тектонические озера, которые углублены под тяжестью древнего ледника.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Расположены на северо-западе Русской равнины  (Ладожское , Онежское)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84417"/>
            <a:ext cx="4392488" cy="258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3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73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Тектонические озёра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84784"/>
            <a:ext cx="4038600" cy="46799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Тектонические озера образуются в разломах земной коры.  Такие озера продолговатые: узкие и длинные. Ярким представителем является – Байкал.</a:t>
            </a:r>
          </a:p>
        </p:txBody>
      </p:sp>
      <p:pic>
        <p:nvPicPr>
          <p:cNvPr id="174091" name="Picture 11" descr="2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4643438" y="4149725"/>
            <a:ext cx="42481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8" name="Picture 18" descr="байка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196975"/>
            <a:ext cx="4249737" cy="27368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Вулканические озёра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843" y="1196752"/>
            <a:ext cx="4680520" cy="3736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Вулканические озера образуются в кратерах вулканов (при извержении озера выкипают).</a:t>
            </a:r>
          </a:p>
          <a:p>
            <a:pPr algn="ctr"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 России они расположены в основном на Курильских островах и на п-ове 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Камчатка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(озеро 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 кратере вулкана Троицкий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,Курильское  озеро)</a:t>
            </a:r>
          </a:p>
        </p:txBody>
      </p:sp>
      <p:pic>
        <p:nvPicPr>
          <p:cNvPr id="175115" name="Picture 11" descr="качп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88835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6" name="Picture 12" descr="камч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268760"/>
            <a:ext cx="38528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Вечная мерзлота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</a:br>
            <a:endParaRPr lang="ru-RU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41333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32385" y="980728"/>
            <a:ext cx="6267807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latin typeface="Monotype Corsiva" pitchFamily="66" charset="0"/>
              </a:rPr>
              <a:t>	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Многолетняя мерзлота-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  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это подземное оледенение, верхний слой земной коры, имеющий круглый год отрицательные температуры и на сотни лет сохраняющийся в грунтах льды.</a:t>
            </a:r>
          </a:p>
        </p:txBody>
      </p:sp>
      <p:pic>
        <p:nvPicPr>
          <p:cNvPr id="141316" name="Picture 4" descr="09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3928" y="3645024"/>
            <a:ext cx="4137786" cy="284363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1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1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9354" y="3831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Типы внутренних вод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80728"/>
            <a:ext cx="2962672" cy="504205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Monotype Corsiva" pitchFamily="66" charset="0"/>
              </a:rPr>
              <a:t>Реки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Monotype Corsiva" pitchFamily="66" charset="0"/>
              </a:rPr>
              <a:t>Озёра</a:t>
            </a:r>
            <a:r>
              <a:rPr lang="ru-RU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Monotype Corsiva" pitchFamily="66" charset="0"/>
              </a:rPr>
              <a:t> ,</a:t>
            </a: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Monotype Corsiva" pitchFamily="66" charset="0"/>
              </a:rPr>
              <a:t>          водохранилища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Monotype Corsiva" pitchFamily="66" charset="0"/>
              </a:rPr>
              <a:t>Болота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Monotype Corsiva" pitchFamily="66" charset="0"/>
              </a:rPr>
              <a:t>Ледники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Monotype Corsiva" pitchFamily="66" charset="0"/>
              </a:rPr>
              <a:t>Подземные воды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Monotype Corsiva" pitchFamily="66" charset="0"/>
              </a:rPr>
              <a:t> Вечная мерзлота  </a:t>
            </a:r>
          </a:p>
        </p:txBody>
      </p:sp>
      <p:pic>
        <p:nvPicPr>
          <p:cNvPr id="95301" name="Picture 6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1628800"/>
            <a:ext cx="4410015" cy="3096344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5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Подземные воды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842" y="1196752"/>
            <a:ext cx="4752205" cy="396044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Находятся в земной коре до глубины в несколько км, подразделяются на</a:t>
            </a:r>
          </a:p>
          <a:p>
            <a:pPr marL="0" indent="0" algn="ctr" eaLnBrk="1" hangingPunct="1">
              <a:buNone/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грунтовые (безнапорные) и артезианские (напорные).</a:t>
            </a:r>
          </a:p>
          <a:p>
            <a:pPr algn="ctr"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По содержанию солей выделяют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воды:</a:t>
            </a:r>
          </a:p>
          <a:p>
            <a:pPr marL="0" indent="0" algn="ctr" eaLnBrk="1" hangingPunct="1">
              <a:buNone/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1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) Пресные</a:t>
            </a:r>
          </a:p>
          <a:p>
            <a:pPr marL="0" indent="0" algn="ctr" eaLnBrk="1" hangingPunct="1">
              <a:buNone/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2) Минеральные</a:t>
            </a:r>
          </a:p>
          <a:p>
            <a:pPr algn="ctr" eaLnBrk="1" hangingPunct="1">
              <a:defRPr/>
            </a:pP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5523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200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75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75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772400" cy="100806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 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Реки</a:t>
            </a:r>
          </a:p>
        </p:txBody>
      </p:sp>
      <p:sp>
        <p:nvSpPr>
          <p:cNvPr id="109590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05263"/>
            <a:ext cx="7016750" cy="2641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         </a:t>
            </a:r>
          </a:p>
        </p:txBody>
      </p:sp>
      <p:sp>
        <p:nvSpPr>
          <p:cNvPr id="109594" name="Line 26"/>
          <p:cNvSpPr>
            <a:spLocks noChangeShapeType="1"/>
          </p:cNvSpPr>
          <p:nvPr/>
        </p:nvSpPr>
        <p:spPr bwMode="auto">
          <a:xfrm flipH="1">
            <a:off x="3708400" y="2133600"/>
            <a:ext cx="792163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595" name="Line 27"/>
          <p:cNvSpPr>
            <a:spLocks noChangeShapeType="1"/>
          </p:cNvSpPr>
          <p:nvPr/>
        </p:nvSpPr>
        <p:spPr bwMode="auto">
          <a:xfrm>
            <a:off x="4716463" y="2205038"/>
            <a:ext cx="129540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596" name="Line 28"/>
          <p:cNvSpPr>
            <a:spLocks noChangeShapeType="1"/>
          </p:cNvSpPr>
          <p:nvPr/>
        </p:nvSpPr>
        <p:spPr bwMode="auto">
          <a:xfrm>
            <a:off x="5003800" y="2133600"/>
            <a:ext cx="2376488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600" name="Text Box 32"/>
          <p:cNvSpPr txBox="1">
            <a:spLocks noChangeArrowheads="1"/>
          </p:cNvSpPr>
          <p:nvPr/>
        </p:nvSpPr>
        <p:spPr bwMode="auto">
          <a:xfrm>
            <a:off x="5148263" y="4508500"/>
            <a:ext cx="2087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режим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9601" name="Text Box 33"/>
          <p:cNvSpPr txBox="1">
            <a:spLocks noChangeArrowheads="1"/>
          </p:cNvSpPr>
          <p:nvPr/>
        </p:nvSpPr>
        <p:spPr bwMode="auto">
          <a:xfrm>
            <a:off x="2987675" y="4508500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виды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9602" name="Text Box 34"/>
          <p:cNvSpPr txBox="1">
            <a:spLocks noChangeArrowheads="1"/>
          </p:cNvSpPr>
          <p:nvPr/>
        </p:nvSpPr>
        <p:spPr bwMode="auto">
          <a:xfrm>
            <a:off x="6588125" y="3213100"/>
            <a:ext cx="2303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питание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9604" name="Line 36"/>
          <p:cNvSpPr>
            <a:spLocks noChangeShapeType="1"/>
          </p:cNvSpPr>
          <p:nvPr/>
        </p:nvSpPr>
        <p:spPr bwMode="auto">
          <a:xfrm flipH="1">
            <a:off x="1692275" y="2060575"/>
            <a:ext cx="259238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605" name="Rectangle 37"/>
          <p:cNvSpPr>
            <a:spLocks noChangeArrowheads="1"/>
          </p:cNvSpPr>
          <p:nvPr/>
        </p:nvSpPr>
        <p:spPr bwMode="auto">
          <a:xfrm>
            <a:off x="0" y="3213100"/>
            <a:ext cx="3600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уклон и падение реки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9606" name="Line 38"/>
          <p:cNvSpPr>
            <a:spLocks noChangeShapeType="1"/>
          </p:cNvSpPr>
          <p:nvPr/>
        </p:nvSpPr>
        <p:spPr bwMode="auto">
          <a:xfrm>
            <a:off x="5435600" y="2060575"/>
            <a:ext cx="14414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607" name="Text Box 39"/>
          <p:cNvSpPr txBox="1">
            <a:spLocks noChangeArrowheads="1"/>
          </p:cNvSpPr>
          <p:nvPr/>
        </p:nvSpPr>
        <p:spPr bwMode="auto">
          <a:xfrm>
            <a:off x="0" y="1916113"/>
            <a:ext cx="36353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происхождение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9608" name="Line 40"/>
          <p:cNvSpPr>
            <a:spLocks noChangeShapeType="1"/>
          </p:cNvSpPr>
          <p:nvPr/>
        </p:nvSpPr>
        <p:spPr bwMode="auto">
          <a:xfrm flipH="1">
            <a:off x="2843213" y="1989138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609" name="Text Box 41"/>
          <p:cNvSpPr txBox="1">
            <a:spLocks noChangeArrowheads="1"/>
          </p:cNvSpPr>
          <p:nvPr/>
        </p:nvSpPr>
        <p:spPr bwMode="auto">
          <a:xfrm>
            <a:off x="6804025" y="1916113"/>
            <a:ext cx="23399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строение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100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0" grpId="0"/>
      <p:bldP spid="109601" grpId="0"/>
      <p:bldP spid="109602" grpId="0"/>
      <p:bldP spid="109605" grpId="0"/>
      <p:bldP spid="109607" grpId="0"/>
      <p:bldP spid="1096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60648"/>
            <a:ext cx="8640960" cy="1079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Реки относятся к бассейнам трех океанов – Атлантического, Тихого ,Северного Ледовитого и области внутреннего стока.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7403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Строение реки</a:t>
            </a:r>
          </a:p>
        </p:txBody>
      </p:sp>
      <p:sp>
        <p:nvSpPr>
          <p:cNvPr id="339974" name="Oval 6"/>
          <p:cNvSpPr>
            <a:spLocks noChangeArrowheads="1"/>
          </p:cNvSpPr>
          <p:nvPr/>
        </p:nvSpPr>
        <p:spPr bwMode="auto">
          <a:xfrm>
            <a:off x="2821330" y="2385218"/>
            <a:ext cx="863600" cy="360363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9975" name="Freeform 7"/>
          <p:cNvSpPr>
            <a:spLocks/>
          </p:cNvSpPr>
          <p:nvPr/>
        </p:nvSpPr>
        <p:spPr bwMode="auto">
          <a:xfrm>
            <a:off x="3684930" y="2598737"/>
            <a:ext cx="1428750" cy="2027238"/>
          </a:xfrm>
          <a:custGeom>
            <a:avLst/>
            <a:gdLst>
              <a:gd name="T0" fmla="*/ 0 w 900"/>
              <a:gd name="T1" fmla="*/ 0 h 1277"/>
              <a:gd name="T2" fmla="*/ 431800 w 900"/>
              <a:gd name="T3" fmla="*/ 215900 h 1277"/>
              <a:gd name="T4" fmla="*/ 504825 w 900"/>
              <a:gd name="T5" fmla="*/ 647700 h 1277"/>
              <a:gd name="T6" fmla="*/ 936625 w 900"/>
              <a:gd name="T7" fmla="*/ 719138 h 1277"/>
              <a:gd name="T8" fmla="*/ 863600 w 900"/>
              <a:gd name="T9" fmla="*/ 1079500 h 1277"/>
              <a:gd name="T10" fmla="*/ 1368425 w 900"/>
              <a:gd name="T11" fmla="*/ 1439863 h 1277"/>
              <a:gd name="T12" fmla="*/ 1223963 w 900"/>
              <a:gd name="T13" fmla="*/ 1943101 h 1277"/>
              <a:gd name="T14" fmla="*/ 576263 w 900"/>
              <a:gd name="T15" fmla="*/ 1943101 h 1277"/>
              <a:gd name="T16" fmla="*/ 431800 w 900"/>
              <a:gd name="T17" fmla="*/ 1943101 h 1277"/>
              <a:gd name="T18" fmla="*/ 576263 w 900"/>
              <a:gd name="T19" fmla="*/ 2016126 h 12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0"/>
              <a:gd name="T31" fmla="*/ 0 h 1277"/>
              <a:gd name="T32" fmla="*/ 900 w 900"/>
              <a:gd name="T33" fmla="*/ 1277 h 12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0" h="1277">
                <a:moveTo>
                  <a:pt x="0" y="0"/>
                </a:moveTo>
                <a:cubicBezTo>
                  <a:pt x="109" y="34"/>
                  <a:pt x="219" y="68"/>
                  <a:pt x="272" y="136"/>
                </a:cubicBezTo>
                <a:cubicBezTo>
                  <a:pt x="325" y="204"/>
                  <a:pt x="265" y="355"/>
                  <a:pt x="318" y="408"/>
                </a:cubicBezTo>
                <a:cubicBezTo>
                  <a:pt x="371" y="461"/>
                  <a:pt x="552" y="408"/>
                  <a:pt x="590" y="453"/>
                </a:cubicBezTo>
                <a:cubicBezTo>
                  <a:pt x="628" y="498"/>
                  <a:pt x="499" y="604"/>
                  <a:pt x="544" y="680"/>
                </a:cubicBezTo>
                <a:cubicBezTo>
                  <a:pt x="589" y="756"/>
                  <a:pt x="824" y="816"/>
                  <a:pt x="862" y="907"/>
                </a:cubicBezTo>
                <a:cubicBezTo>
                  <a:pt x="900" y="998"/>
                  <a:pt x="854" y="1171"/>
                  <a:pt x="771" y="1224"/>
                </a:cubicBezTo>
                <a:cubicBezTo>
                  <a:pt x="688" y="1277"/>
                  <a:pt x="446" y="1224"/>
                  <a:pt x="363" y="1224"/>
                </a:cubicBezTo>
                <a:cubicBezTo>
                  <a:pt x="280" y="1224"/>
                  <a:pt x="272" y="1216"/>
                  <a:pt x="272" y="1224"/>
                </a:cubicBezTo>
                <a:cubicBezTo>
                  <a:pt x="272" y="1232"/>
                  <a:pt x="348" y="1270"/>
                  <a:pt x="363" y="1270"/>
                </a:cubicBezTo>
              </a:path>
            </a:pathLst>
          </a:custGeom>
          <a:noFill/>
          <a:ln w="635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9976" name="Freeform 8"/>
          <p:cNvSpPr>
            <a:spLocks/>
          </p:cNvSpPr>
          <p:nvPr/>
        </p:nvSpPr>
        <p:spPr bwMode="auto">
          <a:xfrm>
            <a:off x="2364130" y="4652963"/>
            <a:ext cx="2641600" cy="1166812"/>
          </a:xfrm>
          <a:custGeom>
            <a:avLst/>
            <a:gdLst>
              <a:gd name="T0" fmla="*/ 377825 w 1664"/>
              <a:gd name="T1" fmla="*/ 523875 h 735"/>
              <a:gd name="T2" fmla="*/ 754062 w 1664"/>
              <a:gd name="T3" fmla="*/ 479425 h 735"/>
              <a:gd name="T4" fmla="*/ 769937 w 1664"/>
              <a:gd name="T5" fmla="*/ 406400 h 735"/>
              <a:gd name="T6" fmla="*/ 885825 w 1664"/>
              <a:gd name="T7" fmla="*/ 436562 h 735"/>
              <a:gd name="T8" fmla="*/ 1016000 w 1664"/>
              <a:gd name="T9" fmla="*/ 508000 h 735"/>
              <a:gd name="T10" fmla="*/ 1262063 w 1664"/>
              <a:gd name="T11" fmla="*/ 493712 h 735"/>
              <a:gd name="T12" fmla="*/ 1335087 w 1664"/>
              <a:gd name="T13" fmla="*/ 479425 h 735"/>
              <a:gd name="T14" fmla="*/ 1379537 w 1664"/>
              <a:gd name="T15" fmla="*/ 392112 h 735"/>
              <a:gd name="T16" fmla="*/ 1698625 w 1664"/>
              <a:gd name="T17" fmla="*/ 290512 h 735"/>
              <a:gd name="T18" fmla="*/ 1712913 w 1664"/>
              <a:gd name="T19" fmla="*/ 117475 h 735"/>
              <a:gd name="T20" fmla="*/ 1727200 w 1664"/>
              <a:gd name="T21" fmla="*/ 73025 h 735"/>
              <a:gd name="T22" fmla="*/ 1916113 w 1664"/>
              <a:gd name="T23" fmla="*/ 0 h 735"/>
              <a:gd name="T24" fmla="*/ 2003425 w 1664"/>
              <a:gd name="T25" fmla="*/ 188912 h 735"/>
              <a:gd name="T26" fmla="*/ 2105025 w 1664"/>
              <a:gd name="T27" fmla="*/ 377825 h 735"/>
              <a:gd name="T28" fmla="*/ 2365375 w 1664"/>
              <a:gd name="T29" fmla="*/ 363537 h 735"/>
              <a:gd name="T30" fmla="*/ 2481263 w 1664"/>
              <a:gd name="T31" fmla="*/ 290512 h 735"/>
              <a:gd name="T32" fmla="*/ 2641600 w 1664"/>
              <a:gd name="T33" fmla="*/ 377825 h 735"/>
              <a:gd name="T34" fmla="*/ 2627313 w 1664"/>
              <a:gd name="T35" fmla="*/ 552450 h 735"/>
              <a:gd name="T36" fmla="*/ 2409825 w 1664"/>
              <a:gd name="T37" fmla="*/ 654050 h 735"/>
              <a:gd name="T38" fmla="*/ 2365375 w 1664"/>
              <a:gd name="T39" fmla="*/ 682625 h 735"/>
              <a:gd name="T40" fmla="*/ 2308225 w 1664"/>
              <a:gd name="T41" fmla="*/ 696912 h 735"/>
              <a:gd name="T42" fmla="*/ 2060575 w 1664"/>
              <a:gd name="T43" fmla="*/ 857250 h 735"/>
              <a:gd name="T44" fmla="*/ 1800225 w 1664"/>
              <a:gd name="T45" fmla="*/ 973137 h 735"/>
              <a:gd name="T46" fmla="*/ 1552575 w 1664"/>
              <a:gd name="T47" fmla="*/ 958850 h 735"/>
              <a:gd name="T48" fmla="*/ 1408112 w 1664"/>
              <a:gd name="T49" fmla="*/ 857250 h 735"/>
              <a:gd name="T50" fmla="*/ 1176338 w 1664"/>
              <a:gd name="T51" fmla="*/ 871537 h 735"/>
              <a:gd name="T52" fmla="*/ 1001713 w 1664"/>
              <a:gd name="T53" fmla="*/ 958850 h 735"/>
              <a:gd name="T54" fmla="*/ 914400 w 1664"/>
              <a:gd name="T55" fmla="*/ 1016000 h 735"/>
              <a:gd name="T56" fmla="*/ 841375 w 1664"/>
              <a:gd name="T57" fmla="*/ 1060450 h 735"/>
              <a:gd name="T58" fmla="*/ 623888 w 1664"/>
              <a:gd name="T59" fmla="*/ 1162050 h 735"/>
              <a:gd name="T60" fmla="*/ 115888 w 1664"/>
              <a:gd name="T61" fmla="*/ 1103312 h 735"/>
              <a:gd name="T62" fmla="*/ 73025 w 1664"/>
              <a:gd name="T63" fmla="*/ 1060450 h 735"/>
              <a:gd name="T64" fmla="*/ 28575 w 1664"/>
              <a:gd name="T65" fmla="*/ 1046162 h 735"/>
              <a:gd name="T66" fmla="*/ 0 w 1664"/>
              <a:gd name="T67" fmla="*/ 958850 h 735"/>
              <a:gd name="T68" fmla="*/ 28575 w 1664"/>
              <a:gd name="T69" fmla="*/ 741362 h 735"/>
              <a:gd name="T70" fmla="*/ 58738 w 1664"/>
              <a:gd name="T71" fmla="*/ 711200 h 735"/>
              <a:gd name="T72" fmla="*/ 115888 w 1664"/>
              <a:gd name="T73" fmla="*/ 625475 h 735"/>
              <a:gd name="T74" fmla="*/ 130175 w 1664"/>
              <a:gd name="T75" fmla="*/ 581025 h 735"/>
              <a:gd name="T76" fmla="*/ 160338 w 1664"/>
              <a:gd name="T77" fmla="*/ 552450 h 735"/>
              <a:gd name="T78" fmla="*/ 231775 w 1664"/>
              <a:gd name="T79" fmla="*/ 450850 h 735"/>
              <a:gd name="T80" fmla="*/ 377825 w 1664"/>
              <a:gd name="T81" fmla="*/ 523875 h 7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64"/>
              <a:gd name="T124" fmla="*/ 0 h 735"/>
              <a:gd name="T125" fmla="*/ 1664 w 1664"/>
              <a:gd name="T126" fmla="*/ 735 h 73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64" h="735">
                <a:moveTo>
                  <a:pt x="238" y="330"/>
                </a:moveTo>
                <a:cubicBezTo>
                  <a:pt x="317" y="320"/>
                  <a:pt x="395" y="309"/>
                  <a:pt x="475" y="302"/>
                </a:cubicBezTo>
                <a:cubicBezTo>
                  <a:pt x="478" y="287"/>
                  <a:pt x="472" y="265"/>
                  <a:pt x="485" y="256"/>
                </a:cubicBezTo>
                <a:cubicBezTo>
                  <a:pt x="491" y="252"/>
                  <a:pt x="547" y="271"/>
                  <a:pt x="558" y="275"/>
                </a:cubicBezTo>
                <a:cubicBezTo>
                  <a:pt x="621" y="316"/>
                  <a:pt x="592" y="304"/>
                  <a:pt x="640" y="320"/>
                </a:cubicBezTo>
                <a:cubicBezTo>
                  <a:pt x="692" y="317"/>
                  <a:pt x="743" y="316"/>
                  <a:pt x="795" y="311"/>
                </a:cubicBezTo>
                <a:cubicBezTo>
                  <a:pt x="811" y="310"/>
                  <a:pt x="827" y="310"/>
                  <a:pt x="841" y="302"/>
                </a:cubicBezTo>
                <a:cubicBezTo>
                  <a:pt x="875" y="283"/>
                  <a:pt x="845" y="271"/>
                  <a:pt x="869" y="247"/>
                </a:cubicBezTo>
                <a:cubicBezTo>
                  <a:pt x="923" y="193"/>
                  <a:pt x="1000" y="190"/>
                  <a:pt x="1070" y="183"/>
                </a:cubicBezTo>
                <a:cubicBezTo>
                  <a:pt x="1073" y="147"/>
                  <a:pt x="1074" y="110"/>
                  <a:pt x="1079" y="74"/>
                </a:cubicBezTo>
                <a:cubicBezTo>
                  <a:pt x="1080" y="64"/>
                  <a:pt x="1081" y="53"/>
                  <a:pt x="1088" y="46"/>
                </a:cubicBezTo>
                <a:cubicBezTo>
                  <a:pt x="1101" y="33"/>
                  <a:pt x="1186" y="6"/>
                  <a:pt x="1207" y="0"/>
                </a:cubicBezTo>
                <a:cubicBezTo>
                  <a:pt x="1293" y="19"/>
                  <a:pt x="1272" y="29"/>
                  <a:pt x="1262" y="119"/>
                </a:cubicBezTo>
                <a:cubicBezTo>
                  <a:pt x="1270" y="191"/>
                  <a:pt x="1260" y="217"/>
                  <a:pt x="1326" y="238"/>
                </a:cubicBezTo>
                <a:cubicBezTo>
                  <a:pt x="1381" y="235"/>
                  <a:pt x="1436" y="237"/>
                  <a:pt x="1490" y="229"/>
                </a:cubicBezTo>
                <a:cubicBezTo>
                  <a:pt x="1495" y="228"/>
                  <a:pt x="1545" y="189"/>
                  <a:pt x="1563" y="183"/>
                </a:cubicBezTo>
                <a:cubicBezTo>
                  <a:pt x="1630" y="192"/>
                  <a:pt x="1631" y="188"/>
                  <a:pt x="1664" y="238"/>
                </a:cubicBezTo>
                <a:cubicBezTo>
                  <a:pt x="1661" y="275"/>
                  <a:pt x="1662" y="312"/>
                  <a:pt x="1655" y="348"/>
                </a:cubicBezTo>
                <a:cubicBezTo>
                  <a:pt x="1643" y="408"/>
                  <a:pt x="1559" y="407"/>
                  <a:pt x="1518" y="412"/>
                </a:cubicBezTo>
                <a:cubicBezTo>
                  <a:pt x="1509" y="418"/>
                  <a:pt x="1500" y="426"/>
                  <a:pt x="1490" y="430"/>
                </a:cubicBezTo>
                <a:cubicBezTo>
                  <a:pt x="1479" y="435"/>
                  <a:pt x="1465" y="433"/>
                  <a:pt x="1454" y="439"/>
                </a:cubicBezTo>
                <a:cubicBezTo>
                  <a:pt x="1401" y="466"/>
                  <a:pt x="1354" y="522"/>
                  <a:pt x="1298" y="540"/>
                </a:cubicBezTo>
                <a:cubicBezTo>
                  <a:pt x="1222" y="590"/>
                  <a:pt x="1231" y="599"/>
                  <a:pt x="1134" y="613"/>
                </a:cubicBezTo>
                <a:cubicBezTo>
                  <a:pt x="1082" y="610"/>
                  <a:pt x="1030" y="612"/>
                  <a:pt x="978" y="604"/>
                </a:cubicBezTo>
                <a:cubicBezTo>
                  <a:pt x="945" y="599"/>
                  <a:pt x="921" y="551"/>
                  <a:pt x="887" y="540"/>
                </a:cubicBezTo>
                <a:cubicBezTo>
                  <a:pt x="838" y="543"/>
                  <a:pt x="790" y="544"/>
                  <a:pt x="741" y="549"/>
                </a:cubicBezTo>
                <a:cubicBezTo>
                  <a:pt x="700" y="553"/>
                  <a:pt x="671" y="591"/>
                  <a:pt x="631" y="604"/>
                </a:cubicBezTo>
                <a:cubicBezTo>
                  <a:pt x="551" y="681"/>
                  <a:pt x="648" y="595"/>
                  <a:pt x="576" y="640"/>
                </a:cubicBezTo>
                <a:cubicBezTo>
                  <a:pt x="516" y="678"/>
                  <a:pt x="606" y="643"/>
                  <a:pt x="530" y="668"/>
                </a:cubicBezTo>
                <a:cubicBezTo>
                  <a:pt x="463" y="712"/>
                  <a:pt x="475" y="720"/>
                  <a:pt x="393" y="732"/>
                </a:cubicBezTo>
                <a:cubicBezTo>
                  <a:pt x="209" y="725"/>
                  <a:pt x="197" y="735"/>
                  <a:pt x="73" y="695"/>
                </a:cubicBezTo>
                <a:cubicBezTo>
                  <a:pt x="64" y="686"/>
                  <a:pt x="57" y="675"/>
                  <a:pt x="46" y="668"/>
                </a:cubicBezTo>
                <a:cubicBezTo>
                  <a:pt x="38" y="663"/>
                  <a:pt x="24" y="667"/>
                  <a:pt x="18" y="659"/>
                </a:cubicBezTo>
                <a:cubicBezTo>
                  <a:pt x="7" y="643"/>
                  <a:pt x="0" y="604"/>
                  <a:pt x="0" y="604"/>
                </a:cubicBezTo>
                <a:cubicBezTo>
                  <a:pt x="0" y="603"/>
                  <a:pt x="8" y="490"/>
                  <a:pt x="18" y="467"/>
                </a:cubicBezTo>
                <a:cubicBezTo>
                  <a:pt x="22" y="459"/>
                  <a:pt x="32" y="455"/>
                  <a:pt x="37" y="448"/>
                </a:cubicBezTo>
                <a:cubicBezTo>
                  <a:pt x="50" y="431"/>
                  <a:pt x="73" y="394"/>
                  <a:pt x="73" y="394"/>
                </a:cubicBezTo>
                <a:cubicBezTo>
                  <a:pt x="76" y="385"/>
                  <a:pt x="77" y="374"/>
                  <a:pt x="82" y="366"/>
                </a:cubicBezTo>
                <a:cubicBezTo>
                  <a:pt x="87" y="359"/>
                  <a:pt x="97" y="356"/>
                  <a:pt x="101" y="348"/>
                </a:cubicBezTo>
                <a:cubicBezTo>
                  <a:pt x="136" y="279"/>
                  <a:pt x="94" y="301"/>
                  <a:pt x="146" y="284"/>
                </a:cubicBezTo>
                <a:cubicBezTo>
                  <a:pt x="181" y="295"/>
                  <a:pt x="208" y="330"/>
                  <a:pt x="238" y="330"/>
                </a:cubicBezTo>
                <a:close/>
              </a:path>
            </a:pathLst>
          </a:cu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9977" name="Freeform 9"/>
          <p:cNvSpPr>
            <a:spLocks/>
          </p:cNvSpPr>
          <p:nvPr/>
        </p:nvSpPr>
        <p:spPr bwMode="auto">
          <a:xfrm>
            <a:off x="4623223" y="2492375"/>
            <a:ext cx="1042987" cy="923925"/>
          </a:xfrm>
          <a:custGeom>
            <a:avLst/>
            <a:gdLst>
              <a:gd name="T0" fmla="*/ 0 w 657"/>
              <a:gd name="T1" fmla="*/ 863600 h 582"/>
              <a:gd name="T2" fmla="*/ 360362 w 657"/>
              <a:gd name="T3" fmla="*/ 863600 h 582"/>
              <a:gd name="T4" fmla="*/ 360362 w 657"/>
              <a:gd name="T5" fmla="*/ 503237 h 582"/>
              <a:gd name="T6" fmla="*/ 935037 w 657"/>
              <a:gd name="T7" fmla="*/ 576262 h 582"/>
              <a:gd name="T8" fmla="*/ 1008062 w 657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7"/>
              <a:gd name="T16" fmla="*/ 0 h 582"/>
              <a:gd name="T17" fmla="*/ 657 w 657"/>
              <a:gd name="T18" fmla="*/ 582 h 5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7" h="582">
                <a:moveTo>
                  <a:pt x="0" y="544"/>
                </a:moveTo>
                <a:cubicBezTo>
                  <a:pt x="94" y="563"/>
                  <a:pt x="189" y="582"/>
                  <a:pt x="227" y="544"/>
                </a:cubicBezTo>
                <a:cubicBezTo>
                  <a:pt x="265" y="506"/>
                  <a:pt x="167" y="347"/>
                  <a:pt x="227" y="317"/>
                </a:cubicBezTo>
                <a:cubicBezTo>
                  <a:pt x="287" y="287"/>
                  <a:pt x="521" y="416"/>
                  <a:pt x="589" y="363"/>
                </a:cubicBezTo>
                <a:cubicBezTo>
                  <a:pt x="657" y="310"/>
                  <a:pt x="627" y="60"/>
                  <a:pt x="635" y="0"/>
                </a:cubicBezTo>
              </a:path>
            </a:pathLst>
          </a:custGeom>
          <a:noFill/>
          <a:ln w="635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9978" name="Freeform 10"/>
          <p:cNvSpPr>
            <a:spLocks/>
          </p:cNvSpPr>
          <p:nvPr/>
        </p:nvSpPr>
        <p:spPr bwMode="auto">
          <a:xfrm>
            <a:off x="3779912" y="3036094"/>
            <a:ext cx="360363" cy="515937"/>
          </a:xfrm>
          <a:custGeom>
            <a:avLst/>
            <a:gdLst>
              <a:gd name="T0" fmla="*/ 360363 w 227"/>
              <a:gd name="T1" fmla="*/ 155575 h 325"/>
              <a:gd name="T2" fmla="*/ 71438 w 227"/>
              <a:gd name="T3" fmla="*/ 11112 h 325"/>
              <a:gd name="T4" fmla="*/ 71438 w 227"/>
              <a:gd name="T5" fmla="*/ 227012 h 325"/>
              <a:gd name="T6" fmla="*/ 144463 w 227"/>
              <a:gd name="T7" fmla="*/ 371475 h 325"/>
              <a:gd name="T8" fmla="*/ 0 w 227"/>
              <a:gd name="T9" fmla="*/ 515937 h 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325"/>
              <a:gd name="T17" fmla="*/ 227 w 227"/>
              <a:gd name="T18" fmla="*/ 325 h 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325">
                <a:moveTo>
                  <a:pt x="227" y="98"/>
                </a:moveTo>
                <a:cubicBezTo>
                  <a:pt x="151" y="49"/>
                  <a:pt x="75" y="0"/>
                  <a:pt x="45" y="7"/>
                </a:cubicBezTo>
                <a:cubicBezTo>
                  <a:pt x="15" y="14"/>
                  <a:pt x="37" y="105"/>
                  <a:pt x="45" y="143"/>
                </a:cubicBezTo>
                <a:cubicBezTo>
                  <a:pt x="53" y="181"/>
                  <a:pt x="98" y="204"/>
                  <a:pt x="91" y="234"/>
                </a:cubicBezTo>
                <a:cubicBezTo>
                  <a:pt x="84" y="264"/>
                  <a:pt x="30" y="318"/>
                  <a:pt x="0" y="325"/>
                </a:cubicBezTo>
              </a:path>
            </a:pathLst>
          </a:custGeom>
          <a:noFill/>
          <a:ln w="635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9979" name="AutoShape 11"/>
          <p:cNvSpPr>
            <a:spLocks noChangeArrowheads="1"/>
          </p:cNvSpPr>
          <p:nvPr/>
        </p:nvSpPr>
        <p:spPr bwMode="auto">
          <a:xfrm>
            <a:off x="5499250" y="2060574"/>
            <a:ext cx="215900" cy="431800"/>
          </a:xfrm>
          <a:prstGeom prst="flowChartExtract">
            <a:avLst/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9980" name="AutoShape 12"/>
          <p:cNvSpPr>
            <a:spLocks noChangeArrowheads="1"/>
          </p:cNvSpPr>
          <p:nvPr/>
        </p:nvSpPr>
        <p:spPr bwMode="auto">
          <a:xfrm>
            <a:off x="5665386" y="1736724"/>
            <a:ext cx="288925" cy="720725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9981" name="AutoShape 13"/>
          <p:cNvSpPr>
            <a:spLocks noChangeArrowheads="1"/>
          </p:cNvSpPr>
          <p:nvPr/>
        </p:nvSpPr>
        <p:spPr bwMode="auto">
          <a:xfrm>
            <a:off x="5867400" y="1448593"/>
            <a:ext cx="358775" cy="936625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 flipV="1">
            <a:off x="3692556" y="2133600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83" name="Text Box 15"/>
          <p:cNvSpPr txBox="1">
            <a:spLocks noChangeArrowheads="1"/>
          </p:cNvSpPr>
          <p:nvPr/>
        </p:nvSpPr>
        <p:spPr bwMode="auto">
          <a:xfrm>
            <a:off x="3849688" y="1660464"/>
            <a:ext cx="10810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исток</a:t>
            </a:r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 flipV="1">
            <a:off x="5075238" y="4092825"/>
            <a:ext cx="7921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85" name="Text Box 17"/>
          <p:cNvSpPr txBox="1">
            <a:spLocks noChangeArrowheads="1"/>
          </p:cNvSpPr>
          <p:nvPr/>
        </p:nvSpPr>
        <p:spPr bwMode="auto">
          <a:xfrm>
            <a:off x="5867400" y="4027134"/>
            <a:ext cx="12255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русло</a:t>
            </a:r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5005730" y="5238932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87" name="Text Box 19"/>
          <p:cNvSpPr txBox="1">
            <a:spLocks noChangeArrowheads="1"/>
          </p:cNvSpPr>
          <p:nvPr/>
        </p:nvSpPr>
        <p:spPr bwMode="auto">
          <a:xfrm>
            <a:off x="5457753" y="5817484"/>
            <a:ext cx="10080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море</a:t>
            </a:r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 flipH="1" flipV="1">
            <a:off x="3152806" y="4338637"/>
            <a:ext cx="10795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89" name="Text Box 21"/>
          <p:cNvSpPr txBox="1">
            <a:spLocks noChangeArrowheads="1"/>
          </p:cNvSpPr>
          <p:nvPr/>
        </p:nvSpPr>
        <p:spPr bwMode="auto">
          <a:xfrm>
            <a:off x="2364129" y="4027134"/>
            <a:ext cx="8236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устье</a:t>
            </a:r>
          </a:p>
        </p:txBody>
      </p:sp>
      <p:sp>
        <p:nvSpPr>
          <p:cNvPr id="339990" name="Line 22"/>
          <p:cNvSpPr>
            <a:spLocks noChangeShapeType="1"/>
          </p:cNvSpPr>
          <p:nvPr/>
        </p:nvSpPr>
        <p:spPr bwMode="auto">
          <a:xfrm flipH="1" flipV="1">
            <a:off x="2627784" y="1842354"/>
            <a:ext cx="559947" cy="5428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91" name="Text Box 23"/>
          <p:cNvSpPr txBox="1">
            <a:spLocks noChangeArrowheads="1"/>
          </p:cNvSpPr>
          <p:nvPr/>
        </p:nvSpPr>
        <p:spPr bwMode="auto">
          <a:xfrm>
            <a:off x="2003597" y="1453839"/>
            <a:ext cx="13153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озеро</a:t>
            </a:r>
          </a:p>
        </p:txBody>
      </p:sp>
      <p:sp>
        <p:nvSpPr>
          <p:cNvPr id="339992" name="Line 24"/>
          <p:cNvSpPr>
            <a:spLocks noChangeShapeType="1"/>
          </p:cNvSpPr>
          <p:nvPr/>
        </p:nvSpPr>
        <p:spPr bwMode="auto">
          <a:xfrm flipH="1">
            <a:off x="2916312" y="3294062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93" name="Text Box 25"/>
          <p:cNvSpPr txBox="1">
            <a:spLocks noChangeArrowheads="1"/>
          </p:cNvSpPr>
          <p:nvPr/>
        </p:nvSpPr>
        <p:spPr bwMode="auto">
          <a:xfrm>
            <a:off x="827585" y="3108745"/>
            <a:ext cx="2459882" cy="815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</a:rPr>
              <a:t>равый </a:t>
            </a:r>
            <a:r>
              <a:rPr lang="ru-RU" sz="2000" b="1" dirty="0">
                <a:latin typeface="Times New Roman" pitchFamily="18" charset="0"/>
              </a:rPr>
              <a:t>приток</a:t>
            </a:r>
          </a:p>
          <a:p>
            <a:pPr>
              <a:spcBef>
                <a:spcPct val="50000"/>
              </a:spcBef>
            </a:pPr>
            <a:endParaRPr lang="ru-RU" b="1" dirty="0">
              <a:latin typeface="Times New Roman" pitchFamily="18" charset="0"/>
            </a:endParaRPr>
          </a:p>
        </p:txBody>
      </p:sp>
      <p:sp>
        <p:nvSpPr>
          <p:cNvPr id="339994" name="Line 26"/>
          <p:cNvSpPr>
            <a:spLocks noChangeShapeType="1"/>
          </p:cNvSpPr>
          <p:nvPr/>
        </p:nvSpPr>
        <p:spPr bwMode="auto">
          <a:xfrm flipV="1">
            <a:off x="6167260" y="1625600"/>
            <a:ext cx="781004" cy="4349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6948264" y="1285273"/>
            <a:ext cx="108012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горы</a:t>
            </a:r>
          </a:p>
        </p:txBody>
      </p:sp>
      <p:sp>
        <p:nvSpPr>
          <p:cNvPr id="339996" name="Line 28"/>
          <p:cNvSpPr>
            <a:spLocks noChangeShapeType="1"/>
          </p:cNvSpPr>
          <p:nvPr/>
        </p:nvSpPr>
        <p:spPr bwMode="auto">
          <a:xfrm>
            <a:off x="5580062" y="30686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9997" name="Text Box 29"/>
          <p:cNvSpPr txBox="1">
            <a:spLocks noChangeArrowheads="1"/>
          </p:cNvSpPr>
          <p:nvPr/>
        </p:nvSpPr>
        <p:spPr bwMode="auto">
          <a:xfrm>
            <a:off x="6023592" y="2944291"/>
            <a:ext cx="10429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приток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Режим рек</a:t>
            </a:r>
          </a:p>
        </p:txBody>
      </p:sp>
      <p:sp>
        <p:nvSpPr>
          <p:cNvPr id="111640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4392613" cy="1020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      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Летнее   половодье   (разлив во время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муссонов)</a:t>
            </a:r>
          </a:p>
        </p:txBody>
      </p:sp>
      <p:sp>
        <p:nvSpPr>
          <p:cNvPr id="111641" name="Rectangle 25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5084763"/>
            <a:ext cx="3887787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 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Весеннее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половодье   (разлив рек весной)                         </a:t>
            </a:r>
          </a:p>
        </p:txBody>
      </p:sp>
      <p:sp>
        <p:nvSpPr>
          <p:cNvPr id="111642" name="Text Box 26"/>
          <p:cNvSpPr txBox="1">
            <a:spLocks noChangeArrowheads="1"/>
          </p:cNvSpPr>
          <p:nvPr/>
        </p:nvSpPr>
        <p:spPr bwMode="auto">
          <a:xfrm>
            <a:off x="5580857" y="5084763"/>
            <a:ext cx="31321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     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Паводок 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(разлив после дождей)</a:t>
            </a:r>
            <a:r>
              <a:rPr lang="ru-RU" sz="2400" b="1" dirty="0"/>
              <a:t>             </a:t>
            </a:r>
          </a:p>
        </p:txBody>
      </p:sp>
      <p:sp>
        <p:nvSpPr>
          <p:cNvPr id="111645" name="Line 29"/>
          <p:cNvSpPr>
            <a:spLocks noChangeShapeType="1"/>
          </p:cNvSpPr>
          <p:nvPr/>
        </p:nvSpPr>
        <p:spPr bwMode="auto">
          <a:xfrm flipH="1">
            <a:off x="2268538" y="3860800"/>
            <a:ext cx="158273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46" name="Line 30"/>
          <p:cNvSpPr>
            <a:spLocks noChangeShapeType="1"/>
          </p:cNvSpPr>
          <p:nvPr/>
        </p:nvSpPr>
        <p:spPr bwMode="auto">
          <a:xfrm>
            <a:off x="5724525" y="3860800"/>
            <a:ext cx="16557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47" name="Line 31"/>
          <p:cNvSpPr>
            <a:spLocks noChangeShapeType="1"/>
          </p:cNvSpPr>
          <p:nvPr/>
        </p:nvSpPr>
        <p:spPr bwMode="auto">
          <a:xfrm flipH="1" flipV="1">
            <a:off x="2124075" y="2276475"/>
            <a:ext cx="15843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11648" name="Picture 32" descr="j030125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080" y="2997200"/>
            <a:ext cx="18303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49" name="Line 33"/>
          <p:cNvSpPr>
            <a:spLocks noChangeShapeType="1"/>
          </p:cNvSpPr>
          <p:nvPr/>
        </p:nvSpPr>
        <p:spPr bwMode="auto">
          <a:xfrm flipV="1">
            <a:off x="5436097" y="2420938"/>
            <a:ext cx="1440954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50" name="Text Box 34"/>
          <p:cNvSpPr txBox="1">
            <a:spLocks noChangeArrowheads="1"/>
          </p:cNvSpPr>
          <p:nvPr/>
        </p:nvSpPr>
        <p:spPr bwMode="auto">
          <a:xfrm>
            <a:off x="5580063" y="1557337"/>
            <a:ext cx="338417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Межень (низкий уровень воды в реке)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1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0" grpId="0" build="p"/>
      <p:bldP spid="111641" grpId="0" uiExpand="1" build="p"/>
      <p:bldP spid="111642" grpId="0"/>
      <p:bldP spid="1116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Уклон и падение реки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4008" y="1556792"/>
            <a:ext cx="4038600" cy="37369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Падение реки – это превышение истока над устьем. Выраженное в метрах.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Уклон реки – отношение падения реки к ее длине. Выраженное в см/км.</a:t>
            </a:r>
          </a:p>
        </p:txBody>
      </p:sp>
      <p:pic>
        <p:nvPicPr>
          <p:cNvPr id="261129" name="Picture 9" descr="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00" y="2060575"/>
            <a:ext cx="4427538" cy="3455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1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2962275" cy="134778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Виды рек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3"/>
            <a:ext cx="8580760" cy="8640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dirty="0" smtClean="0">
                <a:latin typeface="Monotype Corsiva" pitchFamily="66" charset="0"/>
              </a:rPr>
              <a:t>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b="1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dirty="0" smtClean="0">
                <a:latin typeface="Monotype Corsiva" pitchFamily="66" charset="0"/>
              </a:rPr>
              <a:t>                       </a:t>
            </a:r>
            <a:r>
              <a:rPr lang="en-US" sz="3200" b="1" dirty="0" smtClean="0">
                <a:latin typeface="Monotype Corsiva" pitchFamily="66" charset="0"/>
              </a:rPr>
              <a:t>           </a:t>
            </a:r>
            <a:r>
              <a:rPr lang="ru-RU" sz="3200" b="1" dirty="0" smtClean="0">
                <a:latin typeface="Monotype Corsiva" pitchFamily="66" charset="0"/>
              </a:rPr>
              <a:t>   </a:t>
            </a:r>
            <a:r>
              <a:rPr lang="ru-RU" dirty="0" smtClean="0"/>
              <a:t>                                                        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113674" name="Picture 10" descr="20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97234"/>
            <a:ext cx="4022172" cy="293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6" name="Picture 12" descr="11"/>
          <p:cNvPicPr>
            <a:picLocks noChangeAspect="1" noChangeArrowheads="1"/>
          </p:cNvPicPr>
          <p:nvPr/>
        </p:nvPicPr>
        <p:blipFill rotWithShape="1">
          <a:blip r:embed="rId3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2697234"/>
            <a:ext cx="4104456" cy="29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81243" y="1196752"/>
            <a:ext cx="5373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равнинные                горные</a:t>
            </a:r>
            <a:endParaRPr lang="ru-RU" sz="4000" b="1" i="1" cap="none" spc="0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627784" y="1781050"/>
            <a:ext cx="432048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90923" y="1781050"/>
            <a:ext cx="742744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Виды питания рек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Monotype Corsiva" pitchFamily="66" charset="0"/>
              </a:rPr>
              <a:t>Снеговое                        </a:t>
            </a:r>
          </a:p>
          <a:p>
            <a:pPr eaLnBrk="1" hangingPunct="1">
              <a:defRPr/>
            </a:pPr>
            <a:r>
              <a:rPr lang="ru-RU" b="1" dirty="0" smtClean="0">
                <a:latin typeface="Monotype Corsiva" pitchFamily="66" charset="0"/>
              </a:rPr>
              <a:t>Дождевое                            </a:t>
            </a:r>
          </a:p>
          <a:p>
            <a:pPr eaLnBrk="1" hangingPunct="1">
              <a:defRPr/>
            </a:pPr>
            <a:r>
              <a:rPr lang="ru-RU" b="1" dirty="0" smtClean="0">
                <a:latin typeface="Monotype Corsiva" pitchFamily="66" charset="0"/>
              </a:rPr>
              <a:t>Ледниковое</a:t>
            </a:r>
          </a:p>
          <a:p>
            <a:pPr eaLnBrk="1" hangingPunct="1">
              <a:defRPr/>
            </a:pPr>
            <a:r>
              <a:rPr lang="ru-RU" b="1" dirty="0" smtClean="0">
                <a:latin typeface="Monotype Corsiva" pitchFamily="66" charset="0"/>
              </a:rPr>
              <a:t>Подземными водами</a:t>
            </a:r>
          </a:p>
        </p:txBody>
      </p:sp>
      <p:sp>
        <p:nvSpPr>
          <p:cNvPr id="126989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6062663" y="2566988"/>
            <a:ext cx="2109787" cy="790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600" dirty="0" smtClean="0">
                <a:solidFill>
                  <a:schemeClr val="folHlink"/>
                </a:solidFill>
              </a:rPr>
              <a:t>             </a:t>
            </a:r>
            <a:r>
              <a:rPr lang="ru-RU" sz="1400" b="1" dirty="0" smtClean="0">
                <a:solidFill>
                  <a:schemeClr val="folHlink"/>
                </a:solidFill>
              </a:rPr>
              <a:t> </a:t>
            </a:r>
            <a:r>
              <a:rPr lang="ru-RU" b="1" dirty="0" smtClean="0">
                <a:solidFill>
                  <a:schemeClr val="folHlink"/>
                </a:solidFill>
                <a:latin typeface="Monotype Corsiva" pitchFamily="66" charset="0"/>
              </a:rPr>
              <a:t>смешанное</a:t>
            </a:r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 flipH="1" flipV="1">
            <a:off x="2339975" y="2276475"/>
            <a:ext cx="41036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 flipH="1" flipV="1">
            <a:off x="2627313" y="2781300"/>
            <a:ext cx="38163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 flipH="1">
            <a:off x="2627313" y="2924175"/>
            <a:ext cx="38163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 flipH="1">
            <a:off x="3924300" y="2924175"/>
            <a:ext cx="25193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26991" name="Picture 15" descr="j03035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887" y="4458990"/>
            <a:ext cx="1400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94" name="Picture 18" descr="j03111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4292600"/>
            <a:ext cx="17240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95" name="Picture 19" descr="j034644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940152" y="4634706"/>
            <a:ext cx="1549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6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9" grpId="0" build="p"/>
      <p:bldP spid="126983" grpId="0" animBg="1"/>
      <p:bldP spid="126984" grpId="0" animBg="1"/>
      <p:bldP spid="126986" grpId="0" animBg="1"/>
      <p:bldP spid="126987" grpId="0" animBg="1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2191</TotalTime>
  <Words>415</Words>
  <Application>Microsoft Office PowerPoint</Application>
  <PresentationFormat>Экран (4:3)</PresentationFormat>
  <Paragraphs>111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Текстура</vt:lpstr>
      <vt:lpstr>   Внутренние воды России    </vt:lpstr>
      <vt:lpstr>Типы внутренних вод</vt:lpstr>
      <vt:lpstr>  Реки</vt:lpstr>
      <vt:lpstr>Презентация PowerPoint</vt:lpstr>
      <vt:lpstr>Строение реки</vt:lpstr>
      <vt:lpstr>Режим рек</vt:lpstr>
      <vt:lpstr>Уклон и падение реки</vt:lpstr>
      <vt:lpstr>Виды рек</vt:lpstr>
      <vt:lpstr>Виды питания рек</vt:lpstr>
      <vt:lpstr>       Болота</vt:lpstr>
      <vt:lpstr>  Ледники   </vt:lpstr>
      <vt:lpstr>Озера</vt:lpstr>
      <vt:lpstr>Моренные озёра</vt:lpstr>
      <vt:lpstr>Водохранилища</vt:lpstr>
      <vt:lpstr>Термокарстовые озёра</vt:lpstr>
      <vt:lpstr>Ледниково-тектонические озёра</vt:lpstr>
      <vt:lpstr>Тектонические озёра</vt:lpstr>
      <vt:lpstr>Вулканические озёра</vt:lpstr>
      <vt:lpstr>Вечная мерзлота </vt:lpstr>
      <vt:lpstr>Подземные 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Внутренние воды</dc:title>
  <dc:creator>Поточняк Елена</dc:creator>
  <cp:lastModifiedBy>Пользователь</cp:lastModifiedBy>
  <cp:revision>187</cp:revision>
  <dcterms:created xsi:type="dcterms:W3CDTF">2005-11-10T19:03:20Z</dcterms:created>
  <dcterms:modified xsi:type="dcterms:W3CDTF">2014-12-05T10:41:05Z</dcterms:modified>
</cp:coreProperties>
</file>