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F1C239-D5F8-4307-8B06-C52022AEE9C2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489571D-495A-43C9-9666-AF10D31639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F1C239-D5F8-4307-8B06-C52022AEE9C2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489571D-495A-43C9-9666-AF10D31639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F1C239-D5F8-4307-8B06-C52022AEE9C2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489571D-495A-43C9-9666-AF10D31639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F1C239-D5F8-4307-8B06-C52022AEE9C2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489571D-495A-43C9-9666-AF10D31639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F1C239-D5F8-4307-8B06-C52022AEE9C2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489571D-495A-43C9-9666-AF10D31639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F1C239-D5F8-4307-8B06-C52022AEE9C2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489571D-495A-43C9-9666-AF10D31639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F1C239-D5F8-4307-8B06-C52022AEE9C2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489571D-495A-43C9-9666-AF10D31639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F1C239-D5F8-4307-8B06-C52022AEE9C2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489571D-495A-43C9-9666-AF10D31639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F1C239-D5F8-4307-8B06-C52022AEE9C2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489571D-495A-43C9-9666-AF10D31639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F1C239-D5F8-4307-8B06-C52022AEE9C2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489571D-495A-43C9-9666-AF10D31639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F1C239-D5F8-4307-8B06-C52022AEE9C2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489571D-495A-43C9-9666-AF10D3163966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FBF1C239-D5F8-4307-8B06-C52022AEE9C2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2489571D-495A-43C9-9666-AF10D316396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hyperlink" Target="https://tools.wmflabs.org/geohack/geohack.php?language=ru&amp;pagename=%D0%9B%D0%B5%D0%B4%D0%BD%D0%B8%D0%BA_%D0%A4%D0%B5%D0%B4%D1%87%D0%B5%D0%BD%D0%BA%D0%BE&amp;params=38_46_1.4_N_72_16_59.3_E_scale:1000000_region:TJ_type:glacier" TargetMode="External"/><Relationship Id="rId7" Type="http://schemas.openxmlformats.org/officeDocument/2006/relationships/image" Target="../media/image23.png"/><Relationship Id="rId2" Type="http://schemas.openxmlformats.org/officeDocument/2006/relationships/hyperlink" Target="https://ru.wikipedia.org/wiki/%D0%93%D0%B5%D0%BE%D0%B3%D1%80%D0%B0%D1%84%D0%B8%D1%87%D0%B5%D1%81%D0%BA%D0%B8%D0%B5_%D0%BA%D0%BE%D0%BE%D1%80%D0%B4%D0%B8%D0%BD%D0%B0%D1%82%D1%8B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F%D0%BB%D0%BE%D1%89%D0%B0%D0%B4%D1%8C" TargetMode="External"/><Relationship Id="rId5" Type="http://schemas.openxmlformats.org/officeDocument/2006/relationships/hyperlink" Target="https://ru.wikipedia.org/wiki/%D0%A2%D0%B0%D0%B4%D0%B6%D0%B8%D0%BA%D0%B8%D1%81%D1%82%D0%B0%D0%BD" TargetMode="External"/><Relationship Id="rId10" Type="http://schemas.openxmlformats.org/officeDocument/2006/relationships/image" Target="../media/image26.jpeg"/><Relationship Id="rId4" Type="http://schemas.openxmlformats.org/officeDocument/2006/relationships/hyperlink" Target="https://ru.wikipedia.org/wiki/%D0%A1%D1%82%D1%80%D0%B0%D0%BD%D0%B0" TargetMode="External"/><Relationship Id="rId9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2376" y="428604"/>
            <a:ext cx="7772400" cy="128588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Ледник- скопление льда на суше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2376" y="1857364"/>
            <a:ext cx="7772400" cy="435771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Вера\Desktop\1956718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142984"/>
            <a:ext cx="4229130" cy="2643206"/>
          </a:xfrm>
          <a:prstGeom prst="rect">
            <a:avLst/>
          </a:prstGeom>
          <a:noFill/>
        </p:spPr>
      </p:pic>
      <p:pic>
        <p:nvPicPr>
          <p:cNvPr id="1027" name="Picture 3" descr="C:\Users\Вера\Desktop\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1" y="3143248"/>
            <a:ext cx="4000527" cy="300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357166"/>
            <a:ext cx="8183880" cy="857256"/>
          </a:xfrm>
        </p:spPr>
        <p:txBody>
          <a:bodyPr/>
          <a:lstStyle/>
          <a:p>
            <a:r>
              <a:rPr lang="ru-RU" dirty="0" smtClean="0"/>
              <a:t>    </a:t>
            </a:r>
            <a:r>
              <a:rPr lang="ru-RU" dirty="0" smtClean="0">
                <a:solidFill>
                  <a:srgbClr val="FFFF00"/>
                </a:solidFill>
              </a:rPr>
              <a:t>Образование айсберга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9219" name="Picture 3" descr="C:\Users\Вера\Desktop\загруженно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1142984"/>
            <a:ext cx="3998847" cy="2786082"/>
          </a:xfrm>
          <a:prstGeom prst="rect">
            <a:avLst/>
          </a:prstGeom>
          <a:noFill/>
        </p:spPr>
      </p:pic>
      <p:pic>
        <p:nvPicPr>
          <p:cNvPr id="9220" name="Picture 4" descr="C:\Users\Вера\Desktop\04438371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57158" y="3286124"/>
            <a:ext cx="4478202" cy="300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285728"/>
            <a:ext cx="8183880" cy="857256"/>
          </a:xfrm>
        </p:spPr>
        <p:txBody>
          <a:bodyPr/>
          <a:lstStyle/>
          <a:p>
            <a:r>
              <a:rPr lang="ru-RU" dirty="0" smtClean="0"/>
              <a:t>            </a:t>
            </a:r>
            <a:r>
              <a:rPr lang="ru-RU" dirty="0" smtClean="0">
                <a:solidFill>
                  <a:srgbClr val="FFFF00"/>
                </a:solidFill>
              </a:rPr>
              <a:t>Ледник </a:t>
            </a:r>
            <a:r>
              <a:rPr lang="ru-RU" dirty="0" err="1" smtClean="0">
                <a:solidFill>
                  <a:srgbClr val="FFFF00"/>
                </a:solidFill>
              </a:rPr>
              <a:t>Федченко</a:t>
            </a:r>
            <a:endParaRPr lang="ru-RU" dirty="0">
              <a:solidFill>
                <a:srgbClr val="FFFF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14347" y="1214421"/>
          <a:ext cx="3929092" cy="1670912"/>
        </p:xfrm>
        <a:graphic>
          <a:graphicData uri="http://schemas.openxmlformats.org/drawingml/2006/table">
            <a:tbl>
              <a:tblPr/>
              <a:tblGrid>
                <a:gridCol w="1964546"/>
                <a:gridCol w="1964546"/>
              </a:tblGrid>
              <a:tr h="715436"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500" u="none" strike="noStrike" dirty="0" smtClean="0">
                          <a:solidFill>
                            <a:srgbClr val="0B0080"/>
                          </a:solidFill>
                          <a:hlinkClick r:id="rId2" tooltip="Географические координаты"/>
                        </a:rPr>
                        <a:t>Координаты</a:t>
                      </a:r>
                      <a:r>
                        <a:rPr lang="ru-RU" sz="1500" u="none" dirty="0"/>
                        <a:t>: </a:t>
                      </a:r>
                      <a:r>
                        <a:rPr lang="ru-RU" sz="1500" u="none" strike="noStrike" dirty="0">
                          <a:solidFill>
                            <a:srgbClr val="663366"/>
                          </a:solidFill>
                          <a:hlinkClick r:id="rId3"/>
                        </a:rPr>
                        <a:t>38°46′01″ с. </a:t>
                      </a:r>
                      <a:r>
                        <a:rPr lang="ru-RU" sz="1500" u="none" strike="noStrike" dirty="0" err="1">
                          <a:solidFill>
                            <a:srgbClr val="663366"/>
                          </a:solidFill>
                          <a:hlinkClick r:id="rId3"/>
                        </a:rPr>
                        <a:t>ш</a:t>
                      </a:r>
                      <a:r>
                        <a:rPr lang="ru-RU" sz="1500" u="none" strike="noStrike" dirty="0" smtClean="0">
                          <a:solidFill>
                            <a:srgbClr val="663366"/>
                          </a:solidFill>
                          <a:hlinkClick r:id="rId3"/>
                        </a:rPr>
                        <a:t>.           </a:t>
                      </a:r>
                      <a:r>
                        <a:rPr lang="ru-RU" sz="1500" u="none" strike="noStrike" dirty="0">
                          <a:solidFill>
                            <a:srgbClr val="663366"/>
                          </a:solidFill>
                          <a:hlinkClick r:id="rId3"/>
                        </a:rPr>
                        <a:t> </a:t>
                      </a:r>
                      <a:r>
                        <a:rPr lang="ru-RU" sz="1500" u="none" strike="noStrike" dirty="0" smtClean="0">
                          <a:solidFill>
                            <a:srgbClr val="663366"/>
                          </a:solidFill>
                          <a:hlinkClick r:id="rId3"/>
                        </a:rPr>
                        <a:t>             72°16′59</a:t>
                      </a:r>
                      <a:r>
                        <a:rPr lang="ru-RU" sz="1500" u="none" strike="noStrike" dirty="0">
                          <a:solidFill>
                            <a:srgbClr val="663366"/>
                          </a:solidFill>
                          <a:hlinkClick r:id="rId3"/>
                        </a:rPr>
                        <a:t>″ в. д.</a:t>
                      </a:r>
                      <a:r>
                        <a:rPr lang="ru-RU" sz="1500" u="none" dirty="0"/>
                        <a:t> </a:t>
                      </a:r>
                      <a:r>
                        <a:rPr lang="ru-RU" sz="1500" dirty="0"/>
                        <a:t/>
                      </a:r>
                      <a:br>
                        <a:rPr lang="ru-RU" sz="1500" dirty="0"/>
                      </a:br>
                      <a:endParaRPr lang="ru-RU" sz="1500" dirty="0"/>
                    </a:p>
                  </a:txBody>
                  <a:tcPr marL="74829" marR="74829" marT="37414" marB="3741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BC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5400">
                <a:tc>
                  <a:txBody>
                    <a:bodyPr/>
                    <a:lstStyle/>
                    <a:p>
                      <a:pPr algn="r" fontAlgn="t"/>
                      <a:r>
                        <a:rPr lang="ru-RU" sz="1500" u="none" strike="noStrike">
                          <a:solidFill>
                            <a:srgbClr val="0B0080"/>
                          </a:solidFill>
                          <a:hlinkClick r:id="rId4" tooltip="Страна"/>
                        </a:rPr>
                        <a:t>Страна</a:t>
                      </a:r>
                      <a:endParaRPr lang="ru-RU" sz="1500"/>
                    </a:p>
                  </a:txBody>
                  <a:tcPr marL="74829" marR="74829" marT="37414" marB="37414">
                    <a:lnL w="9525" cap="flat" cmpd="sng" algn="ctr">
                      <a:solidFill>
                        <a:srgbClr val="ABC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BC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BC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CDE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500" dirty="0"/>
                        <a:t> </a:t>
                      </a:r>
                      <a:r>
                        <a:rPr lang="ru-RU" sz="1500" u="none" strike="noStrike" dirty="0">
                          <a:solidFill>
                            <a:srgbClr val="0B0080"/>
                          </a:solidFill>
                          <a:hlinkClick r:id="rId5" tooltip="Таджикистан"/>
                        </a:rPr>
                        <a:t>Таджикистан</a:t>
                      </a:r>
                      <a:endParaRPr lang="ru-RU" sz="1500" dirty="0"/>
                    </a:p>
                  </a:txBody>
                  <a:tcPr marL="74829" marR="74829" marT="37414" marB="3741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285400">
                <a:tc>
                  <a:txBody>
                    <a:bodyPr/>
                    <a:lstStyle/>
                    <a:p>
                      <a:pPr algn="r" fontAlgn="t"/>
                      <a:r>
                        <a:rPr lang="ru-RU" sz="1500" u="none" strike="noStrike">
                          <a:solidFill>
                            <a:srgbClr val="0B0080"/>
                          </a:solidFill>
                          <a:hlinkClick r:id="rId6" tooltip="Площадь"/>
                        </a:rPr>
                        <a:t>Площадь</a:t>
                      </a:r>
                      <a:endParaRPr lang="ru-RU" sz="1500"/>
                    </a:p>
                  </a:txBody>
                  <a:tcPr marL="74829" marR="74829" marT="37414" marB="37414">
                    <a:lnL w="9525" cap="flat" cmpd="sng" algn="ctr">
                      <a:solidFill>
                        <a:srgbClr val="ABC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BC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BC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CDE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500" dirty="0"/>
                        <a:t>700 км²</a:t>
                      </a:r>
                    </a:p>
                  </a:txBody>
                  <a:tcPr marL="74829" marR="74829" marT="37414" marB="3741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285400">
                <a:tc>
                  <a:txBody>
                    <a:bodyPr/>
                    <a:lstStyle/>
                    <a:p>
                      <a:pPr algn="r" fontAlgn="t"/>
                      <a:r>
                        <a:rPr lang="ru-RU" sz="1500"/>
                        <a:t>Длина</a:t>
                      </a:r>
                    </a:p>
                  </a:txBody>
                  <a:tcPr marL="74829" marR="74829" marT="37414" marB="37414">
                    <a:lnL w="9525" cap="flat" cmpd="sng" algn="ctr">
                      <a:solidFill>
                        <a:srgbClr val="ABC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BC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BC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CDE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500" dirty="0"/>
                        <a:t>77 км</a:t>
                      </a:r>
                    </a:p>
                  </a:txBody>
                  <a:tcPr marL="74829" marR="74829" marT="37414" marB="3741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</a:tbl>
          </a:graphicData>
        </a:graphic>
      </p:graphicFrame>
      <p:pic>
        <p:nvPicPr>
          <p:cNvPr id="10242" name="Picture 2" descr="https://upload.wikimedia.org/wikipedia/commons/thumb/5/55/WMA_button2b.png/17px-WMA_button2b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161925" cy="161925"/>
          </a:xfrm>
          <a:prstGeom prst="rect">
            <a:avLst/>
          </a:prstGeom>
          <a:noFill/>
        </p:spPr>
      </p:pic>
      <p:pic>
        <p:nvPicPr>
          <p:cNvPr id="10243" name="Picture 3" descr="https://upload.wikimedia.org/wikipedia/commons/thumb/5/55/WMA_button2b.png/17px-WMA_button2b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161925" cy="161925"/>
          </a:xfrm>
          <a:prstGeom prst="rect">
            <a:avLst/>
          </a:prstGeom>
          <a:noFill/>
        </p:spPr>
      </p:pic>
      <p:pic>
        <p:nvPicPr>
          <p:cNvPr id="10244" name="Picture 4" descr="Flag of Tajikistan.sv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209550" cy="104775"/>
          </a:xfrm>
          <a:prstGeom prst="rect">
            <a:avLst/>
          </a:prstGeom>
          <a:noFill/>
        </p:spPr>
      </p:pic>
      <p:pic>
        <p:nvPicPr>
          <p:cNvPr id="10246" name="Picture 6" descr="C:\Users\Вера\Desktop\280px-Fedchenko_Glacier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143636" y="1071546"/>
            <a:ext cx="2428892" cy="5508380"/>
          </a:xfrm>
          <a:prstGeom prst="rect">
            <a:avLst/>
          </a:prstGeom>
          <a:noFill/>
        </p:spPr>
      </p:pic>
      <p:pic>
        <p:nvPicPr>
          <p:cNvPr id="10247" name="Picture 7" descr="C:\Users\Вера\Desktop\f001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428728" y="3071810"/>
            <a:ext cx="4006569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28604"/>
            <a:ext cx="8183880" cy="114300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Фирн – зернистый, пронизанный парами снег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2050" name="Picture 2" descr="C:\Users\Вера\Desktop\Firn_field_on_the_top_of_Säuleck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500174"/>
            <a:ext cx="6643734" cy="44070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28604"/>
            <a:ext cx="8183880" cy="857256"/>
          </a:xfrm>
        </p:spPr>
        <p:txBody>
          <a:bodyPr/>
          <a:lstStyle/>
          <a:p>
            <a:r>
              <a:rPr lang="ru-RU" dirty="0" smtClean="0"/>
              <a:t>    </a:t>
            </a:r>
            <a:r>
              <a:rPr lang="ru-RU" dirty="0" smtClean="0">
                <a:solidFill>
                  <a:srgbClr val="FFFF00"/>
                </a:solidFill>
              </a:rPr>
              <a:t>Снег          фирн            лед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2786050" y="928670"/>
            <a:ext cx="549780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>
            <a:off x="6000760" y="857232"/>
            <a:ext cx="549780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4990" t="44412" r="7146" b="12273"/>
          <a:stretch>
            <a:fillRect/>
          </a:stretch>
        </p:blipFill>
        <p:spPr bwMode="auto">
          <a:xfrm>
            <a:off x="1428728" y="1214422"/>
            <a:ext cx="6132372" cy="231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 descr="C:\Users\Вера\Desktop\img173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3714752"/>
            <a:ext cx="3191912" cy="2000264"/>
          </a:xfrm>
          <a:prstGeom prst="rect">
            <a:avLst/>
          </a:prstGeom>
          <a:noFill/>
        </p:spPr>
      </p:pic>
      <p:pic>
        <p:nvPicPr>
          <p:cNvPr id="3075" name="Picture 3" descr="C:\Users\Вера\Desktop\i 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857628"/>
            <a:ext cx="2543175" cy="1428750"/>
          </a:xfrm>
          <a:prstGeom prst="rect">
            <a:avLst/>
          </a:prstGeom>
          <a:noFill/>
        </p:spPr>
      </p:pic>
      <p:pic>
        <p:nvPicPr>
          <p:cNvPr id="3076" name="Picture 4" descr="C:\Users\Вера\Desktop\e70df807c7a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15074" y="3714752"/>
            <a:ext cx="2667019" cy="2000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285728"/>
            <a:ext cx="8183880" cy="157163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Снеговая линия – это граница, выше которой снег не таят, а накапливается, образуя ледник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" name="Picture 6" descr="HayalEvi_Com-Wallpapers-1024x768-1588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857364"/>
            <a:ext cx="5715040" cy="428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357166"/>
            <a:ext cx="8183880" cy="857256"/>
          </a:xfrm>
        </p:spPr>
        <p:txBody>
          <a:bodyPr/>
          <a:lstStyle/>
          <a:p>
            <a:r>
              <a:rPr lang="ru-RU" dirty="0" smtClean="0"/>
              <a:t>       </a:t>
            </a:r>
            <a:r>
              <a:rPr lang="ru-RU" dirty="0" smtClean="0">
                <a:solidFill>
                  <a:srgbClr val="FFFF00"/>
                </a:solidFill>
              </a:rPr>
              <a:t>Строение ледника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098" name="Picture 2" descr="C:\Users\Вера\Desktop\280px-VMaltsev_ic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7" y="1214422"/>
            <a:ext cx="3786215" cy="3759170"/>
          </a:xfrm>
          <a:prstGeom prst="rect">
            <a:avLst/>
          </a:prstGeom>
          <a:noFill/>
        </p:spPr>
      </p:pic>
      <p:pic>
        <p:nvPicPr>
          <p:cNvPr id="4099" name="Picture 3" descr="C:\Users\Вера\Desktop\350px-Glacier_phot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3357562"/>
            <a:ext cx="4388955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357166"/>
            <a:ext cx="8183880" cy="642942"/>
          </a:xfrm>
        </p:spPr>
        <p:txBody>
          <a:bodyPr/>
          <a:lstStyle/>
          <a:p>
            <a:r>
              <a:rPr lang="ru-RU" dirty="0" smtClean="0"/>
              <a:t>            </a:t>
            </a:r>
            <a:r>
              <a:rPr lang="ru-RU" dirty="0" smtClean="0">
                <a:solidFill>
                  <a:srgbClr val="FFFF00"/>
                </a:solidFill>
              </a:rPr>
              <a:t>Виды </a:t>
            </a:r>
            <a:r>
              <a:rPr lang="ru-RU" dirty="0" smtClean="0">
                <a:solidFill>
                  <a:srgbClr val="FFFF00"/>
                </a:solidFill>
              </a:rPr>
              <a:t>ледников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502920" y="5072074"/>
            <a:ext cx="8183880" cy="1214446"/>
          </a:xfrm>
        </p:spPr>
        <p:txBody>
          <a:bodyPr/>
          <a:lstStyle/>
          <a:p>
            <a:r>
              <a:rPr lang="ru-RU" dirty="0" smtClean="0"/>
              <a:t>Покровный                          Горный</a:t>
            </a:r>
            <a:endParaRPr lang="ru-RU" dirty="0"/>
          </a:p>
        </p:txBody>
      </p:sp>
      <p:pic>
        <p:nvPicPr>
          <p:cNvPr id="5128" name="Picture 8" descr="C:\Users\Вера\Desktop\0c0f853599834fc6996b52255050dd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857364"/>
            <a:ext cx="3929090" cy="2946817"/>
          </a:xfrm>
          <a:prstGeom prst="rect">
            <a:avLst/>
          </a:prstGeom>
          <a:noFill/>
        </p:spPr>
      </p:pic>
      <p:pic>
        <p:nvPicPr>
          <p:cNvPr id="5129" name="Picture 9" descr="C:\Users\Вера\Desktop\Led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857364"/>
            <a:ext cx="4185973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28604"/>
            <a:ext cx="8183880" cy="714380"/>
          </a:xfrm>
        </p:spPr>
        <p:txBody>
          <a:bodyPr/>
          <a:lstStyle/>
          <a:p>
            <a:r>
              <a:rPr lang="ru-RU" dirty="0" smtClean="0"/>
              <a:t>         </a:t>
            </a:r>
            <a:r>
              <a:rPr lang="ru-RU" dirty="0" smtClean="0">
                <a:solidFill>
                  <a:srgbClr val="FFFF00"/>
                </a:solidFill>
              </a:rPr>
              <a:t>Горные </a:t>
            </a:r>
            <a:r>
              <a:rPr lang="ru-RU" dirty="0" smtClean="0">
                <a:solidFill>
                  <a:srgbClr val="FFFF00"/>
                </a:solidFill>
              </a:rPr>
              <a:t>ледники 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6146" name="Picture 2" descr="C:\Users\Вера\Desktop\i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142984"/>
            <a:ext cx="5673017" cy="1928826"/>
          </a:xfrm>
          <a:prstGeom prst="rect">
            <a:avLst/>
          </a:prstGeom>
          <a:noFill/>
        </p:spPr>
      </p:pic>
      <p:pic>
        <p:nvPicPr>
          <p:cNvPr id="6147" name="Picture 3" descr="C:\Users\Вера\Desktop\i (3)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42910" y="3214686"/>
            <a:ext cx="3643338" cy="2428892"/>
          </a:xfrm>
          <a:prstGeom prst="rect">
            <a:avLst/>
          </a:prstGeom>
          <a:noFill/>
        </p:spPr>
      </p:pic>
      <p:pic>
        <p:nvPicPr>
          <p:cNvPr id="6148" name="Picture 4" descr="C:\Users\Вера\Desktop\i (2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3571876"/>
            <a:ext cx="3857652" cy="28932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28604"/>
            <a:ext cx="8183880" cy="714380"/>
          </a:xfrm>
        </p:spPr>
        <p:txBody>
          <a:bodyPr/>
          <a:lstStyle/>
          <a:p>
            <a:r>
              <a:rPr lang="ru-RU" dirty="0" smtClean="0"/>
              <a:t>        </a:t>
            </a:r>
            <a:r>
              <a:rPr lang="ru-RU" dirty="0" smtClean="0">
                <a:solidFill>
                  <a:srgbClr val="FFFF00"/>
                </a:solidFill>
              </a:rPr>
              <a:t>Покровные ледники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7170" name="Picture 2" descr="C:\Users\Вера\Desktop\11200811antarctica0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142984"/>
            <a:ext cx="5610211" cy="2478604"/>
          </a:xfrm>
          <a:prstGeom prst="rect">
            <a:avLst/>
          </a:prstGeom>
          <a:noFill/>
        </p:spPr>
      </p:pic>
      <p:pic>
        <p:nvPicPr>
          <p:cNvPr id="7171" name="Picture 3" descr="C:\Users\Вера\Desktop\52d84_252857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5" y="3714752"/>
            <a:ext cx="3971901" cy="2643206"/>
          </a:xfrm>
          <a:prstGeom prst="rect">
            <a:avLst/>
          </a:prstGeom>
          <a:noFill/>
        </p:spPr>
      </p:pic>
      <p:pic>
        <p:nvPicPr>
          <p:cNvPr id="7172" name="Picture 4" descr="C:\Users\Вера\Desktop\p009.jp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643438" y="3786190"/>
            <a:ext cx="4143404" cy="2071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357166"/>
            <a:ext cx="8183880" cy="100013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Айсберг – плавучая ледяная гора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8194" name="Picture 2" descr="C:\Users\Вера\Desktop\i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47790" y="1357298"/>
            <a:ext cx="6286545" cy="4714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112</TotalTime>
  <Words>67</Words>
  <Application>Microsoft Office PowerPoint</Application>
  <PresentationFormat>Экран (4:3)</PresentationFormat>
  <Paragraphs>19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Аспект</vt:lpstr>
      <vt:lpstr>Ледник- скопление льда на суше</vt:lpstr>
      <vt:lpstr>Фирн – зернистый, пронизанный парами снег</vt:lpstr>
      <vt:lpstr>    Снег          фирн            лед </vt:lpstr>
      <vt:lpstr>Снеговая линия – это граница, выше которой снег не таят, а накапливается, образуя ледник</vt:lpstr>
      <vt:lpstr>       Строение ледника</vt:lpstr>
      <vt:lpstr>            Виды ледников</vt:lpstr>
      <vt:lpstr>         Горные ледники </vt:lpstr>
      <vt:lpstr>        Покровные ледники</vt:lpstr>
      <vt:lpstr>Айсберг – плавучая ледяная гора</vt:lpstr>
      <vt:lpstr>    Образование айсберга</vt:lpstr>
      <vt:lpstr>            Ледник Федченко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Ледник- скопление льда на суше</dc:title>
  <dc:creator>Вера</dc:creator>
  <cp:lastModifiedBy>Вера</cp:lastModifiedBy>
  <cp:revision>12</cp:revision>
  <dcterms:created xsi:type="dcterms:W3CDTF">2014-12-01T10:25:11Z</dcterms:created>
  <dcterms:modified xsi:type="dcterms:W3CDTF">2014-12-01T12:17:43Z</dcterms:modified>
</cp:coreProperties>
</file>