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76" y="-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63D4A2-4C61-4098-A39B-00DA7D85E8B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FA770B-0A50-4181-B67F-CF1E017B470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5792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Внеклассное мероприятие </a:t>
            </a:r>
            <a:br>
              <a:rPr lang="ru-RU" dirty="0" smtClean="0"/>
            </a:br>
            <a:r>
              <a:rPr lang="ru-RU" dirty="0" smtClean="0"/>
              <a:t>«Суперинформатики»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6106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b="1" dirty="0" smtClean="0"/>
              <a:t>Цель: </a:t>
            </a:r>
          </a:p>
          <a:p>
            <a:pPr algn="ctr"/>
            <a:r>
              <a:rPr lang="ru-RU" dirty="0" smtClean="0"/>
              <a:t> </a:t>
            </a:r>
            <a:r>
              <a:rPr lang="ru-RU" sz="3600" dirty="0" smtClean="0"/>
              <a:t>- формирование познавательного интереса к предмету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00796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задание  </a:t>
            </a:r>
            <a:br>
              <a:rPr lang="ru-RU" dirty="0" smtClean="0"/>
            </a:br>
            <a:r>
              <a:rPr lang="ru-RU" dirty="0" smtClean="0"/>
              <a:t>«Знание клавиатуры»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301"/>
          <a:ext cx="8001056" cy="5072092"/>
        </p:xfrm>
        <a:graphic>
          <a:graphicData uri="http://schemas.openxmlformats.org/drawingml/2006/table">
            <a:tbl>
              <a:tblPr/>
              <a:tblGrid>
                <a:gridCol w="4565107"/>
                <a:gridCol w="3435949"/>
              </a:tblGrid>
              <a:tr h="481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Вопрос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Правильный ответ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Клавиша, предназначенная для отмены действия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Клавиши редактирования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Клавиши управления курсором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Клавиша, предназначенная для окончания ввода строки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Функциональные клавиши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Клавиши, имеющие световые индикаторы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Клавиша, которая создает красную строку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Управляющие клавиши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90079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задание  </a:t>
            </a:r>
            <a:br>
              <a:rPr lang="ru-RU" dirty="0" smtClean="0"/>
            </a:br>
            <a:r>
              <a:rPr lang="ru-RU" dirty="0" smtClean="0"/>
              <a:t>«Знание клавиатуры»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301"/>
          <a:ext cx="8001056" cy="5072092"/>
        </p:xfrm>
        <a:graphic>
          <a:graphicData uri="http://schemas.openxmlformats.org/drawingml/2006/table">
            <a:tbl>
              <a:tblPr/>
              <a:tblGrid>
                <a:gridCol w="4565107"/>
                <a:gridCol w="3435949"/>
              </a:tblGrid>
              <a:tr h="481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Вопрос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Правильный ответ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Клавиша, предназначенная для отмены действия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latin typeface="Calibri"/>
                          <a:ea typeface="Times New Roman"/>
                        </a:rPr>
                        <a:t>Esc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Клавиши редактирования 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latin typeface="Calibri"/>
                          <a:ea typeface="Times New Roman"/>
                        </a:rPr>
                        <a:t>Backspace, Delete, Insert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Клавиши управления курсором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latin typeface="Calibri"/>
                          <a:ea typeface="Times New Roman"/>
                        </a:rPr>
                        <a:t>Home, End, Page Up,  Page Down,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Клавиша, предназначенная для окончания ввода строки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latin typeface="Calibri"/>
                          <a:ea typeface="Times New Roman"/>
                        </a:rPr>
                        <a:t>Enter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Функциональные клавиши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latin typeface="Calibri"/>
                          <a:ea typeface="Times New Roman"/>
                        </a:rPr>
                        <a:t>F1-F12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Клавиши, имеющие световые индикаторы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>
                          <a:latin typeface="Calibri"/>
                          <a:ea typeface="Times New Roman"/>
                        </a:rPr>
                        <a:t>ScrollLock,  CapsLock,   NumLock,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Клавиша, которая создает красную строку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latin typeface="Calibri"/>
                          <a:ea typeface="Times New Roman"/>
                        </a:rPr>
                        <a:t>Tab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Управляющие клавиши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dirty="0">
                          <a:latin typeface="Calibri"/>
                          <a:ea typeface="Times New Roman"/>
                        </a:rPr>
                        <a:t>Shift, Ctrl, Alt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90079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 задание  </a:t>
            </a:r>
            <a:br>
              <a:rPr lang="ru-RU" dirty="0" smtClean="0"/>
            </a:br>
            <a:r>
              <a:rPr lang="ru-RU" dirty="0" smtClean="0"/>
              <a:t>«Знаток </a:t>
            </a:r>
            <a:r>
              <a:rPr lang="en-US" dirty="0" smtClean="0"/>
              <a:t>Microsoft Office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1" y="1397001"/>
          <a:ext cx="8072496" cy="5246709"/>
        </p:xfrm>
        <a:graphic>
          <a:graphicData uri="http://schemas.openxmlformats.org/drawingml/2006/table">
            <a:tbl>
              <a:tblPr/>
              <a:tblGrid>
                <a:gridCol w="2690551"/>
                <a:gridCol w="2690551"/>
                <a:gridCol w="2691394"/>
              </a:tblGrid>
              <a:tr h="264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 dirty="0">
                          <a:latin typeface="Times New Roman"/>
                          <a:ea typeface="Times New Roman"/>
                        </a:rPr>
                        <a:t>MS Word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Excel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Power Point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Перечислите основные элементы программ: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3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4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5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6     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</a:rPr>
                        <a:t>7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22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Перечислите отдельные элементы программ: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Word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Excel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Power Point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90079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 задание  </a:t>
            </a:r>
            <a:br>
              <a:rPr lang="ru-RU" dirty="0" smtClean="0"/>
            </a:br>
            <a:r>
              <a:rPr lang="ru-RU" dirty="0" smtClean="0"/>
              <a:t>«Знаток </a:t>
            </a:r>
            <a:r>
              <a:rPr lang="en-US" dirty="0" smtClean="0"/>
              <a:t>Microsoft Office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1" y="1397001"/>
          <a:ext cx="8072496" cy="5246709"/>
        </p:xfrm>
        <a:graphic>
          <a:graphicData uri="http://schemas.openxmlformats.org/drawingml/2006/table">
            <a:tbl>
              <a:tblPr/>
              <a:tblGrid>
                <a:gridCol w="2690551"/>
                <a:gridCol w="2690551"/>
                <a:gridCol w="2691394"/>
              </a:tblGrid>
              <a:tr h="264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 dirty="0">
                          <a:latin typeface="Times New Roman"/>
                          <a:ea typeface="Times New Roman"/>
                        </a:rPr>
                        <a:t>MS Word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Excel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Power Point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Перечислите основные элементы программ: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     строка заголовка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     строка меню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3     панель инструментов Стандартная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4     панель инструментов Форматирование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5     Линейка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6     Область задач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7     Строка состояния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22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Перечислите отдельные элементы программ: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Word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Excel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MS Power Point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3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1. Полосы прокрутки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  Рабочая область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 Рабочая область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 Строка меню имеет вкладку Данные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3  Полосы прокрутки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4 Строка формул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5 Заголовки строк и столбцов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 Рабочая область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  Строка меню содержит вкладку Показ слайдов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3  Миниатюры слайдов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81200" algn="l"/>
                        </a:tabLs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4 Панель инструментов Рисование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5792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 задание «Разминка»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Я буду зачитывать вопросы, кто первый знает ответ , поднимает руку  и отвечает. За каждый правильный полный ответ – 2 балла, За неполный ответ 1 балл.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900796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</a:t>
            </a:r>
            <a:r>
              <a:rPr lang="ru-RU" dirty="0" smtClean="0"/>
              <a:t> задание  «Устройства, входящие в состав ПК. Единицы измерения информации»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678" y="285728"/>
            <a:ext cx="285752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Основные устройства, входящие в состав ПК</a:t>
            </a:r>
            <a:endParaRPr lang="ru-RU" sz="24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928794" y="1214422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358348" y="2285992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929190" y="22859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036479" y="1321579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14348" y="2571744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2714620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2714620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43702" y="2500306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500166" y="4286256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 каждый правильный ответ -  1 балл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57148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Основные устройства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678" y="285728"/>
            <a:ext cx="285752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Основные устройства, входящие в состав ПК</a:t>
            </a:r>
            <a:endParaRPr lang="ru-RU" sz="24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928794" y="1214422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358348" y="2285992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929190" y="22859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036479" y="1321579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14348" y="2571744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2714620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2714620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клавиатура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43702" y="2500306"/>
            <a:ext cx="164307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мышь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00166" y="4286256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 каждый правильный ответ -  1 балл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35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Периферийные устройства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2571744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Периферийные устройства, входящие в состав ПК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000232" y="164305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00232" y="364331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57620" y="421481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15008" y="364331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15008" y="164305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857620" y="100010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stCxn id="5" idx="0"/>
            <a:endCxn id="11" idx="4"/>
          </p:cNvCxnSpPr>
          <p:nvPr/>
        </p:nvCxnSpPr>
        <p:spPr>
          <a:xfrm rot="16200000" flipV="1">
            <a:off x="4304108" y="2375289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3"/>
          </p:cNvCxnSpPr>
          <p:nvPr/>
        </p:nvCxnSpPr>
        <p:spPr>
          <a:xfrm flipV="1">
            <a:off x="5572132" y="2679645"/>
            <a:ext cx="320728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5"/>
          </p:cNvCxnSpPr>
          <p:nvPr/>
        </p:nvCxnSpPr>
        <p:spPr>
          <a:xfrm rot="10800000">
            <a:off x="3036826" y="2679646"/>
            <a:ext cx="392166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143240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72132" y="3786190"/>
            <a:ext cx="249290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8" idx="0"/>
          </p:cNvCxnSpPr>
          <p:nvPr/>
        </p:nvCxnSpPr>
        <p:spPr>
          <a:xfrm rot="5400000">
            <a:off x="4339827" y="4054083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35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Периферийные устройства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2571744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Периферийные устройства, входящие в состав ПК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85918" y="1643050"/>
            <a:ext cx="142876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колонки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2000232" y="364331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модем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857620" y="421481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Носители инф.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5715008" y="3643314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принтер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5715008" y="1643050"/>
            <a:ext cx="128588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сканер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3857620" y="100010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UPS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5" idx="0"/>
            <a:endCxn id="11" idx="4"/>
          </p:cNvCxnSpPr>
          <p:nvPr/>
        </p:nvCxnSpPr>
        <p:spPr>
          <a:xfrm rot="16200000" flipV="1">
            <a:off x="4304108" y="2375289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3"/>
          </p:cNvCxnSpPr>
          <p:nvPr/>
        </p:nvCxnSpPr>
        <p:spPr>
          <a:xfrm flipV="1">
            <a:off x="5572132" y="2679645"/>
            <a:ext cx="331189" cy="177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5"/>
          </p:cNvCxnSpPr>
          <p:nvPr/>
        </p:nvCxnSpPr>
        <p:spPr>
          <a:xfrm rot="10800000">
            <a:off x="3005442" y="2679646"/>
            <a:ext cx="423553" cy="177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143240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72132" y="3786190"/>
            <a:ext cx="249290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8" idx="0"/>
          </p:cNvCxnSpPr>
          <p:nvPr/>
        </p:nvCxnSpPr>
        <p:spPr>
          <a:xfrm rot="5400000">
            <a:off x="4339827" y="4054083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642918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. Единицы измерения информации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2571744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Единицы измерения информации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85918" y="1643050"/>
            <a:ext cx="142876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2000232" y="364331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857620" y="421481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5715008" y="3643314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5715008" y="1643050"/>
            <a:ext cx="128588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3857620" y="100010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cxnSp>
        <p:nvCxnSpPr>
          <p:cNvPr id="13" name="Прямая со стрелкой 12"/>
          <p:cNvCxnSpPr>
            <a:stCxn id="5" idx="0"/>
            <a:endCxn id="11" idx="4"/>
          </p:cNvCxnSpPr>
          <p:nvPr/>
        </p:nvCxnSpPr>
        <p:spPr>
          <a:xfrm rot="16200000" flipV="1">
            <a:off x="4304108" y="2375289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3"/>
          </p:cNvCxnSpPr>
          <p:nvPr/>
        </p:nvCxnSpPr>
        <p:spPr>
          <a:xfrm flipV="1">
            <a:off x="5572132" y="2679645"/>
            <a:ext cx="331189" cy="177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5"/>
          </p:cNvCxnSpPr>
          <p:nvPr/>
        </p:nvCxnSpPr>
        <p:spPr>
          <a:xfrm rot="10800000">
            <a:off x="3005442" y="2679646"/>
            <a:ext cx="423553" cy="177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143240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72132" y="3786190"/>
            <a:ext cx="249290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8" idx="0"/>
          </p:cNvCxnSpPr>
          <p:nvPr/>
        </p:nvCxnSpPr>
        <p:spPr>
          <a:xfrm rot="5400000">
            <a:off x="4339827" y="4054083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1435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. Единицы измерения информации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2571744"/>
            <a:ext cx="214314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Единицы измерения информации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85918" y="1643050"/>
            <a:ext cx="142876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терабайт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1857356" y="3643314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гигабайт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857620" y="4214818"/>
            <a:ext cx="142876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мегабайт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5715008" y="3643314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килобайт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5715008" y="1643050"/>
            <a:ext cx="128588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байт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3857620" y="100010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бит</a:t>
            </a:r>
            <a:endParaRPr lang="ru-RU" sz="1400" dirty="0"/>
          </a:p>
        </p:txBody>
      </p:sp>
      <p:cxnSp>
        <p:nvCxnSpPr>
          <p:cNvPr id="13" name="Прямая со стрелкой 12"/>
          <p:cNvCxnSpPr>
            <a:stCxn id="5" idx="0"/>
            <a:endCxn id="11" idx="4"/>
          </p:cNvCxnSpPr>
          <p:nvPr/>
        </p:nvCxnSpPr>
        <p:spPr>
          <a:xfrm rot="16200000" flipV="1">
            <a:off x="4304108" y="2375289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3"/>
          </p:cNvCxnSpPr>
          <p:nvPr/>
        </p:nvCxnSpPr>
        <p:spPr>
          <a:xfrm flipV="1">
            <a:off x="5572132" y="2679645"/>
            <a:ext cx="331189" cy="177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5"/>
          </p:cNvCxnSpPr>
          <p:nvPr/>
        </p:nvCxnSpPr>
        <p:spPr>
          <a:xfrm rot="10800000">
            <a:off x="3005442" y="2679646"/>
            <a:ext cx="423553" cy="177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143240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72132" y="3786190"/>
            <a:ext cx="249290" cy="177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8" idx="0"/>
          </p:cNvCxnSpPr>
          <p:nvPr/>
        </p:nvCxnSpPr>
        <p:spPr>
          <a:xfrm rot="16200000" flipH="1">
            <a:off x="4393405" y="403622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380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Внеклассное мероприятие  «Суперинформатики»</vt:lpstr>
      <vt:lpstr>1 задание «Разминка»</vt:lpstr>
      <vt:lpstr>2 задание  «Устройства, входящие в состав ПК. Единицы измерения информации»</vt:lpstr>
      <vt:lpstr>Слайд 4</vt:lpstr>
      <vt:lpstr>Слайд 5</vt:lpstr>
      <vt:lpstr>Слайд 6</vt:lpstr>
      <vt:lpstr>Слайд 7</vt:lpstr>
      <vt:lpstr>Слайд 8</vt:lpstr>
      <vt:lpstr>Слайд 9</vt:lpstr>
      <vt:lpstr>3 задание   «Знание клавиатуры»</vt:lpstr>
      <vt:lpstr>3 задание   «Знание клавиатуры»</vt:lpstr>
      <vt:lpstr>6 задание   «Знаток Microsoft Office»</vt:lpstr>
      <vt:lpstr>6 задание   «Знаток Microsoft Office»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 «Суперинформатики»</dc:title>
  <dc:creator>User</dc:creator>
  <cp:lastModifiedBy>User</cp:lastModifiedBy>
  <cp:revision>3</cp:revision>
  <dcterms:created xsi:type="dcterms:W3CDTF">2013-02-25T06:18:49Z</dcterms:created>
  <dcterms:modified xsi:type="dcterms:W3CDTF">2013-02-25T06:48:38Z</dcterms:modified>
</cp:coreProperties>
</file>