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4" r:id="rId2"/>
    <p:sldId id="257" r:id="rId3"/>
    <p:sldId id="260" r:id="rId4"/>
    <p:sldId id="259" r:id="rId5"/>
    <p:sldId id="262" r:id="rId6"/>
    <p:sldId id="258" r:id="rId7"/>
    <p:sldId id="261" r:id="rId8"/>
    <p:sldId id="263" r:id="rId9"/>
    <p:sldId id="286" r:id="rId10"/>
    <p:sldId id="264" r:id="rId11"/>
    <p:sldId id="267" r:id="rId12"/>
    <p:sldId id="268" r:id="rId13"/>
    <p:sldId id="273" r:id="rId14"/>
    <p:sldId id="266" r:id="rId15"/>
    <p:sldId id="265" r:id="rId16"/>
    <p:sldId id="270" r:id="rId17"/>
    <p:sldId id="269" r:id="rId18"/>
    <p:sldId id="274" r:id="rId19"/>
    <p:sldId id="288" r:id="rId20"/>
    <p:sldId id="271" r:id="rId21"/>
    <p:sldId id="275" r:id="rId22"/>
    <p:sldId id="276" r:id="rId23"/>
    <p:sldId id="279" r:id="rId24"/>
    <p:sldId id="280" r:id="rId25"/>
    <p:sldId id="281" r:id="rId26"/>
    <p:sldId id="282" r:id="rId27"/>
    <p:sldId id="278" r:id="rId28"/>
    <p:sldId id="277" r:id="rId29"/>
    <p:sldId id="283" r:id="rId30"/>
    <p:sldId id="285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16604A-8090-4BB4-81D9-28E3472C27A9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E1C1BC-58CA-4A87-B3D3-070CD0B1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7DD92D-D522-4BEC-BEFF-4EED41CC4CF7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59C42D-5077-41C7-A8A2-203A370DF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06C0A-6832-4512-A6AC-0A4C21DF9B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1CB9-B36D-46F9-872C-767143A81021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231F-6D9B-40AF-83F3-2CE620D3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32E9-8E7B-4E3A-8D2D-8A2BF088B5B3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904C-EC7F-4279-97C6-EE0E04A0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4FE0-DA0C-469B-A4C3-E10381143E05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C368-17AE-4299-8034-BF604561E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A89C-D8A7-41E7-858F-E5CBD8BB44BE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2A05-5888-4619-AE68-7C35ABA51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A6E9-DEAC-49D7-8E86-52A97C622D61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BC43-F432-490A-908A-3FEA5BA38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B6B5-9D1D-4FBE-AEAD-B4E643CFFA4F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BC4D-60DC-414B-9D27-D3A673CC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DCFF-385E-4A8B-8FEF-6D9C862A39BD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5331-56D4-43E8-88D6-7FAF33ED7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118C-444B-4343-AA50-043E0B6B8E4A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103D-8F0F-40BB-B131-9BD0DA03D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13C0-4725-42FE-A38F-8393B7366EE6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785D-6A98-4DA1-81EE-2F8A0C86E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E4C-ED29-44B0-A324-D47B42BBF7BC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C2A7-0A32-4D57-952E-59D478A89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788F-A845-4C0E-ABBC-D6FFA9934B04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282D-94C8-40ED-A159-CA0039961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99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F6A7B-7924-4249-8F4B-3CFA2FD33622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F60BA1-0244-4575-8E51-9E8974B7E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1%80%D1%88%D0%B8%D0%BD%D0%B0_%D0%BC%D0%B5%D1%81%D1%82%D0%BD%D0%BE%D1%81%D1%82%D0%B8" TargetMode="External"/><Relationship Id="rId2" Type="http://schemas.openxmlformats.org/officeDocument/2006/relationships/hyperlink" Target="https://ru.wikipedia.org/wiki/%D0%92%D0%BE%D0%B7%D0%B2%D1%8B%D1%88%D0%B5%D0%BD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5%D0%BC%D0%BD%D0%B0%D1%8F_%D0%BA%D0%BE%D1%80%D0%B0" TargetMode="External"/><Relationship Id="rId5" Type="http://schemas.openxmlformats.org/officeDocument/2006/relationships/hyperlink" Target="https://ru.wikipedia.org/wiki/%D0%94%D0%BE%D0%BB%D0%B8%D0%BD%D0%B0_(%D1%80%D0%B5%D1%87%D0%BD%D0%B0%D1%8F)" TargetMode="External"/><Relationship Id="rId4" Type="http://schemas.openxmlformats.org/officeDocument/2006/relationships/hyperlink" Target="https://ru.wikipedia.org/wiki/%D0%A1%D0%BA%D0%BB%D0%BE%D0%B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2%D0%BD%D0%B8%D0%BD%D0%B0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5214938"/>
            <a:ext cx="3786188" cy="1125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Учитель географии 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Морозова Марина Петровна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МБОУ ООШ № 7 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г. Чусовой Пермский край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Рельеф </a:t>
            </a:r>
            <a:r>
              <a:rPr lang="ru-RU" dirty="0" smtClean="0"/>
              <a:t>Пермского </a:t>
            </a:r>
            <a:r>
              <a:rPr lang="ru-RU" dirty="0" smtClean="0"/>
              <a:t>края</a:t>
            </a:r>
          </a:p>
        </p:txBody>
      </p:sp>
      <p:pic>
        <p:nvPicPr>
          <p:cNvPr id="2052" name="Рисунок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7143750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Возвышенности </a:t>
            </a:r>
            <a:r>
              <a:rPr lang="ru-RU" dirty="0" err="1" smtClean="0"/>
              <a:t>Прикамья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8929688" cy="6143625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      Платформенная часть региона представлена в приподнятой холмисто-увалистой равниной со средними высотами 200—400 м над уровнем моря, на которой выделяется несколько самостоятельных орографических образований — </a:t>
            </a:r>
            <a:r>
              <a:rPr lang="ru-RU" b="1" i="1" dirty="0" smtClean="0"/>
              <a:t>возвышенностей.</a:t>
            </a:r>
            <a:r>
              <a:rPr lang="ru-RU" b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dirty="0" smtClean="0"/>
              <a:t>- </a:t>
            </a:r>
            <a:r>
              <a:rPr lang="ru-RU" b="1" i="1" dirty="0" smtClean="0"/>
              <a:t>Верхне­камская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	- Северные Увалы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	- Уфимское плато.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		Менее известны небольшие по площади формы: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b="1" i="1" dirty="0" err="1" smtClean="0"/>
              <a:t>Кондасские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Ксенофонтовские</a:t>
            </a:r>
            <a:r>
              <a:rPr lang="ru-RU" b="1" i="1" dirty="0" smtClean="0"/>
              <a:t> увалы, </a:t>
            </a:r>
            <a:r>
              <a:rPr lang="ru-RU" b="1" i="1" dirty="0" err="1" smtClean="0"/>
              <a:t>Оханская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Усинская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Тулвинская</a:t>
            </a:r>
            <a:r>
              <a:rPr lang="ru-RU" dirty="0" smtClean="0"/>
              <a:t> (</a:t>
            </a:r>
            <a:r>
              <a:rPr lang="ru-RU" dirty="0" err="1" smtClean="0"/>
              <a:t>Чернушинско-Югонские</a:t>
            </a:r>
            <a:r>
              <a:rPr lang="ru-RU" dirty="0" smtClean="0"/>
              <a:t> увалы) возвышенности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ru-RU" dirty="0" smtClean="0"/>
              <a:t>Кроме возвышенностей, важное место Пермского Предуралья занимают</a:t>
            </a:r>
            <a:r>
              <a:rPr lang="ru-RU" i="1" dirty="0" smtClean="0"/>
              <a:t>— низменности.</a:t>
            </a:r>
            <a:r>
              <a:rPr lang="ru-RU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Наиболее крупными из них, площадью до нескольких тысяч квадратных километров, являются: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</a:t>
            </a:r>
            <a:r>
              <a:rPr lang="ru-RU" b="1" i="1" dirty="0" err="1" smtClean="0"/>
              <a:t>Камско-Кельтминская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Веслянская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Косинская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Язьвинс</a:t>
            </a:r>
            <a:r>
              <a:rPr lang="ru-RU" b="1" i="1" dirty="0" smtClean="0"/>
              <a:t>- </a:t>
            </a:r>
            <a:r>
              <a:rPr lang="ru-RU" b="1" i="1" dirty="0" err="1" smtClean="0"/>
              <a:t>ко-Вишерская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Среднекамско-Косьвинская</a:t>
            </a:r>
            <a:r>
              <a:rPr lang="ru-RU" b="1" i="1" dirty="0" smtClean="0"/>
              <a:t> </a:t>
            </a:r>
            <a:r>
              <a:rPr lang="ru-RU" dirty="0" smtClean="0"/>
              <a:t>низменности.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b="1" smtClean="0"/>
              <a:t>Верхнекамская возвышенность</a:t>
            </a:r>
            <a:r>
              <a:rPr lang="ru-RU" sz="3600" smtClean="0"/>
              <a:t> </a:t>
            </a:r>
          </a:p>
        </p:txBody>
      </p:sp>
      <p:pic>
        <p:nvPicPr>
          <p:cNvPr id="12291" name="Содержимое 3" descr="Rossiya_Udmurtiy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857250"/>
            <a:ext cx="8585200" cy="564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Тулвинская</a:t>
            </a:r>
            <a:r>
              <a:rPr lang="ru-RU" b="1" dirty="0" smtClean="0"/>
              <a:t> возвышенность</a:t>
            </a:r>
            <a:r>
              <a:rPr lang="ru-RU" dirty="0" smtClean="0"/>
              <a:t> </a:t>
            </a:r>
          </a:p>
        </p:txBody>
      </p:sp>
      <p:pic>
        <p:nvPicPr>
          <p:cNvPr id="13315" name="Содержимое 3" descr="006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857250"/>
            <a:ext cx="8358188" cy="5840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/>
              <a:t>Усинская возвышенность</a:t>
            </a:r>
            <a:endParaRPr lang="ru-RU" smtClean="0"/>
          </a:p>
        </p:txBody>
      </p:sp>
      <p:pic>
        <p:nvPicPr>
          <p:cNvPr id="14339" name="Содержимое 3" descr="пейзаж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928688"/>
            <a:ext cx="8001000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Увалы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643937" cy="5643562"/>
          </a:xfrm>
        </p:spPr>
        <p:txBody>
          <a:bodyPr/>
          <a:lstStyle/>
          <a:p>
            <a:pPr eaLnBrk="1" hangingPunct="1"/>
            <a:r>
              <a:rPr lang="ru-RU" smtClean="0"/>
              <a:t>Увалы- вытянутая </a:t>
            </a:r>
            <a:r>
              <a:rPr lang="ru-RU" smtClean="0">
                <a:hlinkClick r:id="rId2" tooltip="Возвышенность"/>
              </a:rPr>
              <a:t>возвышенность</a:t>
            </a:r>
            <a:r>
              <a:rPr lang="ru-RU" smtClean="0"/>
              <a:t> с плоской, слегка выпуклой или волнистой </a:t>
            </a:r>
            <a:r>
              <a:rPr lang="ru-RU" smtClean="0">
                <a:hlinkClick r:id="rId3" tooltip="Вершина местности"/>
              </a:rPr>
              <a:t>вершиной</a:t>
            </a:r>
            <a:r>
              <a:rPr lang="ru-RU" smtClean="0"/>
              <a:t> и пологими </a:t>
            </a:r>
            <a:r>
              <a:rPr lang="ru-RU" smtClean="0">
                <a:hlinkClick r:id="rId4" tooltip="Склон"/>
              </a:rPr>
              <a:t>склонами</a:t>
            </a:r>
            <a:r>
              <a:rPr lang="ru-RU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	Относительная высота увала не превышает 200 метров. Увалы могут образоваться в результате расчленения равнины параллельными </a:t>
            </a:r>
            <a:r>
              <a:rPr lang="ru-RU" smtClean="0">
                <a:hlinkClick r:id="rId5" tooltip="Долина (речная)"/>
              </a:rPr>
              <a:t>долинами</a:t>
            </a:r>
            <a:r>
              <a:rPr lang="ru-RU" smtClean="0"/>
              <a:t>. Иногда причиной образования увалов являются пологие поднятия </a:t>
            </a:r>
            <a:r>
              <a:rPr lang="ru-RU" smtClean="0">
                <a:hlinkClick r:id="rId6" tooltip="Земная кора"/>
              </a:rPr>
              <a:t>земной коры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Северные Увалы </a:t>
            </a:r>
          </a:p>
        </p:txBody>
      </p:sp>
      <p:pic>
        <p:nvPicPr>
          <p:cNvPr id="16387" name="Содержимое 5" descr="podb_selpos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857250"/>
            <a:ext cx="8286750" cy="574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Плато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Плато́</a:t>
            </a:r>
            <a:r>
              <a:rPr lang="ru-RU" smtClean="0"/>
              <a:t> (</a:t>
            </a:r>
            <a:r>
              <a:rPr lang="ru-RU" smtClean="0">
                <a:hlinkClick r:id="rId2" tooltip="Французский язык"/>
              </a:rPr>
              <a:t>фр.</a:t>
            </a:r>
            <a:r>
              <a:rPr lang="ru-RU" smtClean="0"/>
              <a:t> </a:t>
            </a:r>
            <a:r>
              <a:rPr lang="ru-RU" i="1" smtClean="0"/>
              <a:t>plateau</a:t>
            </a:r>
            <a:r>
              <a:rPr lang="ru-RU" smtClean="0"/>
              <a:t>, от </a:t>
            </a:r>
            <a:r>
              <a:rPr lang="ru-RU" i="1" smtClean="0"/>
              <a:t>plat</a:t>
            </a:r>
            <a:r>
              <a:rPr lang="ru-RU" smtClean="0"/>
              <a:t> — «плоский») — возвышенная равнина с ровной или волнистой слабо расчленённой поверхностью, ограниченная отчётливыми уступами от соседних </a:t>
            </a:r>
            <a:r>
              <a:rPr lang="ru-RU" smtClean="0">
                <a:hlinkClick r:id="rId3" tooltip="Равнина"/>
              </a:rPr>
              <a:t>равнинных пространств</a:t>
            </a:r>
            <a:r>
              <a:rPr lang="ru-RU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Уфимское плато</a:t>
            </a:r>
            <a:endParaRPr lang="ru-RU" dirty="0" smtClean="0"/>
          </a:p>
        </p:txBody>
      </p:sp>
      <p:pic>
        <p:nvPicPr>
          <p:cNvPr id="18435" name="Содержимое 5" descr="img_2628-1024x7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928688"/>
            <a:ext cx="8286750" cy="562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Горные территории Пермского края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 особенностям строения рельефа Пермский Урал можно разделить на несколько частей: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Arial" charset="0"/>
              </a:rPr>
              <a:t>1.Г</a:t>
            </a:r>
            <a:r>
              <a:rPr lang="ru-RU" b="1" smtClean="0"/>
              <a:t>рядово-холмистое низкогорье</a:t>
            </a:r>
            <a:r>
              <a:rPr lang="ru-RU" smtClean="0"/>
              <a:t> Березовско-Средневишерского Урала,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Arial" charset="0"/>
              </a:rPr>
              <a:t>2.У</a:t>
            </a:r>
            <a:r>
              <a:rPr lang="ru-RU" b="1" smtClean="0"/>
              <a:t>валисто-грядовое низкогорье</a:t>
            </a:r>
            <a:r>
              <a:rPr lang="ru-RU" smtClean="0"/>
              <a:t> Среднего и Северного Урала и среднегорье Северного Урала.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1" name="Group 31"/>
          <p:cNvGraphicFramePr>
            <a:graphicFrameLocks noGrp="1"/>
          </p:cNvGraphicFramePr>
          <p:nvPr>
            <p:ph idx="1"/>
          </p:nvPr>
        </p:nvGraphicFramePr>
        <p:xfrm>
          <a:off x="285750" y="1143000"/>
          <a:ext cx="8572500" cy="5499102"/>
        </p:xfrm>
        <a:graphic>
          <a:graphicData uri="http://schemas.openxmlformats.org/drawingml/2006/table">
            <a:tbl>
              <a:tblPr/>
              <a:tblGrid>
                <a:gridCol w="2143125"/>
                <a:gridCol w="2143125"/>
                <a:gridCol w="2143125"/>
                <a:gridCol w="2143125"/>
              </a:tblGrid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Наивысшая отметка (средние высоты), 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характер рельефа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Грядово-холмистое низкогорье Березовско- Средневишерского Урала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Увалисто-грядовое низко­горье Среднего Урала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Среднегорье Северного Урала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/>
              <a:t>Характеристика горных районов Пермского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Цель:  Сформировать мировоззренченское представление о рельефе Пермского края.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 рельефе Пермского края;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умение проводить систематизацию географических объектов по разным признаками;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аналитическое мышление.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физическая карта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России, физическая карта Пермского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края, атлас, учебник, презентация.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28625" y="0"/>
            <a:ext cx="9786938" cy="7458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Грядово-холмистое низкогорье Березовско-Средневишерского Урала</a:t>
            </a:r>
            <a:r>
              <a:rPr lang="ru-RU" sz="360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643937" cy="49291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Располагается к югу от </a:t>
            </a:r>
            <a:r>
              <a:rPr lang="ru-RU" dirty="0" err="1" smtClean="0"/>
              <a:t>Печоро-Колвинского</a:t>
            </a:r>
            <a:r>
              <a:rPr lang="ru-RU" dirty="0" smtClean="0"/>
              <a:t> водораздела, включает в себя большую часть бассейна р.Березовой , а на юге ограничивается водоразделом рек Вишеры и </a:t>
            </a:r>
            <a:r>
              <a:rPr lang="ru-RU" dirty="0" err="1" smtClean="0"/>
              <a:t>Язьвы</a:t>
            </a:r>
            <a:r>
              <a:rPr lang="ru-RU" dirty="0" smtClean="0"/>
              <a:t>. Восточные рубежи района определяются появлением </a:t>
            </a:r>
            <a:r>
              <a:rPr lang="ru-RU" b="1" i="1" dirty="0" err="1" smtClean="0"/>
              <a:t>Парм</a:t>
            </a:r>
            <a:r>
              <a:rPr lang="ru-RU" b="1" i="1" dirty="0" smtClean="0"/>
              <a:t> </a:t>
            </a:r>
            <a:r>
              <a:rPr lang="ru-RU" dirty="0" smtClean="0"/>
              <a:t>— </a:t>
            </a:r>
            <a:r>
              <a:rPr lang="ru-RU" b="1" i="1" dirty="0" smtClean="0"/>
              <a:t>плосковершинных лесистых увалов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Рельеф грядово-холмистого низкогорья отличается повышенной густотой долинного расчленения. Кроме того, речная сеть здесь более хаотична и менее зависима от крупных, </a:t>
            </a:r>
            <a:r>
              <a:rPr lang="ru-RU" dirty="0" err="1" smtClean="0"/>
              <a:t>меридионально</a:t>
            </a:r>
            <a:r>
              <a:rPr lang="ru-RU" dirty="0" smtClean="0"/>
              <a:t> вытянутых геологических структур. Наиболее характерные отметки высот рельефа составляют здесь 300—400 м, хотя отдельные вершины </a:t>
            </a:r>
            <a:r>
              <a:rPr lang="ru-RU" dirty="0" err="1" smtClean="0"/>
              <a:t>останцового</a:t>
            </a:r>
            <a:r>
              <a:rPr lang="ru-RU" dirty="0" smtClean="0"/>
              <a:t> типа могут достигать 500—550 м и более (в частности, высочайшая вершина района </a:t>
            </a:r>
            <a:r>
              <a:rPr lang="ru-RU" dirty="0" err="1" smtClean="0"/>
              <a:t>Колчимский</a:t>
            </a:r>
            <a:r>
              <a:rPr lang="ru-RU" dirty="0" smtClean="0"/>
              <a:t> Камень достигает 780 м).</a:t>
            </a:r>
          </a:p>
        </p:txBody>
      </p:sp>
      <p:pic>
        <p:nvPicPr>
          <p:cNvPr id="4" name="Содержимое 3" descr="201206050854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</p:spPr>
        <p:txBody>
          <a:bodyPr/>
          <a:lstStyle/>
          <a:p>
            <a:pPr eaLnBrk="1" hangingPunct="1"/>
            <a:r>
              <a:rPr lang="ru-RU" sz="3200" b="1" smtClean="0"/>
              <a:t>Среднегорье Северного Урала</a:t>
            </a:r>
            <a:r>
              <a:rPr lang="ru-RU" sz="3200" smtClean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Занимает крайний северо-восток Уральского </a:t>
            </a:r>
            <a:r>
              <a:rPr lang="ru-RU" sz="2800" dirty="0" err="1" smtClean="0"/>
              <a:t>Прикамья</a:t>
            </a:r>
            <a:r>
              <a:rPr lang="ru-RU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Здесь располагаются самые высокие вершины региона.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Высота многих хребтов-«камней» превышает 1000 м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	</a:t>
            </a:r>
            <a:r>
              <a:rPr lang="ru-RU" sz="2800" b="1" i="1" dirty="0" err="1" smtClean="0"/>
              <a:t>Тулымский</a:t>
            </a:r>
            <a:r>
              <a:rPr lang="ru-RU" sz="2800" b="1" i="1" dirty="0" smtClean="0"/>
              <a:t> Камень — 1469 м,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dirty="0" smtClean="0"/>
              <a:t>	Муравьиный Камень — 1351м,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dirty="0" smtClean="0"/>
              <a:t>	</a:t>
            </a:r>
            <a:r>
              <a:rPr lang="ru-RU" sz="2800" b="1" i="1" dirty="0" err="1" smtClean="0"/>
              <a:t>Ишерим</a:t>
            </a:r>
            <a:r>
              <a:rPr lang="ru-RU" sz="2800" b="1" i="1" dirty="0" smtClean="0"/>
              <a:t> — 1331м,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dirty="0" smtClean="0"/>
              <a:t>    Вогульский Камень — 1066 м </a:t>
            </a:r>
            <a:r>
              <a:rPr lang="ru-RU" sz="2800" dirty="0" smtClean="0"/>
              <a:t>и др.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Характерная особенность среднегорного рельефа — значительная крутизна и высота склонов.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 smtClean="0"/>
              <a:t>Тулымский</a:t>
            </a:r>
            <a:r>
              <a:rPr lang="ru-RU" b="1" i="1" dirty="0" smtClean="0"/>
              <a:t> Камень — 1469 м</a:t>
            </a:r>
            <a:endParaRPr lang="ru-RU" dirty="0" smtClean="0"/>
          </a:p>
        </p:txBody>
      </p:sp>
      <p:pic>
        <p:nvPicPr>
          <p:cNvPr id="24579" name="Содержимое 3" descr="Tulymskiy-kame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0"/>
            <a:ext cx="9144000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Муравьиный Камень – 1351м</a:t>
            </a:r>
            <a:endParaRPr lang="ru-RU" dirty="0" smtClean="0"/>
          </a:p>
        </p:txBody>
      </p:sp>
      <p:pic>
        <p:nvPicPr>
          <p:cNvPr id="25603" name="Содержимое 3" descr="05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785813"/>
            <a:ext cx="8501063" cy="578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 smtClean="0"/>
              <a:t>Ишерим</a:t>
            </a:r>
            <a:r>
              <a:rPr lang="ru-RU" b="1" i="1" dirty="0" smtClean="0"/>
              <a:t> — 1331м</a:t>
            </a:r>
            <a:endParaRPr lang="ru-RU" dirty="0" smtClean="0"/>
          </a:p>
        </p:txBody>
      </p:sp>
      <p:pic>
        <p:nvPicPr>
          <p:cNvPr id="26627" name="Содержимое 3" descr="125266_origina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714375"/>
            <a:ext cx="8643938" cy="592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Вогульский Камень — 1066 м</a:t>
            </a:r>
            <a:endParaRPr lang="ru-RU" dirty="0" smtClean="0"/>
          </a:p>
        </p:txBody>
      </p:sp>
      <p:pic>
        <p:nvPicPr>
          <p:cNvPr id="27651" name="Содержимое 3" descr="photo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8715375" cy="606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8929688" cy="66436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контрастность рельефа и отсутствие на склонах какой-либо растительности, начиная с высоты примерно 800—900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хребтов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гольцового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 имеют не острые вершины, а плоские, почти горизонтальные поверхности.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крупные формы земной поверхности — возвышенности, низменности— это отражение в рельефе края тектонических движений новейшего неоген-четвертичного этапа развития.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Возвышенности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горы, как правило, приурочены к областям новейших поднятий, и высота их определяется тем, с какой скоростью шел этот процесс.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Низменности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 являются следствием новейших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прогибаний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земной коры.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подчеркнуть, что опускание поверхности земли относительно соседних участков обычно происходит не за счет движений вниз, а за счет разницы в скоростях поднятия двух (трех, четырех) смежных блоков платформы или зоны складчатости.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Закрепление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715375" cy="542925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Какие крупные формы рельефа выделяются на территории Уральского Прикамья?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Каковы средние и наибольшие высоты рельефа в пределах равнинной и горной частей региона?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Домашняя работа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Закончить заполнение таблиц.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 урока: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smtClean="0"/>
              <a:t>Строение рельефа Уральского Прикамья.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smtClean="0"/>
              <a:t>Возвышенности и низменности Прикамья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smtClean="0"/>
              <a:t>Увалы и плато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smtClean="0"/>
              <a:t>Горные территории Пермского края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368300"/>
          </a:xfrm>
        </p:spPr>
        <p:txBody>
          <a:bodyPr/>
          <a:lstStyle/>
          <a:p>
            <a:pPr eaLnBrk="1" hangingPunct="1"/>
            <a:r>
              <a:rPr lang="ru-RU" sz="2800" smtClean="0"/>
              <a:t>Характеристика возвышенностей 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42938"/>
          <a:ext cx="9144000" cy="6215065"/>
        </p:xfrm>
        <a:graphic>
          <a:graphicData uri="http://schemas.openxmlformats.org/drawingml/2006/table">
            <a:tbl>
              <a:tblPr/>
              <a:tblGrid>
                <a:gridCol w="2286000"/>
                <a:gridCol w="2928938"/>
                <a:gridCol w="1643062"/>
                <a:gridCol w="228600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Возвышенность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Место 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Наивысшая отметка,м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Общая характеристика рельефа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Северные Увалы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Вдоль северной (северо-западной) границы области. Водораздел рек бассейнов Каспийского моря и Северного Ледовитого океана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 (220-240)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Пологосклонные холмы невысокие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Верхнекамская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Вдоль западной границы области. Водораздел Верхней и Средней Камы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 (240-280)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Холмы и увалы средней крутизны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Турвинская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Междуречье Камы, Сылвы, Ирени, Тулвы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 (300-350)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Высокие холмы. Сильная расчлененность речной сетью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Уфимское плато (Сылвенский краж)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Вдоль восточной (юго-восточной) границы области. Междуречье Сылвы и Ирени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(300-350)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Пологоволнистая поверхность, круто обрывающаяся на восточной окраине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Кондасские увалы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Междуречье Камы и Косы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(200-220)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Невысокие слаборасчлененные холмы и увалы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Оханская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Междуречье Камы, Сивы, Обвы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 (240-260)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Холмы и увалы средней высоты. Сильная расчлененность балочной сетью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Усинская (Буйская волнистая равнина)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Юго-запад области. Междуречье Камы, Буя, Тулвы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 (220-290)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Невысокие пологие холмы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Ксенофонтовские увалы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Крайний север области. Междуречье Пильвы и Вишерки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 (280-300)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Увалы средней крутизны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/>
          <a:lstStyle/>
          <a:p>
            <a:pPr eaLnBrk="1" hangingPunct="1"/>
            <a:r>
              <a:rPr lang="ru-RU" sz="2800" smtClean="0"/>
              <a:t>Характеристика горных районов Пермского края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75"/>
          <a:ext cx="9144000" cy="6142039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Наивысшая отметка (средние высоты), 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характер рельефа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6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Грядово-холмистое низкогорье Березовско- Средневишерского Урала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Крайний север области. Территория к югу от Печоро-Колвинского водораздела до Язьвинско-Вишерского водораздела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 (300-400)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 расчлененные гидросетью холмы и низкие горы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Увалисто-грядовое низко­горье Среднего Урала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Осевая часть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приосевая Северного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 (450-500)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Увалы, гряды, низкие горы (останцы)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Среднегорье Северного Урала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Вдоль восточной (северо-восточной) границы области. Осевая часть Северного Урала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1469 (800-1000)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Хребты и отдельные вершины гольцового типа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Повторим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786812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4800" smtClean="0"/>
              <a:t>Какие  основные формы земной поверхности существуют на суше?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4800" smtClean="0"/>
              <a:t>Какие процессы земной коры способствуют образования разнообразных форм рельефа?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Рельеф – </a:t>
            </a:r>
            <a:br>
              <a:rPr lang="ru-RU" sz="32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совокупность неровности земной поверхности.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рельефа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143250" y="2357438"/>
            <a:ext cx="1000125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857750" y="2357438"/>
            <a:ext cx="1071563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57290" y="3143248"/>
            <a:ext cx="21431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C00000"/>
                </a:solidFill>
                <a:latin typeface="+mn-lt"/>
                <a:cs typeface="+mn-cs"/>
              </a:rPr>
              <a:t>РАВНИНЫ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760" y="3214686"/>
            <a:ext cx="142876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rgbClr val="C00000"/>
                </a:solidFill>
                <a:latin typeface="+mn-lt"/>
                <a:cs typeface="+mn-cs"/>
              </a:rPr>
              <a:t>ГОРЫ</a:t>
            </a:r>
          </a:p>
        </p:txBody>
      </p:sp>
      <p:pic>
        <p:nvPicPr>
          <p:cNvPr id="15" name="Рисунок 14" descr="SDC11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3643338" cy="273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lake_mora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857628"/>
            <a:ext cx="3643338" cy="273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42875"/>
            <a:ext cx="5500687" cy="642937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85875"/>
            <a:ext cx="30718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Физическая карта Пермского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Строение рельефа Уральского </a:t>
            </a:r>
            <a:r>
              <a:rPr lang="ru-RU" sz="3600" dirty="0" err="1" smtClean="0"/>
              <a:t>Прикамья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765175"/>
            <a:ext cx="8715375" cy="59293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Рельеф Уральского </a:t>
            </a:r>
            <a:r>
              <a:rPr lang="ru-RU" dirty="0" err="1" smtClean="0"/>
              <a:t>Прикамья</a:t>
            </a:r>
            <a:r>
              <a:rPr lang="ru-RU" dirty="0" smtClean="0"/>
              <a:t> обусловлен расположением региона в приграничной (восточной) части Русской (Восточно-Европейской) равнины — в зоне сочленения Русской платформы и складчатого Урала.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Равнинная часть территории составляет около 80% всей площади региона. Погружаясь в восточном направлении, платформа постепенно трансформируется в краевой предгорный прогиб.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Горная часть Пермского </a:t>
            </a:r>
            <a:r>
              <a:rPr lang="ru-RU" dirty="0" err="1" smtClean="0"/>
              <a:t>Прикамья</a:t>
            </a:r>
            <a:r>
              <a:rPr lang="ru-RU" dirty="0" smtClean="0"/>
              <a:t> включает в себя западный склон Урала, а на крайнем </a:t>
            </a:r>
            <a:r>
              <a:rPr lang="ru-RU" dirty="0" err="1" smtClean="0"/>
              <a:t>сверо-востоке</a:t>
            </a:r>
            <a:r>
              <a:rPr lang="ru-RU" dirty="0" smtClean="0"/>
              <a:t> и отдельные фрагменты его центральных осевых хребтов.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500062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Крутые складки горных пород ПРЕДУРАЛЬЕ в обнажениях р. Чусовой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642938"/>
            <a:ext cx="8429625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7" name="Group 57"/>
          <p:cNvGraphicFramePr>
            <a:graphicFrameLocks noGrp="1"/>
          </p:cNvGraphicFramePr>
          <p:nvPr>
            <p:ph idx="1"/>
          </p:nvPr>
        </p:nvGraphicFramePr>
        <p:xfrm>
          <a:off x="428625" y="785813"/>
          <a:ext cx="8229600" cy="57835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Возвышенность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Наивысшая отметка,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характеристика рельефа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Северные Увалы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Верхнекамская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Тулвинская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Уфимское плато (Сылвенский краж)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Кондасские увалы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Оханская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Усинская (Буйская волнистая равнина)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Ксенофонтовские увалы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sz="2800" smtClean="0"/>
              <a:t>Характеристика возвышенностей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926</Words>
  <Application>Microsoft Office PowerPoint</Application>
  <PresentationFormat>Экран (4:3)</PresentationFormat>
  <Paragraphs>156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Рельеф Пермского края</vt:lpstr>
      <vt:lpstr>Цель:  Сформировать мировоззренченское представление о рельефе Пермского края.</vt:lpstr>
      <vt:lpstr>План урока:</vt:lpstr>
      <vt:lpstr>Повторим </vt:lpstr>
      <vt:lpstr>Рельеф –  совокупность неровности земной поверхности.</vt:lpstr>
      <vt:lpstr>Физическая карта Пермского края</vt:lpstr>
      <vt:lpstr>Строение рельефа Уральского Прикамья</vt:lpstr>
      <vt:lpstr>Крутые складки горных пород ПРЕДУРАЛЬЕ в обнажениях р. Чусовой </vt:lpstr>
      <vt:lpstr>Характеристика возвышенностей  </vt:lpstr>
      <vt:lpstr>Возвышенности Прикамья </vt:lpstr>
      <vt:lpstr>Верхнекамская возвышенность </vt:lpstr>
      <vt:lpstr>Тулвинская возвышенность </vt:lpstr>
      <vt:lpstr>Усинская возвышенность</vt:lpstr>
      <vt:lpstr>Увалы</vt:lpstr>
      <vt:lpstr>Северные Увалы </vt:lpstr>
      <vt:lpstr>Плато</vt:lpstr>
      <vt:lpstr>Уфимское плато</vt:lpstr>
      <vt:lpstr>Горные территории Пермского края</vt:lpstr>
      <vt:lpstr>Характеристика горных районов Пермского края</vt:lpstr>
      <vt:lpstr>Слайд 20</vt:lpstr>
      <vt:lpstr>Грядово-холмистое низкогорье Березовско-Средневишерского Урала </vt:lpstr>
      <vt:lpstr>Среднегорье Северного Урала </vt:lpstr>
      <vt:lpstr>Тулымский Камень — 1469 м</vt:lpstr>
      <vt:lpstr>Муравьиный Камень – 1351м</vt:lpstr>
      <vt:lpstr>Ишерим — 1331м</vt:lpstr>
      <vt:lpstr>Вогульский Камень — 1066 м</vt:lpstr>
      <vt:lpstr>Слайд 27</vt:lpstr>
      <vt:lpstr>Закрепление</vt:lpstr>
      <vt:lpstr>Домашняя работа</vt:lpstr>
      <vt:lpstr>Характеристика возвышенностей  </vt:lpstr>
      <vt:lpstr>Характеристика горных районов Пермского края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Прикамья</dc:title>
  <dc:creator>Виктор</dc:creator>
  <cp:lastModifiedBy>Виктор</cp:lastModifiedBy>
  <cp:revision>34</cp:revision>
  <dcterms:created xsi:type="dcterms:W3CDTF">2014-12-05T14:07:55Z</dcterms:created>
  <dcterms:modified xsi:type="dcterms:W3CDTF">2014-12-05T18:13:43Z</dcterms:modified>
</cp:coreProperties>
</file>