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90" r:id="rId4"/>
    <p:sldId id="293" r:id="rId5"/>
    <p:sldId id="258" r:id="rId6"/>
    <p:sldId id="260" r:id="rId7"/>
    <p:sldId id="261" r:id="rId8"/>
    <p:sldId id="287" r:id="rId9"/>
    <p:sldId id="257" r:id="rId10"/>
    <p:sldId id="263" r:id="rId11"/>
    <p:sldId id="264" r:id="rId12"/>
    <p:sldId id="266" r:id="rId13"/>
    <p:sldId id="288" r:id="rId14"/>
    <p:sldId id="262" r:id="rId15"/>
    <p:sldId id="269" r:id="rId16"/>
    <p:sldId id="268" r:id="rId17"/>
    <p:sldId id="284" r:id="rId18"/>
    <p:sldId id="270" r:id="rId19"/>
    <p:sldId id="283" r:id="rId20"/>
    <p:sldId id="271" r:id="rId21"/>
    <p:sldId id="274" r:id="rId22"/>
    <p:sldId id="273" r:id="rId23"/>
    <p:sldId id="275" r:id="rId24"/>
    <p:sldId id="272" r:id="rId25"/>
    <p:sldId id="276" r:id="rId26"/>
    <p:sldId id="285" r:id="rId27"/>
    <p:sldId id="277" r:id="rId28"/>
    <p:sldId id="286" r:id="rId29"/>
    <p:sldId id="294" r:id="rId30"/>
    <p:sldId id="292" r:id="rId31"/>
    <p:sldId id="281" r:id="rId32"/>
    <p:sldId id="291" r:id="rId33"/>
    <p:sldId id="282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jpeg"/><Relationship Id="rId7" Type="http://schemas.openxmlformats.org/officeDocument/2006/relationships/image" Target="../media/image51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wmf"/><Relationship Id="rId5" Type="http://schemas.openxmlformats.org/officeDocument/2006/relationships/image" Target="../media/image49.jpeg"/><Relationship Id="rId10" Type="http://schemas.openxmlformats.org/officeDocument/2006/relationships/image" Target="../media/image54.wmf"/><Relationship Id="rId4" Type="http://schemas.openxmlformats.org/officeDocument/2006/relationships/image" Target="../media/image48.jpeg"/><Relationship Id="rId9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jpeg"/><Relationship Id="rId7" Type="http://schemas.openxmlformats.org/officeDocument/2006/relationships/image" Target="../media/image51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wmf"/><Relationship Id="rId5" Type="http://schemas.openxmlformats.org/officeDocument/2006/relationships/image" Target="../media/image49.jpeg"/><Relationship Id="rId10" Type="http://schemas.openxmlformats.org/officeDocument/2006/relationships/image" Target="../media/image54.wmf"/><Relationship Id="rId4" Type="http://schemas.openxmlformats.org/officeDocument/2006/relationships/image" Target="../media/image48.jpeg"/><Relationship Id="rId9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jpeg"/><Relationship Id="rId7" Type="http://schemas.openxmlformats.org/officeDocument/2006/relationships/image" Target="../media/image51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wmf"/><Relationship Id="rId5" Type="http://schemas.openxmlformats.org/officeDocument/2006/relationships/image" Target="../media/image49.jpeg"/><Relationship Id="rId10" Type="http://schemas.openxmlformats.org/officeDocument/2006/relationships/image" Target="../media/image54.wmf"/><Relationship Id="rId4" Type="http://schemas.openxmlformats.org/officeDocument/2006/relationships/image" Target="../media/image48.jpeg"/><Relationship Id="rId9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izvestia.ru/150105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armystore.ru/upload/catalog/ru/132138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34" Type="http://schemas.openxmlformats.org/officeDocument/2006/relationships/image" Target="../media/image37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33" Type="http://schemas.openxmlformats.org/officeDocument/2006/relationships/image" Target="../media/image36.wmf"/><Relationship Id="rId38" Type="http://schemas.openxmlformats.org/officeDocument/2006/relationships/image" Target="../media/image41.wmf"/><Relationship Id="rId2" Type="http://schemas.openxmlformats.org/officeDocument/2006/relationships/image" Target="../media/image5.png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29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32" Type="http://schemas.openxmlformats.org/officeDocument/2006/relationships/image" Target="../media/image35.wmf"/><Relationship Id="rId37" Type="http://schemas.openxmlformats.org/officeDocument/2006/relationships/image" Target="../media/image40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36" Type="http://schemas.openxmlformats.org/officeDocument/2006/relationships/image" Target="../media/image39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31" Type="http://schemas.openxmlformats.org/officeDocument/2006/relationships/image" Target="../media/image34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Relationship Id="rId27" Type="http://schemas.openxmlformats.org/officeDocument/2006/relationships/image" Target="../media/image30.wmf"/><Relationship Id="rId30" Type="http://schemas.openxmlformats.org/officeDocument/2006/relationships/image" Target="../media/image33.wmf"/><Relationship Id="rId35" Type="http://schemas.openxmlformats.org/officeDocument/2006/relationships/image" Target="../media/image3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izvestia.ru/150105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armystore.ru/upload/catalog/ru/132138.jpg" TargetMode="Externa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34" Type="http://schemas.openxmlformats.org/officeDocument/2006/relationships/image" Target="../media/image38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33" Type="http://schemas.openxmlformats.org/officeDocument/2006/relationships/image" Target="../media/image37.wmf"/><Relationship Id="rId2" Type="http://schemas.openxmlformats.org/officeDocument/2006/relationships/image" Target="../media/image5.png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29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32" Type="http://schemas.openxmlformats.org/officeDocument/2006/relationships/image" Target="../media/image36.wmf"/><Relationship Id="rId37" Type="http://schemas.openxmlformats.org/officeDocument/2006/relationships/image" Target="../media/image41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28" Type="http://schemas.openxmlformats.org/officeDocument/2006/relationships/image" Target="../media/image32.wmf"/><Relationship Id="rId36" Type="http://schemas.openxmlformats.org/officeDocument/2006/relationships/image" Target="../media/image40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31" Type="http://schemas.openxmlformats.org/officeDocument/2006/relationships/image" Target="../media/image35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Relationship Id="rId30" Type="http://schemas.openxmlformats.org/officeDocument/2006/relationships/image" Target="../media/image34.wmf"/><Relationship Id="rId35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071546"/>
            <a:ext cx="4000528" cy="6429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существенные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4876" y="1071546"/>
            <a:ext cx="4000528" cy="642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НЕсущественные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643182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Живет в гнезде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571876"/>
            <a:ext cx="135732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Летает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5000636"/>
            <a:ext cx="1285884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Клюв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5857892"/>
            <a:ext cx="278608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Перепонки на лапах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857892"/>
            <a:ext cx="121444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Перья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571744"/>
            <a:ext cx="150019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Плавает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643182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Имеются когти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071546"/>
            <a:ext cx="4000528" cy="6429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существенные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4876" y="1071546"/>
            <a:ext cx="4000528" cy="642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НЕсущественные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286256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Живет в гнезде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357562"/>
            <a:ext cx="135732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Летает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428868"/>
            <a:ext cx="1285884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Клюв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286388"/>
            <a:ext cx="278608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Перепонки на лапах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357694"/>
            <a:ext cx="121444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Перья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2500306"/>
            <a:ext cx="150019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Плавает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3429000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Имеются когти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071546"/>
            <a:ext cx="4000528" cy="6429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существенные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357562"/>
            <a:ext cx="135732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Летает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428868"/>
            <a:ext cx="1285884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Клюв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357694"/>
            <a:ext cx="121444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Перья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44" y="714356"/>
            <a:ext cx="4429156" cy="5357850"/>
          </a:xfrm>
          <a:prstGeom prst="roundRect">
            <a:avLst/>
          </a:prstGeom>
          <a:noFill/>
          <a:ln w="1143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1285860"/>
            <a:ext cx="4000528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2428868"/>
            <a:ext cx="4143404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существенных признаков объекта или множества однородных объектов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2214554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allAtOnce" animBg="1"/>
      <p:bldP spid="19" grpId="0" build="allAtOnce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можно сделать вывод?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428596" y="4714884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существенных признаков объекта или множества однородных объектов отражается в ПОНЯТИИ.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357430"/>
            <a:ext cx="4572032" cy="7143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My documents\задания на уроки\9кл\АОП\разные рисунки\рисунки2\жк мони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1900498" cy="2113018"/>
          </a:xfrm>
          <a:prstGeom prst="rect">
            <a:avLst/>
          </a:prstGeom>
          <a:noFill/>
        </p:spPr>
      </p:pic>
      <p:pic>
        <p:nvPicPr>
          <p:cNvPr id="1027" name="Picture 3" descr="D:\My documents\задания на уроки\9кл\АОП\разные рисунки\Рисунки\Aston Wallpap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8" y="4286255"/>
            <a:ext cx="2928958" cy="2196719"/>
          </a:xfrm>
          <a:prstGeom prst="rect">
            <a:avLst/>
          </a:prstGeom>
          <a:noFill/>
          <a:scene3d>
            <a:camera prst="orthographicFront">
              <a:rot lat="0" lon="11099978" rev="0"/>
            </a:camera>
            <a:lightRig rig="threePt" dir="t"/>
          </a:scene3d>
        </p:spPr>
      </p:pic>
      <p:pic>
        <p:nvPicPr>
          <p:cNvPr id="1028" name="Picture 4" descr="D:\My documents\задания на уроки\9кл\АОП\разные рисунки\Ноутбуки\AsusA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357430"/>
            <a:ext cx="2076834" cy="1844228"/>
          </a:xfrm>
          <a:prstGeom prst="rect">
            <a:avLst/>
          </a:prstGeom>
          <a:noFill/>
        </p:spPr>
      </p:pic>
      <p:pic>
        <p:nvPicPr>
          <p:cNvPr id="1029" name="Picture 5" descr="D:\My documents\задания на уроки\9кл\АОП\разные рисунки\Рисунки\pal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714884"/>
            <a:ext cx="1882845" cy="1619247"/>
          </a:xfrm>
          <a:prstGeom prst="rect">
            <a:avLst/>
          </a:prstGeom>
          <a:noFill/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571472" y="785794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Назовите эти объекты 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одним понятием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500562" y="3286124"/>
            <a:ext cx="4014758" cy="307183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Универсальное электронное устройство для хранения, обработки и передачи информации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12431 -0.15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6528 -0.252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41632 0.050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cuments\задания на уроки\9кл\АОП\разные рисунки\Рисунки\мы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1539867" cy="1085607"/>
          </a:xfrm>
          <a:prstGeom prst="rect">
            <a:avLst/>
          </a:prstGeom>
          <a:noFill/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 понятия одним словом: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My documents\задания на уроки\9кл\АОП\разные рисунки\Системный блок\compaq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285992"/>
            <a:ext cx="1102996" cy="1714502"/>
          </a:xfrm>
          <a:prstGeom prst="rect">
            <a:avLst/>
          </a:prstGeom>
          <a:noFill/>
        </p:spPr>
      </p:pic>
      <p:pic>
        <p:nvPicPr>
          <p:cNvPr id="2053" name="Picture 5" descr="D:\My documents\задания на уроки\9кл\АОП\разные рисунки\принтеры\BJC610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1784274" cy="1594695"/>
          </a:xfrm>
          <a:prstGeom prst="rect">
            <a:avLst/>
          </a:prstGeom>
          <a:noFill/>
        </p:spPr>
      </p:pic>
      <p:pic>
        <p:nvPicPr>
          <p:cNvPr id="2054" name="Picture 6" descr="D:\My documents\задания на уроки\9кл\АОП\разные рисунки\Ноутбуки\Bli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4318" y="4714884"/>
            <a:ext cx="1945822" cy="1702594"/>
          </a:xfrm>
          <a:prstGeom prst="rect">
            <a:avLst/>
          </a:prstGeom>
          <a:noFill/>
        </p:spPr>
      </p:pic>
      <p:pic>
        <p:nvPicPr>
          <p:cNvPr id="10" name="Picture 4" descr="монито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714488"/>
            <a:ext cx="1555519" cy="1357298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929198"/>
            <a:ext cx="1829714" cy="1565453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0258" y="4643446"/>
            <a:ext cx="1429959" cy="1310676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CAGCAT10\j021221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1785926"/>
            <a:ext cx="1473611" cy="1543048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3214686"/>
            <a:ext cx="1347904" cy="1433319"/>
          </a:xfrm>
          <a:prstGeom prst="rect">
            <a:avLst/>
          </a:prstGeom>
          <a:noFill/>
        </p:spPr>
      </p:pic>
      <p:pic>
        <p:nvPicPr>
          <p:cNvPr id="2059" name="Picture 11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3500438"/>
            <a:ext cx="1826971" cy="111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8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выразить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одним словом, а несколькими словами,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прилагательным и существительным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cuments\задания на уроки\9кл\АОП\разные рисунки\Рисунки\мы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1539867" cy="1085607"/>
          </a:xfrm>
          <a:prstGeom prst="rect">
            <a:avLst/>
          </a:prstGeom>
          <a:noFill/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 понятия при помощи прилагательного и существительного: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My documents\задания на уроки\9кл\АОП\разные рисунки\Системный блок\compaq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85992"/>
            <a:ext cx="1102996" cy="1714502"/>
          </a:xfrm>
          <a:prstGeom prst="rect">
            <a:avLst/>
          </a:prstGeom>
          <a:noFill/>
        </p:spPr>
      </p:pic>
      <p:pic>
        <p:nvPicPr>
          <p:cNvPr id="2053" name="Picture 5" descr="D:\My documents\задания на уроки\9кл\АОП\разные рисунки\принтеры\BJC610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1784274" cy="1594695"/>
          </a:xfrm>
          <a:prstGeom prst="rect">
            <a:avLst/>
          </a:prstGeom>
          <a:noFill/>
        </p:spPr>
      </p:pic>
      <p:pic>
        <p:nvPicPr>
          <p:cNvPr id="2054" name="Picture 6" descr="D:\My documents\задания на уроки\9кл\АОП\разные рисунки\Ноутбуки\Bli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4318" y="4714884"/>
            <a:ext cx="1945822" cy="1702594"/>
          </a:xfrm>
          <a:prstGeom prst="rect">
            <a:avLst/>
          </a:prstGeom>
          <a:noFill/>
        </p:spPr>
      </p:pic>
      <p:pic>
        <p:nvPicPr>
          <p:cNvPr id="10" name="Picture 4" descr="монито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71678"/>
            <a:ext cx="1555519" cy="1357298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929198"/>
            <a:ext cx="1829714" cy="1565453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0258" y="4643446"/>
            <a:ext cx="1429959" cy="1310676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CAGCAT10\j021221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2428868"/>
            <a:ext cx="1473611" cy="1543048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3357562"/>
            <a:ext cx="1347904" cy="1433319"/>
          </a:xfrm>
          <a:prstGeom prst="rect">
            <a:avLst/>
          </a:prstGeom>
          <a:noFill/>
        </p:spPr>
      </p:pic>
      <p:pic>
        <p:nvPicPr>
          <p:cNvPr id="2059" name="Picture 11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3500438"/>
            <a:ext cx="1826971" cy="111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можно сделать вывод?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34" y="3143248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ПОНЯТИЕ  в языке выражаются одним или несколькими словами.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cuments\задания на уроки\9кл\АОП\разные рисунки\Рисунки\мы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1539867" cy="1085607"/>
          </a:xfrm>
          <a:prstGeom prst="rect">
            <a:avLst/>
          </a:prstGeom>
          <a:noFill/>
        </p:spPr>
      </p:pic>
      <p:pic>
        <p:nvPicPr>
          <p:cNvPr id="2051" name="Picture 3" descr="D:\My documents\задания на уроки\9кл\АОП\разные рисунки\Системный блок\compaq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85992"/>
            <a:ext cx="1102996" cy="1714502"/>
          </a:xfrm>
          <a:prstGeom prst="rect">
            <a:avLst/>
          </a:prstGeom>
          <a:noFill/>
        </p:spPr>
      </p:pic>
      <p:pic>
        <p:nvPicPr>
          <p:cNvPr id="2053" name="Picture 5" descr="D:\My documents\задания на уроки\9кл\АОП\разные рисунки\принтеры\BJC610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1784274" cy="1594695"/>
          </a:xfrm>
          <a:prstGeom prst="rect">
            <a:avLst/>
          </a:prstGeom>
          <a:noFill/>
        </p:spPr>
      </p:pic>
      <p:pic>
        <p:nvPicPr>
          <p:cNvPr id="2054" name="Picture 6" descr="D:\My documents\задания на уроки\9кл\АОП\разные рисунки\Ноутбуки\Bli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4318" y="4714884"/>
            <a:ext cx="1945822" cy="1702594"/>
          </a:xfrm>
          <a:prstGeom prst="rect">
            <a:avLst/>
          </a:prstGeom>
          <a:noFill/>
        </p:spPr>
      </p:pic>
      <p:pic>
        <p:nvPicPr>
          <p:cNvPr id="10" name="Picture 4" descr="монито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71678"/>
            <a:ext cx="1555519" cy="1357298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929198"/>
            <a:ext cx="1829714" cy="1565453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0258" y="4643446"/>
            <a:ext cx="1429959" cy="1310676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CAGCAT10\j021221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2428868"/>
            <a:ext cx="1473611" cy="1543048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3357562"/>
            <a:ext cx="1347904" cy="1433319"/>
          </a:xfrm>
          <a:prstGeom prst="rect">
            <a:avLst/>
          </a:prstGeom>
          <a:noFill/>
        </p:spPr>
      </p:pic>
      <p:pic>
        <p:nvPicPr>
          <p:cNvPr id="2059" name="Picture 11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3500438"/>
            <a:ext cx="1826971" cy="111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1571636" cy="25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Картинка 2 из 17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271588"/>
            <a:ext cx="2667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F:\урок 6 класс\15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00372"/>
            <a:ext cx="1928826" cy="179105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1471594" cy="2367722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AutoShape 8" descr="Картинка 49 из 1105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065213"/>
            <a:ext cx="38100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F:\урок 6 класс\1321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260053" y="3098269"/>
            <a:ext cx="291043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1826971" cy="1110996"/>
          </a:xfrm>
          <a:prstGeom prst="rect">
            <a:avLst/>
          </a:prstGeom>
          <a:noFill/>
        </p:spPr>
      </p:pic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еще понятие может выражать слово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86058"/>
            <a:ext cx="1647843" cy="282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water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2187843" cy="272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1826971" cy="1110996"/>
          </a:xfrm>
          <a:prstGeom prst="rect">
            <a:avLst/>
          </a:prstGeom>
          <a:noFill/>
        </p:spPr>
      </p:pic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- ОМОНИМЫ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86058"/>
            <a:ext cx="1647843" cy="282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water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2187843" cy="272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642910" y="1928802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Слова, имеющие разное значение,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выражающие разные понятия, но одинаково звучащие, называются…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428596" y="2643182"/>
            <a:ext cx="8443914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Вспомните и запишите несколько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слов-омонимов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b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выражающих разные понятия.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500034" y="5500702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Правило: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Слова, имеющие разное значение,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выражающие разные понятия, но одинаково звучащие, называются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 – омонимы.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57542">
            <a:off x="508079" y="1995908"/>
            <a:ext cx="4849970" cy="19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00240"/>
            <a:ext cx="2514608" cy="251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3429000" cy="865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винчестер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5257800" y="5181600"/>
            <a:ext cx="3505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винчестер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2786082" cy="30003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А С С 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Е З Д Н 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Ь М 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Й М 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571472" y="1285860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связывает эти понятия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428992" y="2786058"/>
            <a:ext cx="714380" cy="2857520"/>
          </a:xfrm>
          <a:prstGeom prst="rightBrace">
            <a:avLst>
              <a:gd name="adj1" fmla="val 40572"/>
              <a:gd name="adj2" fmla="val 5093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4214810" y="2714620"/>
            <a:ext cx="4572032" cy="21431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 - СИНОНИМЫ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4143372" y="5286388"/>
            <a:ext cx="4572032" cy="13572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обозначают одно понятие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428596" y="2643182"/>
            <a:ext cx="8443914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Вспомните и запишите несколько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слов-синонимов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b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выражающих разные понятия.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500034" y="5500702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Правило: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выражающие одно и то же понятие, но звучащие по разному, называются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 – синонимы.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можно сделать вывод?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34" y="3714752"/>
            <a:ext cx="8229600" cy="17859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 – омонимы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выражают разные понятия.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Слова – синонимы выражают одно и то же понятие. </a:t>
            </a:r>
            <a:endParaRPr kumimoji="0" lang="ru-RU" sz="36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78621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 научиться  определять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«лишнее» понятие.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бы вы были авторами учебника, то как бы вы сформулировали тему нашего урока?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 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форма мышления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5" name="Picture 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15525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D:\wmf-картинки\коллекция 1\1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357826"/>
            <a:ext cx="1292225" cy="1347787"/>
          </a:xfrm>
          <a:prstGeom prst="rect">
            <a:avLst/>
          </a:prstGeom>
          <a:noFill/>
        </p:spPr>
      </p:pic>
      <p:pic>
        <p:nvPicPr>
          <p:cNvPr id="30725" name="Picture 5" descr="D:\wmf-картинки\коллекция 1\2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572140"/>
            <a:ext cx="1490663" cy="1101725"/>
          </a:xfrm>
          <a:prstGeom prst="rect">
            <a:avLst/>
          </a:prstGeom>
          <a:noFill/>
        </p:spPr>
      </p:pic>
      <p:pic>
        <p:nvPicPr>
          <p:cNvPr id="30726" name="Picture 6" descr="D:\wmf-картинки\коллекция 1\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1098550" cy="1354137"/>
          </a:xfrm>
          <a:prstGeom prst="rect">
            <a:avLst/>
          </a:prstGeom>
          <a:noFill/>
        </p:spPr>
      </p:pic>
      <p:pic>
        <p:nvPicPr>
          <p:cNvPr id="30727" name="Picture 7" descr="D:\wmf-картинки\коллекция 1\1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143512"/>
            <a:ext cx="1114425" cy="1473200"/>
          </a:xfrm>
          <a:prstGeom prst="rect">
            <a:avLst/>
          </a:prstGeom>
          <a:noFill/>
        </p:spPr>
      </p:pic>
      <p:pic>
        <p:nvPicPr>
          <p:cNvPr id="30729" name="Picture 9" descr="D:\wmf-картинки\коллекция 1\2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071678"/>
            <a:ext cx="1293813" cy="1428750"/>
          </a:xfrm>
          <a:prstGeom prst="rect">
            <a:avLst/>
          </a:prstGeom>
          <a:noFill/>
        </p:spPr>
      </p:pic>
      <p:pic>
        <p:nvPicPr>
          <p:cNvPr id="30733" name="Picture 13" descr="D:\wmf-картинки\коллекция 1\25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376863"/>
            <a:ext cx="1406525" cy="1481137"/>
          </a:xfrm>
          <a:prstGeom prst="rect">
            <a:avLst/>
          </a:prstGeom>
          <a:noFill/>
        </p:spPr>
      </p:pic>
      <p:pic>
        <p:nvPicPr>
          <p:cNvPr id="30734" name="Picture 14" descr="D:\wmf-картинки\коллекция 1\2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786190"/>
            <a:ext cx="1433513" cy="1168400"/>
          </a:xfrm>
          <a:prstGeom prst="rect">
            <a:avLst/>
          </a:prstGeom>
          <a:noFill/>
        </p:spPr>
      </p:pic>
      <p:pic>
        <p:nvPicPr>
          <p:cNvPr id="30755" name="Picture 35" descr="D:\wmf-картинки\коллекция 1\29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7" y="3857628"/>
            <a:ext cx="1357313" cy="1252537"/>
          </a:xfrm>
          <a:prstGeom prst="rect">
            <a:avLst/>
          </a:prstGeom>
          <a:noFill/>
        </p:spPr>
      </p:pic>
      <p:pic>
        <p:nvPicPr>
          <p:cNvPr id="30757" name="Picture 37" descr="D:\wmf-картинки\коллекция 1\31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2786058"/>
            <a:ext cx="1506537" cy="842963"/>
          </a:xfrm>
          <a:prstGeom prst="rect">
            <a:avLst/>
          </a:prstGeom>
          <a:noFill/>
        </p:spPr>
      </p:pic>
      <p:pic>
        <p:nvPicPr>
          <p:cNvPr id="30759" name="Picture 39" descr="D:\wmf-картинки\коллекция 1\33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4143380"/>
            <a:ext cx="1262063" cy="1189037"/>
          </a:xfrm>
          <a:prstGeom prst="rect">
            <a:avLst/>
          </a:prstGeom>
          <a:noFill/>
        </p:spPr>
      </p:pic>
      <p:pic>
        <p:nvPicPr>
          <p:cNvPr id="30760" name="Picture 40" descr="D:\wmf-картинки\коллекция 1\34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2" y="1357298"/>
            <a:ext cx="1217613" cy="990600"/>
          </a:xfrm>
          <a:prstGeom prst="rect">
            <a:avLst/>
          </a:prstGeom>
          <a:noFill/>
        </p:spPr>
      </p:pic>
      <p:pic>
        <p:nvPicPr>
          <p:cNvPr id="30761" name="Picture 41" descr="D:\wmf-картинки\коллекция 1\35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9058" y="4071942"/>
            <a:ext cx="1463675" cy="1160463"/>
          </a:xfrm>
          <a:prstGeom prst="rect">
            <a:avLst/>
          </a:prstGeom>
          <a:noFill/>
        </p:spPr>
      </p:pic>
      <p:pic>
        <p:nvPicPr>
          <p:cNvPr id="30762" name="Picture 42" descr="D:\wmf-картинки\коллекция 1\36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64" y="2643182"/>
            <a:ext cx="1222375" cy="1323975"/>
          </a:xfrm>
          <a:prstGeom prst="rect">
            <a:avLst/>
          </a:prstGeom>
          <a:noFill/>
        </p:spPr>
      </p:pic>
      <p:pic>
        <p:nvPicPr>
          <p:cNvPr id="30766" name="Picture 46" descr="D:\wmf-картинки\коллекция 1\40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71670" y="4143380"/>
            <a:ext cx="1393825" cy="1025525"/>
          </a:xfrm>
          <a:prstGeom prst="rect">
            <a:avLst/>
          </a:prstGeom>
          <a:noFill/>
        </p:spPr>
      </p:pic>
      <p:pic>
        <p:nvPicPr>
          <p:cNvPr id="30767" name="Picture 47" descr="D:\wmf-картинки\коллекция 1\41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57422" y="1714488"/>
            <a:ext cx="1208087" cy="1017587"/>
          </a:xfrm>
          <a:prstGeom prst="rect">
            <a:avLst/>
          </a:prstGeom>
          <a:noFill/>
        </p:spPr>
      </p:pic>
      <p:pic>
        <p:nvPicPr>
          <p:cNvPr id="30768" name="Picture 48" descr="D:\wmf-картинки\коллекция 1\42.wm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00166" y="3357562"/>
            <a:ext cx="1008063" cy="701675"/>
          </a:xfrm>
          <a:prstGeom prst="rect">
            <a:avLst/>
          </a:prstGeom>
          <a:noFill/>
        </p:spPr>
      </p:pic>
      <p:pic>
        <p:nvPicPr>
          <p:cNvPr id="30769" name="Picture 49" descr="D:\wmf-картинки\коллекция 1\43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000364" y="142852"/>
            <a:ext cx="1217613" cy="1362075"/>
          </a:xfrm>
          <a:prstGeom prst="rect">
            <a:avLst/>
          </a:prstGeom>
          <a:noFill/>
        </p:spPr>
      </p:pic>
      <p:pic>
        <p:nvPicPr>
          <p:cNvPr id="30770" name="Picture 50" descr="D:\wmf-картинки\коллекция 1\44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43042" y="142852"/>
            <a:ext cx="1184275" cy="1344613"/>
          </a:xfrm>
          <a:prstGeom prst="rect">
            <a:avLst/>
          </a:prstGeom>
          <a:noFill/>
        </p:spPr>
      </p:pic>
      <p:pic>
        <p:nvPicPr>
          <p:cNvPr id="30779" name="Picture 59" descr="D:\wmf-картинки\коллекция 1\AN00790_.WM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71934" y="0"/>
            <a:ext cx="1803804" cy="1881172"/>
          </a:xfrm>
          <a:prstGeom prst="rect">
            <a:avLst/>
          </a:prstGeom>
          <a:noFill/>
        </p:spPr>
      </p:pic>
      <p:pic>
        <p:nvPicPr>
          <p:cNvPr id="30782" name="Picture 62" descr="D:\wmf-картинки\коллекция 1\AN00932_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429264"/>
            <a:ext cx="1471613" cy="963613"/>
          </a:xfrm>
          <a:prstGeom prst="rect">
            <a:avLst/>
          </a:prstGeom>
          <a:noFill/>
        </p:spPr>
      </p:pic>
      <p:pic>
        <p:nvPicPr>
          <p:cNvPr id="30783" name="Picture 63" descr="D:\wmf-картинки\коллекция 1\AN00965_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00892" y="4143380"/>
            <a:ext cx="846137" cy="1519237"/>
          </a:xfrm>
          <a:prstGeom prst="rect">
            <a:avLst/>
          </a:prstGeom>
          <a:noFill/>
        </p:spPr>
      </p:pic>
      <p:pic>
        <p:nvPicPr>
          <p:cNvPr id="30784" name="Picture 64" descr="D:\wmf-картинки\коллекция 1\AN01039_.WM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357950" y="2000240"/>
            <a:ext cx="1870084" cy="975696"/>
          </a:xfrm>
          <a:prstGeom prst="rect">
            <a:avLst/>
          </a:prstGeom>
          <a:noFill/>
        </p:spPr>
      </p:pic>
      <p:pic>
        <p:nvPicPr>
          <p:cNvPr id="30785" name="Picture 65" descr="D:\wmf-картинки\коллекция 1\AN01044_.WM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929586" y="857232"/>
            <a:ext cx="1028703" cy="1034146"/>
          </a:xfrm>
          <a:prstGeom prst="rect">
            <a:avLst/>
          </a:prstGeom>
          <a:noFill/>
        </p:spPr>
      </p:pic>
      <p:pic>
        <p:nvPicPr>
          <p:cNvPr id="30786" name="Picture 66" descr="D:\wmf-картинки\коллекция 1\AN01060_.WM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071538" y="1500174"/>
            <a:ext cx="1568450" cy="1244600"/>
          </a:xfrm>
          <a:prstGeom prst="rect">
            <a:avLst/>
          </a:prstGeom>
          <a:noFill/>
        </p:spPr>
      </p:pic>
      <p:pic>
        <p:nvPicPr>
          <p:cNvPr id="30787" name="Picture 67" descr="D:\wmf-картинки\коллекция 1\AN01084_.WM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929586" y="2928934"/>
            <a:ext cx="792163" cy="666750"/>
          </a:xfrm>
          <a:prstGeom prst="rect">
            <a:avLst/>
          </a:prstGeom>
          <a:noFill/>
        </p:spPr>
      </p:pic>
      <p:pic>
        <p:nvPicPr>
          <p:cNvPr id="30789" name="Picture 69" descr="D:\wmf-картинки\коллекция 1\BD00173_.WMF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429124" y="2714620"/>
            <a:ext cx="1181100" cy="1751013"/>
          </a:xfrm>
          <a:prstGeom prst="rect">
            <a:avLst/>
          </a:prstGeom>
          <a:noFill/>
        </p:spPr>
      </p:pic>
      <p:pic>
        <p:nvPicPr>
          <p:cNvPr id="30790" name="Picture 70" descr="D:\wmf-картинки\коллекция 1\AN04326_.WMF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857488" y="4714884"/>
            <a:ext cx="1809750" cy="1468437"/>
          </a:xfrm>
          <a:prstGeom prst="rect">
            <a:avLst/>
          </a:prstGeom>
          <a:noFill/>
        </p:spPr>
      </p:pic>
      <p:pic>
        <p:nvPicPr>
          <p:cNvPr id="30798" name="Picture 78" descr="D:\wmf-картинки\коллекция 1\BD00010_.WM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001024" y="1142984"/>
            <a:ext cx="830265" cy="3181875"/>
          </a:xfrm>
          <a:prstGeom prst="rect">
            <a:avLst/>
          </a:prstGeom>
          <a:noFill/>
        </p:spPr>
      </p:pic>
      <p:pic>
        <p:nvPicPr>
          <p:cNvPr id="30800" name="Picture 80" descr="D:\wmf-картинки\коллекция 1\BD00017_.WM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071670" y="2643182"/>
            <a:ext cx="824281" cy="2327265"/>
          </a:xfrm>
          <a:prstGeom prst="rect">
            <a:avLst/>
          </a:prstGeom>
          <a:noFill/>
        </p:spPr>
      </p:pic>
      <p:pic>
        <p:nvPicPr>
          <p:cNvPr id="30803" name="Picture 83" descr="D:\wmf-картинки\коллекция 1\BD00141_.WMF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572000" y="4857760"/>
            <a:ext cx="1677987" cy="1704975"/>
          </a:xfrm>
          <a:prstGeom prst="rect">
            <a:avLst/>
          </a:prstGeom>
          <a:noFill/>
        </p:spPr>
      </p:pic>
      <p:pic>
        <p:nvPicPr>
          <p:cNvPr id="30804" name="Picture 84" descr="D:\wmf-картинки\коллекция 1\BD00146_.WMF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572264" y="2857496"/>
            <a:ext cx="1311431" cy="1295397"/>
          </a:xfrm>
          <a:prstGeom prst="rect">
            <a:avLst/>
          </a:prstGeom>
          <a:noFill/>
        </p:spPr>
      </p:pic>
      <p:pic>
        <p:nvPicPr>
          <p:cNvPr id="30806" name="Picture 86" descr="D:\wmf-картинки\коллекция 1\BD00160_.WM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500826" y="0"/>
            <a:ext cx="1368425" cy="1743075"/>
          </a:xfrm>
          <a:prstGeom prst="rect">
            <a:avLst/>
          </a:prstGeom>
          <a:noFill/>
        </p:spPr>
      </p:pic>
      <p:pic>
        <p:nvPicPr>
          <p:cNvPr id="30821" name="Picture 101" descr="D:\wmf-картинки\коллекция 1\BD06102_.WM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357818" y="428604"/>
            <a:ext cx="1789113" cy="1128713"/>
          </a:xfrm>
          <a:prstGeom prst="rect">
            <a:avLst/>
          </a:prstGeom>
          <a:noFill/>
        </p:spPr>
      </p:pic>
      <p:pic>
        <p:nvPicPr>
          <p:cNvPr id="30822" name="Picture 102" descr="D:\wmf-картинки\коллекция 1\BD06152_.WMF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071802" y="1071546"/>
            <a:ext cx="1346200" cy="1773237"/>
          </a:xfrm>
          <a:prstGeom prst="rect">
            <a:avLst/>
          </a:prstGeom>
          <a:noFill/>
        </p:spPr>
      </p:pic>
      <p:pic>
        <p:nvPicPr>
          <p:cNvPr id="30823" name="Picture 103" descr="D:\wmf-картинки\коллекция 1\BD06200_.WMF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857224" y="1714488"/>
            <a:ext cx="1724025" cy="1760537"/>
          </a:xfrm>
          <a:prstGeom prst="rect">
            <a:avLst/>
          </a:prstGeom>
          <a:noFill/>
        </p:spPr>
      </p:pic>
      <p:pic>
        <p:nvPicPr>
          <p:cNvPr id="30824" name="Picture 104" descr="D:\wmf-картинки\коллекция 1\BD06288_.WMF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14282" y="4572008"/>
            <a:ext cx="1817687" cy="93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3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8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3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1357298"/>
            <a:ext cx="7729534" cy="3500462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узнали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признаки объектов.</a:t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узнали,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называется понятием.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 </a:t>
            </a:r>
            <a:r>
              <a:rPr lang="ru-RU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узнали, </a:t>
            </a:r>
            <a:r>
              <a:rPr lang="ru-RU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помощью чего выражаются понятия.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48" y="1285860"/>
            <a:ext cx="79248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Правильные ответы: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8596" y="3000372"/>
            <a:ext cx="1214446" cy="11430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Г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1670" y="3000372"/>
            <a:ext cx="1214446" cy="11430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14744" y="3000372"/>
            <a:ext cx="1214446" cy="11430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Б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57818" y="3000372"/>
            <a:ext cx="1214446" cy="11430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Б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72330" y="3000372"/>
            <a:ext cx="1214446" cy="11430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5 - 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1571636" cy="25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Картинка 2 из 17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271588"/>
            <a:ext cx="2667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F:\урок 6 класс\15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00372"/>
            <a:ext cx="1928826" cy="179105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1471594" cy="2367722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AutoShape 8" descr="Картинка 49 из 1105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065213"/>
            <a:ext cx="38100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F:\урок 6 класс\1321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260053" y="3098269"/>
            <a:ext cx="2910437" cy="1571636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14348" y="1071546"/>
            <a:ext cx="79248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Понятие: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«ЗНАК»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214952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я узнал…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интересно…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трудно…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выполнял задания…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понял, что…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я могу…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приобрел…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научился…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получилось 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смог…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попробую…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858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предложение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F:\урок 6 класс\324861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5162552" cy="38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5" name="Picture 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15525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D:\wmf-картинки\коллекция 1\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572140"/>
            <a:ext cx="1490663" cy="1101725"/>
          </a:xfrm>
          <a:prstGeom prst="rect">
            <a:avLst/>
          </a:prstGeom>
          <a:noFill/>
        </p:spPr>
      </p:pic>
      <p:pic>
        <p:nvPicPr>
          <p:cNvPr id="30726" name="Picture 6" descr="D:\wmf-картинки\коллекция 1\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1098550" cy="1354137"/>
          </a:xfrm>
          <a:prstGeom prst="rect">
            <a:avLst/>
          </a:prstGeom>
          <a:noFill/>
        </p:spPr>
      </p:pic>
      <p:pic>
        <p:nvPicPr>
          <p:cNvPr id="30727" name="Picture 7" descr="D:\wmf-картинки\коллекция 1\1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143512"/>
            <a:ext cx="1114425" cy="1473200"/>
          </a:xfrm>
          <a:prstGeom prst="rect">
            <a:avLst/>
          </a:prstGeom>
          <a:noFill/>
        </p:spPr>
      </p:pic>
      <p:pic>
        <p:nvPicPr>
          <p:cNvPr id="30729" name="Picture 9" descr="D:\wmf-картинки\коллекция 1\2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71678"/>
            <a:ext cx="1293813" cy="1428750"/>
          </a:xfrm>
          <a:prstGeom prst="rect">
            <a:avLst/>
          </a:prstGeom>
          <a:noFill/>
        </p:spPr>
      </p:pic>
      <p:pic>
        <p:nvPicPr>
          <p:cNvPr id="30733" name="Picture 13" descr="D:\wmf-картинки\коллекция 1\25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376863"/>
            <a:ext cx="1406525" cy="1481137"/>
          </a:xfrm>
          <a:prstGeom prst="rect">
            <a:avLst/>
          </a:prstGeom>
          <a:noFill/>
        </p:spPr>
      </p:pic>
      <p:pic>
        <p:nvPicPr>
          <p:cNvPr id="30734" name="Picture 14" descr="D:\wmf-картинки\коллекция 1\26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786190"/>
            <a:ext cx="1433513" cy="1168400"/>
          </a:xfrm>
          <a:prstGeom prst="rect">
            <a:avLst/>
          </a:prstGeom>
          <a:noFill/>
        </p:spPr>
      </p:pic>
      <p:pic>
        <p:nvPicPr>
          <p:cNvPr id="30755" name="Picture 35" descr="D:\wmf-картинки\коллекция 1\2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687" y="3857628"/>
            <a:ext cx="1357313" cy="1252537"/>
          </a:xfrm>
          <a:prstGeom prst="rect">
            <a:avLst/>
          </a:prstGeom>
          <a:noFill/>
        </p:spPr>
      </p:pic>
      <p:pic>
        <p:nvPicPr>
          <p:cNvPr id="30757" name="Picture 37" descr="D:\wmf-картинки\коллекция 1\3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2786058"/>
            <a:ext cx="1506537" cy="842963"/>
          </a:xfrm>
          <a:prstGeom prst="rect">
            <a:avLst/>
          </a:prstGeom>
          <a:noFill/>
        </p:spPr>
      </p:pic>
      <p:pic>
        <p:nvPicPr>
          <p:cNvPr id="30759" name="Picture 39" descr="D:\wmf-картинки\коллекция 1\33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4143380"/>
            <a:ext cx="1262063" cy="1189037"/>
          </a:xfrm>
          <a:prstGeom prst="rect">
            <a:avLst/>
          </a:prstGeom>
          <a:noFill/>
        </p:spPr>
      </p:pic>
      <p:pic>
        <p:nvPicPr>
          <p:cNvPr id="30760" name="Picture 40" descr="D:\wmf-картинки\коллекция 1\34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1357298"/>
            <a:ext cx="1217613" cy="990600"/>
          </a:xfrm>
          <a:prstGeom prst="rect">
            <a:avLst/>
          </a:prstGeom>
          <a:noFill/>
        </p:spPr>
      </p:pic>
      <p:pic>
        <p:nvPicPr>
          <p:cNvPr id="30761" name="Picture 41" descr="D:\wmf-картинки\коллекция 1\35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4071942"/>
            <a:ext cx="1463675" cy="1160463"/>
          </a:xfrm>
          <a:prstGeom prst="rect">
            <a:avLst/>
          </a:prstGeom>
          <a:noFill/>
        </p:spPr>
      </p:pic>
      <p:pic>
        <p:nvPicPr>
          <p:cNvPr id="30762" name="Picture 42" descr="D:\wmf-картинки\коллекция 1\36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64" y="2643182"/>
            <a:ext cx="1222375" cy="1323975"/>
          </a:xfrm>
          <a:prstGeom prst="rect">
            <a:avLst/>
          </a:prstGeom>
          <a:noFill/>
        </p:spPr>
      </p:pic>
      <p:pic>
        <p:nvPicPr>
          <p:cNvPr id="30766" name="Picture 46" descr="D:\wmf-картинки\коллекция 1\40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4143380"/>
            <a:ext cx="1393825" cy="1025525"/>
          </a:xfrm>
          <a:prstGeom prst="rect">
            <a:avLst/>
          </a:prstGeom>
          <a:noFill/>
        </p:spPr>
      </p:pic>
      <p:pic>
        <p:nvPicPr>
          <p:cNvPr id="30767" name="Picture 47" descr="D:\wmf-картинки\коллекция 1\41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57422" y="1714488"/>
            <a:ext cx="1208087" cy="1017587"/>
          </a:xfrm>
          <a:prstGeom prst="rect">
            <a:avLst/>
          </a:prstGeom>
          <a:noFill/>
        </p:spPr>
      </p:pic>
      <p:pic>
        <p:nvPicPr>
          <p:cNvPr id="30768" name="Picture 48" descr="D:\wmf-картинки\коллекция 1\42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00166" y="3357562"/>
            <a:ext cx="1008063" cy="701675"/>
          </a:xfrm>
          <a:prstGeom prst="rect">
            <a:avLst/>
          </a:prstGeom>
          <a:noFill/>
        </p:spPr>
      </p:pic>
      <p:pic>
        <p:nvPicPr>
          <p:cNvPr id="30769" name="Picture 49" descr="D:\wmf-картинки\коллекция 1\43.wm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00364" y="142852"/>
            <a:ext cx="1217613" cy="1362075"/>
          </a:xfrm>
          <a:prstGeom prst="rect">
            <a:avLst/>
          </a:prstGeom>
          <a:noFill/>
        </p:spPr>
      </p:pic>
      <p:pic>
        <p:nvPicPr>
          <p:cNvPr id="30770" name="Picture 50" descr="D:\wmf-картинки\коллекция 1\44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43042" y="142852"/>
            <a:ext cx="1184275" cy="1344613"/>
          </a:xfrm>
          <a:prstGeom prst="rect">
            <a:avLst/>
          </a:prstGeom>
          <a:noFill/>
        </p:spPr>
      </p:pic>
      <p:pic>
        <p:nvPicPr>
          <p:cNvPr id="30779" name="Picture 59" descr="D:\wmf-картинки\коллекция 1\AN00790_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71934" y="0"/>
            <a:ext cx="1803804" cy="1881172"/>
          </a:xfrm>
          <a:prstGeom prst="rect">
            <a:avLst/>
          </a:prstGeom>
          <a:noFill/>
        </p:spPr>
      </p:pic>
      <p:pic>
        <p:nvPicPr>
          <p:cNvPr id="30782" name="Picture 62" descr="D:\wmf-картинки\коллекция 1\AN00932_.WM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5429264"/>
            <a:ext cx="1471613" cy="963613"/>
          </a:xfrm>
          <a:prstGeom prst="rect">
            <a:avLst/>
          </a:prstGeom>
          <a:noFill/>
        </p:spPr>
      </p:pic>
      <p:pic>
        <p:nvPicPr>
          <p:cNvPr id="30783" name="Picture 63" descr="D:\wmf-картинки\коллекция 1\AN00965_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00892" y="4143380"/>
            <a:ext cx="846137" cy="1519237"/>
          </a:xfrm>
          <a:prstGeom prst="rect">
            <a:avLst/>
          </a:prstGeom>
          <a:noFill/>
        </p:spPr>
      </p:pic>
      <p:pic>
        <p:nvPicPr>
          <p:cNvPr id="30784" name="Picture 64" descr="D:\wmf-картинки\коллекция 1\AN01039_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357950" y="2000240"/>
            <a:ext cx="1870084" cy="975696"/>
          </a:xfrm>
          <a:prstGeom prst="rect">
            <a:avLst/>
          </a:prstGeom>
          <a:noFill/>
        </p:spPr>
      </p:pic>
      <p:pic>
        <p:nvPicPr>
          <p:cNvPr id="30785" name="Picture 65" descr="D:\wmf-картинки\коллекция 1\AN01044_.WM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929586" y="857232"/>
            <a:ext cx="1028703" cy="1034146"/>
          </a:xfrm>
          <a:prstGeom prst="rect">
            <a:avLst/>
          </a:prstGeom>
          <a:noFill/>
        </p:spPr>
      </p:pic>
      <p:pic>
        <p:nvPicPr>
          <p:cNvPr id="30786" name="Picture 66" descr="D:\wmf-картинки\коллекция 1\AN01060_.WM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071538" y="1500174"/>
            <a:ext cx="1568450" cy="1244600"/>
          </a:xfrm>
          <a:prstGeom prst="rect">
            <a:avLst/>
          </a:prstGeom>
          <a:noFill/>
        </p:spPr>
      </p:pic>
      <p:pic>
        <p:nvPicPr>
          <p:cNvPr id="30787" name="Picture 67" descr="D:\wmf-картинки\коллекция 1\AN01084_.WM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929586" y="2928934"/>
            <a:ext cx="792163" cy="666750"/>
          </a:xfrm>
          <a:prstGeom prst="rect">
            <a:avLst/>
          </a:prstGeom>
          <a:noFill/>
        </p:spPr>
      </p:pic>
      <p:pic>
        <p:nvPicPr>
          <p:cNvPr id="30789" name="Picture 69" descr="D:\wmf-картинки\коллекция 1\BD00173_.WM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429124" y="2714620"/>
            <a:ext cx="1181100" cy="1751013"/>
          </a:xfrm>
          <a:prstGeom prst="rect">
            <a:avLst/>
          </a:prstGeom>
          <a:noFill/>
        </p:spPr>
      </p:pic>
      <p:pic>
        <p:nvPicPr>
          <p:cNvPr id="30790" name="Picture 70" descr="D:\wmf-картинки\коллекция 1\AN04326_.WMF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857488" y="4714884"/>
            <a:ext cx="1809750" cy="1468437"/>
          </a:xfrm>
          <a:prstGeom prst="rect">
            <a:avLst/>
          </a:prstGeom>
          <a:noFill/>
        </p:spPr>
      </p:pic>
      <p:pic>
        <p:nvPicPr>
          <p:cNvPr id="30798" name="Picture 78" descr="D:\wmf-картинки\коллекция 1\BD00010_.WMF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001024" y="1142984"/>
            <a:ext cx="830265" cy="3181875"/>
          </a:xfrm>
          <a:prstGeom prst="rect">
            <a:avLst/>
          </a:prstGeom>
          <a:noFill/>
        </p:spPr>
      </p:pic>
      <p:pic>
        <p:nvPicPr>
          <p:cNvPr id="30800" name="Picture 80" descr="D:\wmf-картинки\коллекция 1\BD00017_.WM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071670" y="2643182"/>
            <a:ext cx="824281" cy="2327265"/>
          </a:xfrm>
          <a:prstGeom prst="rect">
            <a:avLst/>
          </a:prstGeom>
          <a:noFill/>
        </p:spPr>
      </p:pic>
      <p:pic>
        <p:nvPicPr>
          <p:cNvPr id="30803" name="Picture 83" descr="D:\wmf-картинки\коллекция 1\BD00141_.WM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572000" y="4857760"/>
            <a:ext cx="1677987" cy="1704975"/>
          </a:xfrm>
          <a:prstGeom prst="rect">
            <a:avLst/>
          </a:prstGeom>
          <a:noFill/>
        </p:spPr>
      </p:pic>
      <p:pic>
        <p:nvPicPr>
          <p:cNvPr id="30804" name="Picture 84" descr="D:\wmf-картинки\коллекция 1\BD00146_.WMF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572264" y="2857496"/>
            <a:ext cx="1311431" cy="1295397"/>
          </a:xfrm>
          <a:prstGeom prst="rect">
            <a:avLst/>
          </a:prstGeom>
          <a:noFill/>
        </p:spPr>
      </p:pic>
      <p:pic>
        <p:nvPicPr>
          <p:cNvPr id="30806" name="Picture 86" descr="D:\wmf-картинки\коллекция 1\BD00160_.WMF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500826" y="0"/>
            <a:ext cx="1368425" cy="1743075"/>
          </a:xfrm>
          <a:prstGeom prst="rect">
            <a:avLst/>
          </a:prstGeom>
          <a:noFill/>
        </p:spPr>
      </p:pic>
      <p:pic>
        <p:nvPicPr>
          <p:cNvPr id="30821" name="Picture 101" descr="D:\wmf-картинки\коллекция 1\BD06102_.WM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357818" y="428604"/>
            <a:ext cx="1789113" cy="1128713"/>
          </a:xfrm>
          <a:prstGeom prst="rect">
            <a:avLst/>
          </a:prstGeom>
          <a:noFill/>
        </p:spPr>
      </p:pic>
      <p:pic>
        <p:nvPicPr>
          <p:cNvPr id="30822" name="Picture 102" descr="D:\wmf-картинки\коллекция 1\BD06152_.WM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071802" y="1071546"/>
            <a:ext cx="1346200" cy="1773237"/>
          </a:xfrm>
          <a:prstGeom prst="rect">
            <a:avLst/>
          </a:prstGeom>
          <a:noFill/>
        </p:spPr>
      </p:pic>
      <p:pic>
        <p:nvPicPr>
          <p:cNvPr id="30823" name="Picture 103" descr="D:\wmf-картинки\коллекция 1\BD06200_.WMF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57224" y="1714488"/>
            <a:ext cx="1724025" cy="1760537"/>
          </a:xfrm>
          <a:prstGeom prst="rect">
            <a:avLst/>
          </a:prstGeom>
          <a:noFill/>
        </p:spPr>
      </p:pic>
      <p:pic>
        <p:nvPicPr>
          <p:cNvPr id="30824" name="Picture 104" descr="D:\wmf-картинки\коллекция 1\BD06288_.WMF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14282" y="4572008"/>
            <a:ext cx="1817687" cy="93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857232"/>
            <a:ext cx="7715304" cy="12144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признаки относятся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объекту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   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Живет в гнезде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876"/>
            <a:ext cx="135732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Летает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72008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Острые зубы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000636"/>
            <a:ext cx="128588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Клюв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857892"/>
            <a:ext cx="278608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Перепонки на лапах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857892"/>
            <a:ext cx="121444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Перья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4643446"/>
            <a:ext cx="1785950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Серый цвет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571744"/>
            <a:ext cx="150019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Плавает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571876"/>
            <a:ext cx="171451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Прыгает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3857628"/>
            <a:ext cx="207170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Строит норы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643182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Имеются когти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857232"/>
            <a:ext cx="7715304" cy="12144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признаки относятся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объекту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   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Живет в гнезде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876"/>
            <a:ext cx="135732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Летает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72008"/>
            <a:ext cx="228601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Острые зубы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000636"/>
            <a:ext cx="1285884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Клюв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857892"/>
            <a:ext cx="278608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Перепонки на лапах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857892"/>
            <a:ext cx="121444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Перья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4643446"/>
            <a:ext cx="1785950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Серый цвет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571744"/>
            <a:ext cx="150019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Плавает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571876"/>
            <a:ext cx="171451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Прыгает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3857628"/>
            <a:ext cx="207170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Строит норы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643182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Имеются когти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857232"/>
            <a:ext cx="7715304" cy="12144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 этих признаки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всего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 к объекту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   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Живет в гнезде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876"/>
            <a:ext cx="135732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Летает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000636"/>
            <a:ext cx="1285884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Клюв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857892"/>
            <a:ext cx="278608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Перепонки на лапах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857892"/>
            <a:ext cx="121444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Перья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571744"/>
            <a:ext cx="150019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Плавает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643182"/>
            <a:ext cx="2286016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Имеются когти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можно сделать вывод?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34" y="3143248"/>
            <a:ext cx="8229600" cy="5714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 все признаки объекта являются главными, т.е. существенными.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ПРИЗНАКИ ОБЪЕКТОВ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929066"/>
            <a:ext cx="4000528" cy="6429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существенные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57752" y="3929066"/>
            <a:ext cx="4000528" cy="642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НЕсущественные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rot="10800000" flipV="1">
            <a:off x="2285984" y="2643182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16200000" flipH="1">
            <a:off x="5572132" y="2643182"/>
            <a:ext cx="1285884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364</Words>
  <PresentationFormat>Экран (4:3)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?</vt:lpstr>
      <vt:lpstr>Слайд 3</vt:lpstr>
      <vt:lpstr>Слайд 4</vt:lpstr>
      <vt:lpstr>Слайд 5</vt:lpstr>
      <vt:lpstr>Слайд 6</vt:lpstr>
      <vt:lpstr>Слайд 7</vt:lpstr>
      <vt:lpstr>Какой можно сделать вывод?</vt:lpstr>
      <vt:lpstr>ПРИЗНАКИ ОБЪЕКТОВ</vt:lpstr>
      <vt:lpstr>Слайд 10</vt:lpstr>
      <vt:lpstr>Слайд 11</vt:lpstr>
      <vt:lpstr>Слайд 12</vt:lpstr>
      <vt:lpstr>Какой можно сделать вывод?</vt:lpstr>
      <vt:lpstr>КОМПЬЮТЕР</vt:lpstr>
      <vt:lpstr>Выразите понятия одним словом:</vt:lpstr>
      <vt:lpstr>Можно ли выразить понятие не одним словом, а несколькими словами,  например прилагательным и существительным?</vt:lpstr>
      <vt:lpstr>Выразите понятия при помощи прилагательного и существительного:</vt:lpstr>
      <vt:lpstr>Какой можно сделать вывод?</vt:lpstr>
      <vt:lpstr>Слайд 19</vt:lpstr>
      <vt:lpstr>Какое еще понятие может выражать слово КЛЮЧ?</vt:lpstr>
      <vt:lpstr>СЛОВА - ОМОНИМЫ</vt:lpstr>
      <vt:lpstr>Слайд 22</vt:lpstr>
      <vt:lpstr>винчестер</vt:lpstr>
      <vt:lpstr>М А С С А Б Е З Д Н А Т Ь М А У Й М А</vt:lpstr>
      <vt:lpstr>Слайд 25</vt:lpstr>
      <vt:lpstr>Какой можно сделать вывод?</vt:lpstr>
      <vt:lpstr>Практическая работа  Цель:  научиться  определять  «лишнее» понятие.</vt:lpstr>
      <vt:lpstr>Если бы вы были авторами учебника, то как бы вы сформулировали тему нашего урока?</vt:lpstr>
      <vt:lpstr>Тема урока:   Понятие  как форма мышления</vt:lpstr>
      <vt:lpstr>Цель урока:   </vt:lpstr>
      <vt:lpstr>Слайд 31</vt:lpstr>
      <vt:lpstr>?</vt:lpstr>
      <vt:lpstr>Закончи предложение</vt:lpstr>
      <vt:lpstr>Спасибо за работу!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43</cp:revision>
  <dcterms:modified xsi:type="dcterms:W3CDTF">2008-12-16T03:21:03Z</dcterms:modified>
</cp:coreProperties>
</file>