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56" r:id="rId2"/>
    <p:sldId id="268" r:id="rId3"/>
    <p:sldId id="269" r:id="rId4"/>
    <p:sldId id="289" r:id="rId5"/>
    <p:sldId id="290" r:id="rId6"/>
    <p:sldId id="291" r:id="rId7"/>
    <p:sldId id="293" r:id="rId8"/>
    <p:sldId id="292" r:id="rId9"/>
    <p:sldId id="273" r:id="rId10"/>
    <p:sldId id="275" r:id="rId11"/>
    <p:sldId id="258" r:id="rId12"/>
    <p:sldId id="262" r:id="rId13"/>
    <p:sldId id="274" r:id="rId14"/>
    <p:sldId id="263" r:id="rId15"/>
    <p:sldId id="288" r:id="rId16"/>
    <p:sldId id="302" r:id="rId17"/>
    <p:sldId id="296" r:id="rId18"/>
    <p:sldId id="304" r:id="rId19"/>
    <p:sldId id="297" r:id="rId20"/>
    <p:sldId id="305" r:id="rId21"/>
    <p:sldId id="301" r:id="rId22"/>
    <p:sldId id="30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FF"/>
    <a:srgbClr val="FF66CC"/>
    <a:srgbClr val="CC3399"/>
    <a:srgbClr val="00CC00"/>
    <a:srgbClr val="66FF66"/>
    <a:srgbClr val="FF7C80"/>
    <a:srgbClr val="FFFFCC"/>
    <a:srgbClr val="FFCC99"/>
    <a:srgbClr val="FFCC66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64" autoAdjust="0"/>
    <p:restoredTop sz="94660"/>
  </p:normalViewPr>
  <p:slideViewPr>
    <p:cSldViewPr>
      <p:cViewPr varScale="1">
        <p:scale>
          <a:sx n="65" d="100"/>
          <a:sy n="65" d="100"/>
        </p:scale>
        <p:origin x="-14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B24457-5C0C-414A-8E2B-84108978D763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779A04C-5C2E-42AF-8132-D4368B5AA46E}" type="slidenum">
              <a:rPr lang="ru-RU" b="0" smtClean="0"/>
              <a:pPr eaLnBrk="1" hangingPunct="1"/>
              <a:t>16</a:t>
            </a:fld>
            <a:endParaRPr lang="ru-RU" b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4CAFA-6C8F-4D25-9E43-09D61CB1CFD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A32BB-F1DB-48EE-9B90-2B4F2D6C310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D6D10-F305-40C4-A551-447368CCCCA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17FEEB-09E0-4974-AC2B-90AF5836CFD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B1E90-8BAE-46C6-B5F3-2C3553D9CBD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980F8-BF66-4E4C-94AF-D93745A15B7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17B7F-0C20-4029-BD97-E5AED9355CC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C09FF-B707-4EF9-B9EF-BC1FDC5C3C5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E76CC-FFBE-4255-8D3C-C70E835B90C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EC909-7338-41C7-9239-E196E16C83B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97FFF-1AD7-42F5-8BE5-4CDE06BE7CB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53D43-E6F7-4EA5-8F2A-8C935FACA10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A6E3B9-7C58-4D6B-8566-CCA2049A9C2D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5.xml"/><Relationship Id="rId7" Type="http://schemas.openxmlformats.org/officeDocument/2006/relationships/slide" Target="slide19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3.xml"/><Relationship Id="rId5" Type="http://schemas.openxmlformats.org/officeDocument/2006/relationships/slide" Target="slide17.xml"/><Relationship Id="rId10" Type="http://schemas.openxmlformats.org/officeDocument/2006/relationships/slide" Target="slide22.xml"/><Relationship Id="rId4" Type="http://schemas.openxmlformats.org/officeDocument/2006/relationships/slide" Target="slide16.xml"/><Relationship Id="rId9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.jpeg"/><Relationship Id="rId7" Type="http://schemas.openxmlformats.org/officeDocument/2006/relationships/slide" Target="slide2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нутый угол 36"/>
          <p:cNvSpPr/>
          <p:nvPr/>
        </p:nvSpPr>
        <p:spPr>
          <a:xfrm>
            <a:off x="214282" y="142852"/>
            <a:ext cx="8715436" cy="6500858"/>
          </a:xfrm>
          <a:prstGeom prst="foldedCorner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38100"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Заголовок 33"/>
          <p:cNvSpPr txBox="1">
            <a:spLocks/>
          </p:cNvSpPr>
          <p:nvPr/>
        </p:nvSpPr>
        <p:spPr bwMode="auto">
          <a:xfrm>
            <a:off x="357158" y="285728"/>
            <a:ext cx="850112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Заголовок 33"/>
          <p:cNvSpPr txBox="1">
            <a:spLocks/>
          </p:cNvSpPr>
          <p:nvPr/>
        </p:nvSpPr>
        <p:spPr bwMode="auto">
          <a:xfrm>
            <a:off x="500034" y="1214422"/>
            <a:ext cx="8229600" cy="84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  <a:t>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Заголовок 33"/>
          <p:cNvSpPr txBox="1">
            <a:spLocks/>
          </p:cNvSpPr>
          <p:nvPr/>
        </p:nvSpPr>
        <p:spPr bwMode="auto">
          <a:xfrm>
            <a:off x="214282" y="357166"/>
            <a:ext cx="871543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  <a:t>Презентация к уроку информатики в 3 классе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kern="0" noProof="0" dirty="0" smtClean="0">
                <a:solidFill>
                  <a:srgbClr val="A50021"/>
                </a:solidFill>
                <a:latin typeface="Sylfaen" pitchFamily="18" charset="0"/>
                <a:ea typeface="+mj-ea"/>
                <a:cs typeface="+mj-cs"/>
              </a:rPr>
              <a:t>(по учебнику А.Л. Семёнова, Т.А. </a:t>
            </a:r>
            <a:r>
              <a:rPr lang="ru-RU" sz="3000" b="1" kern="0" dirty="0" smtClean="0">
                <a:solidFill>
                  <a:srgbClr val="A50021"/>
                </a:solidFill>
                <a:latin typeface="Sylfaen" pitchFamily="18" charset="0"/>
                <a:ea typeface="+mj-ea"/>
                <a:cs typeface="+mj-cs"/>
              </a:rPr>
              <a:t>Р</a:t>
            </a:r>
            <a:r>
              <a:rPr lang="ru-RU" sz="3000" b="1" kern="0" noProof="0" dirty="0" err="1" smtClean="0">
                <a:solidFill>
                  <a:srgbClr val="A50021"/>
                </a:solidFill>
                <a:latin typeface="Sylfaen" pitchFamily="18" charset="0"/>
                <a:ea typeface="+mj-ea"/>
                <a:cs typeface="+mj-cs"/>
              </a:rPr>
              <a:t>удченко</a:t>
            </a:r>
            <a:r>
              <a:rPr lang="ru-RU" sz="3000" b="1" kern="0" noProof="0" dirty="0" smtClean="0">
                <a:solidFill>
                  <a:srgbClr val="A50021"/>
                </a:solidFill>
                <a:latin typeface="Sylfaen" pitchFamily="18" charset="0"/>
                <a:ea typeface="+mj-ea"/>
                <a:cs typeface="+mj-cs"/>
              </a:rPr>
              <a:t>).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  <a:t> </a:t>
            </a:r>
            <a:endParaRPr kumimoji="0" lang="ru-RU" sz="3000" b="1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Заголовок 33"/>
          <p:cNvSpPr txBox="1">
            <a:spLocks/>
          </p:cNvSpPr>
          <p:nvPr/>
        </p:nvSpPr>
        <p:spPr bwMode="auto">
          <a:xfrm>
            <a:off x="1357290" y="3428976"/>
            <a:ext cx="635798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latin typeface="Sylfaen" pitchFamily="18" charset="0"/>
                <a:ea typeface="+mj-ea"/>
                <a:cs typeface="+mj-cs"/>
              </a:rPr>
              <a:t>Денисенко Людмила Ивановна, учитель информатики, заместитель директора по УВР.</a:t>
            </a:r>
          </a:p>
          <a:p>
            <a:pPr algn="ctr"/>
            <a:r>
              <a:rPr lang="ru-RU" sz="2000" b="1" kern="0" dirty="0" smtClean="0">
                <a:latin typeface="Sylfaen" pitchFamily="18" charset="0"/>
              </a:rPr>
              <a:t>МБОУ  коррекционная школа – интернат № 8 </a:t>
            </a:r>
          </a:p>
          <a:p>
            <a:pPr algn="ctr"/>
            <a:r>
              <a:rPr lang="ru-RU" sz="2000" b="1" kern="0" dirty="0" smtClean="0">
                <a:latin typeface="Sylfaen" pitchFamily="18" charset="0"/>
              </a:rPr>
              <a:t>г. Саяногорска, республика Хакасия.</a:t>
            </a:r>
            <a:endParaRPr lang="ru-RU" sz="2000" b="1" kern="0" dirty="0" smtClean="0"/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400" b="1" kern="0" dirty="0" smtClean="0">
              <a:latin typeface="Sylfaen" pitchFamily="18" charset="0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400" b="1" kern="0" dirty="0">
              <a:latin typeface="Sylfaen" pitchFamily="18" charset="0"/>
              <a:ea typeface="+mj-ea"/>
              <a:cs typeface="+mj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1472" y="1714488"/>
            <a:ext cx="835824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6000" b="1" cap="none" spc="0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«Дерево потомков»</a:t>
            </a:r>
            <a:endParaRPr lang="ru-RU" sz="6000" b="1" cap="none" spc="0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в конец 8">
            <a:hlinkClick r:id="" action="ppaction://hlinkshowjump?jump=nextslide" highlightClick="1"/>
          </p:cNvPr>
          <p:cNvSpPr/>
          <p:nvPr/>
        </p:nvSpPr>
        <p:spPr>
          <a:xfrm>
            <a:off x="8358214" y="6286520"/>
            <a:ext cx="785786" cy="5714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l"/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Вставьте буквы в окна дерева 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 </a:t>
            </a: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так, чтобы среди путей этого дерева были слова «лунка», «мы», «малыш» и что бы оба утверждения были верными:</a:t>
            </a:r>
            <a:br>
              <a:rPr lang="ru-RU" sz="20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каждый лист третьего уровня дерева 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</a:t>
            </a: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это буква к;</a:t>
            </a:r>
            <a:br>
              <a:rPr lang="ru-RU" sz="20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каждый лист четвертого уровня дерева 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</a:t>
            </a: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это буква а. </a:t>
            </a:r>
            <a:endParaRPr lang="ru-RU" sz="20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143372" y="6072206"/>
            <a:ext cx="100013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4357686" y="6215082"/>
            <a:ext cx="571504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F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5286388"/>
            <a:ext cx="78581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м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5286388"/>
            <a:ext cx="78581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4500570"/>
            <a:ext cx="78581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29256" y="4500570"/>
            <a:ext cx="78581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1"/>
                </a:solidFill>
              </a:rPr>
              <a:t>ы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4500570"/>
            <a:ext cx="78581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00166" y="3571876"/>
            <a:ext cx="78581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1"/>
                </a:solidFill>
              </a:rPr>
              <a:t>н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488" y="3571876"/>
            <a:ext cx="78581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к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3571876"/>
            <a:ext cx="78581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к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29256" y="3571876"/>
            <a:ext cx="78581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3438" y="2714620"/>
            <a:ext cx="78581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72198" y="2714620"/>
            <a:ext cx="78581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1"/>
                </a:solidFill>
              </a:rPr>
              <a:t>ы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72198" y="1857364"/>
            <a:ext cx="78581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1"/>
                </a:solidFill>
              </a:rPr>
              <a:t>ш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1472" y="2714620"/>
            <a:ext cx="78581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28794" y="2714620"/>
            <a:ext cx="78581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к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28794" y="1857364"/>
            <a:ext cx="78581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endCxn id="19" idx="2"/>
          </p:cNvCxnSpPr>
          <p:nvPr/>
        </p:nvCxnSpPr>
        <p:spPr>
          <a:xfrm flipV="1">
            <a:off x="4572000" y="4000504"/>
            <a:ext cx="1250165" cy="5000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5357818" y="4857760"/>
            <a:ext cx="357190" cy="5000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1" idx="0"/>
            <a:endCxn id="13" idx="2"/>
          </p:cNvCxnSpPr>
          <p:nvPr/>
        </p:nvCxnSpPr>
        <p:spPr>
          <a:xfrm rot="16200000" flipV="1">
            <a:off x="4786314" y="4750603"/>
            <a:ext cx="357190" cy="7143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15" idx="2"/>
          </p:cNvCxnSpPr>
          <p:nvPr/>
        </p:nvCxnSpPr>
        <p:spPr>
          <a:xfrm rot="10800000">
            <a:off x="2893207" y="4929198"/>
            <a:ext cx="928694" cy="3571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18" idx="2"/>
          </p:cNvCxnSpPr>
          <p:nvPr/>
        </p:nvCxnSpPr>
        <p:spPr>
          <a:xfrm rot="16200000" flipV="1">
            <a:off x="4304108" y="4232677"/>
            <a:ext cx="500066" cy="357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20" idx="2"/>
          </p:cNvCxnSpPr>
          <p:nvPr/>
        </p:nvCxnSpPr>
        <p:spPr>
          <a:xfrm rot="10800000">
            <a:off x="5036347" y="3143248"/>
            <a:ext cx="785818" cy="4286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1" idx="2"/>
            <a:endCxn id="19" idx="0"/>
          </p:cNvCxnSpPr>
          <p:nvPr/>
        </p:nvCxnSpPr>
        <p:spPr>
          <a:xfrm rot="5400000">
            <a:off x="5929322" y="3036091"/>
            <a:ext cx="428628" cy="6429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22" idx="2"/>
          </p:cNvCxnSpPr>
          <p:nvPr/>
        </p:nvCxnSpPr>
        <p:spPr>
          <a:xfrm rot="5400000">
            <a:off x="6232934" y="2482447"/>
            <a:ext cx="428629" cy="357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endCxn id="16" idx="2"/>
          </p:cNvCxnSpPr>
          <p:nvPr/>
        </p:nvCxnSpPr>
        <p:spPr>
          <a:xfrm rot="10800000">
            <a:off x="1893075" y="4000504"/>
            <a:ext cx="1000132" cy="5000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endCxn id="17" idx="2"/>
          </p:cNvCxnSpPr>
          <p:nvPr/>
        </p:nvCxnSpPr>
        <p:spPr>
          <a:xfrm rot="5400000" flipH="1" flipV="1">
            <a:off x="2821769" y="4071942"/>
            <a:ext cx="500066" cy="3571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11" idx="2"/>
          </p:cNvCxnSpPr>
          <p:nvPr/>
        </p:nvCxnSpPr>
        <p:spPr>
          <a:xfrm flipV="1">
            <a:off x="4643438" y="5715016"/>
            <a:ext cx="678661" cy="3571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12" idx="2"/>
          </p:cNvCxnSpPr>
          <p:nvPr/>
        </p:nvCxnSpPr>
        <p:spPr>
          <a:xfrm rot="10800000">
            <a:off x="3821902" y="5715016"/>
            <a:ext cx="821537" cy="3571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endCxn id="23" idx="2"/>
          </p:cNvCxnSpPr>
          <p:nvPr/>
        </p:nvCxnSpPr>
        <p:spPr>
          <a:xfrm rot="10800000">
            <a:off x="964382" y="3143248"/>
            <a:ext cx="892975" cy="4286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16" idx="0"/>
          </p:cNvCxnSpPr>
          <p:nvPr/>
        </p:nvCxnSpPr>
        <p:spPr>
          <a:xfrm rot="5400000" flipH="1" flipV="1">
            <a:off x="1875216" y="3161107"/>
            <a:ext cx="428628" cy="3929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endCxn id="25" idx="2"/>
          </p:cNvCxnSpPr>
          <p:nvPr/>
        </p:nvCxnSpPr>
        <p:spPr>
          <a:xfrm rot="5400000" flipH="1" flipV="1">
            <a:off x="2089529" y="2482447"/>
            <a:ext cx="428628" cy="357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5400000" flipH="1" flipV="1">
            <a:off x="2893208" y="3250405"/>
            <a:ext cx="642942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 flipH="1" flipV="1">
            <a:off x="678630" y="2393148"/>
            <a:ext cx="642942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 flipH="1" flipV="1">
            <a:off x="4179092" y="3250405"/>
            <a:ext cx="642942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5400000" flipH="1" flipV="1">
            <a:off x="4679158" y="2393148"/>
            <a:ext cx="642942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rot="5400000" flipH="1" flipV="1">
            <a:off x="2143109" y="1714487"/>
            <a:ext cx="285752" cy="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5400000" flipH="1" flipV="1">
            <a:off x="6286513" y="1714487"/>
            <a:ext cx="285752" cy="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Управляющая кнопка: в конец 40">
            <a:hlinkClick r:id="rId2" action="ppaction://hlinksldjump" highlightClick="1"/>
          </p:cNvPr>
          <p:cNvSpPr/>
          <p:nvPr/>
        </p:nvSpPr>
        <p:spPr>
          <a:xfrm>
            <a:off x="8001024" y="6000768"/>
            <a:ext cx="928662" cy="64291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14282" y="5500702"/>
            <a:ext cx="8710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b="1" dirty="0">
                <a:latin typeface="Century Gothic" pitchFamily="34" charset="0"/>
              </a:rPr>
              <a:t>А чтобы проще было запомнить, можно использовать </a:t>
            </a:r>
          </a:p>
          <a:p>
            <a:pPr algn="ctr"/>
            <a:r>
              <a:rPr lang="ru-RU" sz="2400" b="1" dirty="0">
                <a:latin typeface="Century Gothic" pitchFamily="34" charset="0"/>
              </a:rPr>
              <a:t>слово-синоним – </a:t>
            </a:r>
            <a:r>
              <a:rPr lang="ru-RU" sz="2400" b="1" i="1" dirty="0">
                <a:solidFill>
                  <a:srgbClr val="CC0000"/>
                </a:solidFill>
                <a:latin typeface="Century Gothic" pitchFamily="34" charset="0"/>
              </a:rPr>
              <a:t>родословная</a:t>
            </a:r>
            <a:r>
              <a:rPr lang="ru-RU" sz="2400" b="1" dirty="0">
                <a:latin typeface="Century Gothic" pitchFamily="34" charset="0"/>
              </a:rPr>
              <a:t>. 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85786" y="5072074"/>
            <a:ext cx="7870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CC0000"/>
                </a:solidFill>
                <a:latin typeface="Century Gothic" pitchFamily="34" charset="0"/>
              </a:rPr>
              <a:t>Генеалогия</a:t>
            </a:r>
            <a:r>
              <a:rPr lang="ru-RU" sz="2800" b="1" dirty="0">
                <a:latin typeface="Century Gothic" pitchFamily="34" charset="0"/>
              </a:rPr>
              <a:t> – наука о родственных связях.</a:t>
            </a:r>
          </a:p>
        </p:txBody>
      </p:sp>
      <p:pic>
        <p:nvPicPr>
          <p:cNvPr id="10246" name="Picture 6" descr="семь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00108"/>
            <a:ext cx="6261716" cy="4246556"/>
          </a:xfrm>
          <a:prstGeom prst="rect">
            <a:avLst/>
          </a:prstGeom>
          <a:noFill/>
        </p:spPr>
      </p:pic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357158" y="285729"/>
            <a:ext cx="8572560" cy="58477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solidFill>
                  <a:schemeClr val="tx1"/>
                </a:solidFill>
              </a:rPr>
              <a:t>Новый материал: «Дерево потомков».</a:t>
            </a:r>
          </a:p>
        </p:txBody>
      </p:sp>
      <p:sp>
        <p:nvSpPr>
          <p:cNvPr id="7" name="Управляющая кнопка: в конец 6">
            <a:hlinkClick r:id="" action="ppaction://hlinkshowjump?jump=nextslide" highlightClick="1"/>
          </p:cNvPr>
          <p:cNvSpPr/>
          <p:nvPr/>
        </p:nvSpPr>
        <p:spPr>
          <a:xfrm>
            <a:off x="8001024" y="6072206"/>
            <a:ext cx="928662" cy="64291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68313" y="188913"/>
            <a:ext cx="8262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 dirty="0">
                <a:latin typeface="Century Gothic" pitchFamily="34" charset="0"/>
              </a:rPr>
              <a:t>Генеалогическое древо бывает двух видов: 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933450" y="836613"/>
            <a:ext cx="2701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C0000"/>
                </a:solidFill>
                <a:latin typeface="Century Gothic" pitchFamily="34" charset="0"/>
              </a:rPr>
              <a:t>НИСХОДЯЩЕЕ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508625" y="836613"/>
            <a:ext cx="2720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C0000"/>
                </a:solidFill>
                <a:latin typeface="Century Gothic" pitchFamily="34" charset="0"/>
              </a:rPr>
              <a:t>ВОСХОДЯЩЕЕ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5357826"/>
            <a:ext cx="45656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1400" b="1" dirty="0">
                <a:latin typeface="Century Gothic" pitchFamily="34" charset="0"/>
              </a:rPr>
              <a:t>Такое древо популярно в аристократических </a:t>
            </a:r>
          </a:p>
          <a:p>
            <a:pPr algn="ctr"/>
            <a:r>
              <a:rPr lang="ru-RU" sz="1400" b="1" dirty="0">
                <a:latin typeface="Century Gothic" pitchFamily="34" charset="0"/>
              </a:rPr>
              <a:t>семьях. Это древо можно назвать фамильным. </a:t>
            </a:r>
          </a:p>
          <a:p>
            <a:pPr algn="ctr"/>
            <a:r>
              <a:rPr lang="ru-RU" sz="1400" b="1" dirty="0">
                <a:latin typeface="Century Gothic" pitchFamily="34" charset="0"/>
              </a:rPr>
              <a:t>Во главу древа ставится предок, от которого </a:t>
            </a:r>
          </a:p>
          <a:p>
            <a:pPr algn="ctr"/>
            <a:r>
              <a:rPr lang="ru-RU" sz="1400" b="1" dirty="0">
                <a:latin typeface="Century Gothic" pitchFamily="34" charset="0"/>
              </a:rPr>
              <a:t>произошел тот или иной род (фамилия), </a:t>
            </a:r>
          </a:p>
          <a:p>
            <a:pPr algn="ctr"/>
            <a:r>
              <a:rPr lang="ru-RU" sz="1400" b="1" dirty="0">
                <a:latin typeface="Century Gothic" pitchFamily="34" charset="0"/>
              </a:rPr>
              <a:t>и изучаются его потомки. 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4572000" y="836613"/>
            <a:ext cx="9525" cy="6021387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4608512" y="5357826"/>
            <a:ext cx="457849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 b="1" dirty="0">
                <a:latin typeface="Century Gothic" pitchFamily="34" charset="0"/>
              </a:rPr>
              <a:t>В восходящем древе за основу также берется </a:t>
            </a:r>
          </a:p>
          <a:p>
            <a:r>
              <a:rPr lang="ru-RU" sz="1400" b="1" dirty="0">
                <a:latin typeface="Century Gothic" pitchFamily="34" charset="0"/>
              </a:rPr>
              <a:t>человек, но изучаются, наоборот – его предки </a:t>
            </a:r>
          </a:p>
          <a:p>
            <a:r>
              <a:rPr lang="ru-RU" sz="1400" b="1" dirty="0">
                <a:latin typeface="Century Gothic" pitchFamily="34" charset="0"/>
              </a:rPr>
              <a:t>по мужской и женской линии. Сначала отец </a:t>
            </a:r>
          </a:p>
          <a:p>
            <a:r>
              <a:rPr lang="ru-RU" sz="1400" b="1" dirty="0">
                <a:latin typeface="Century Gothic" pitchFamily="34" charset="0"/>
              </a:rPr>
              <a:t>и мать, потом 2 дедушки и 2 бабушки, </a:t>
            </a:r>
          </a:p>
          <a:p>
            <a:r>
              <a:rPr lang="ru-RU" sz="1400" b="1" dirty="0">
                <a:latin typeface="Century Gothic" pitchFamily="34" charset="0"/>
              </a:rPr>
              <a:t>4 прадедушки и 4 прабабушки и.т.д.</a:t>
            </a:r>
            <a:r>
              <a:rPr lang="ru-RU" sz="1400" dirty="0">
                <a:latin typeface="Century Gothic" pitchFamily="34" charset="0"/>
              </a:rPr>
              <a:t> </a:t>
            </a:r>
          </a:p>
        </p:txBody>
      </p:sp>
      <p:pic>
        <p:nvPicPr>
          <p:cNvPr id="32776" name="Picture 8" descr="сы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357298"/>
            <a:ext cx="762000" cy="1069975"/>
          </a:xfrm>
          <a:prstGeom prst="rect">
            <a:avLst/>
          </a:prstGeom>
          <a:noFill/>
        </p:spPr>
      </p:pic>
      <p:pic>
        <p:nvPicPr>
          <p:cNvPr id="32777" name="Picture 9" descr="мам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000372"/>
            <a:ext cx="812800" cy="1314450"/>
          </a:xfrm>
          <a:prstGeom prst="rect">
            <a:avLst/>
          </a:prstGeom>
          <a:noFill/>
        </p:spPr>
      </p:pic>
      <p:pic>
        <p:nvPicPr>
          <p:cNvPr id="32778" name="Picture 10" descr="пап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000372"/>
            <a:ext cx="814387" cy="1311275"/>
          </a:xfrm>
          <a:prstGeom prst="rect">
            <a:avLst/>
          </a:prstGeom>
          <a:noFill/>
        </p:spPr>
      </p:pic>
      <p:pic>
        <p:nvPicPr>
          <p:cNvPr id="32780" name="Picture 12" descr="дед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4000504"/>
            <a:ext cx="949325" cy="1314450"/>
          </a:xfrm>
          <a:prstGeom prst="rect">
            <a:avLst/>
          </a:prstGeom>
          <a:noFill/>
        </p:spPr>
      </p:pic>
      <p:pic>
        <p:nvPicPr>
          <p:cNvPr id="32781" name="Picture 13" descr="дочь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1285860"/>
            <a:ext cx="962025" cy="1150937"/>
          </a:xfrm>
          <a:prstGeom prst="rect">
            <a:avLst/>
          </a:prstGeom>
          <a:noFill/>
        </p:spPr>
      </p:pic>
      <p:pic>
        <p:nvPicPr>
          <p:cNvPr id="32782" name="Picture 14" descr="малыш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50" y="1428736"/>
            <a:ext cx="1368425" cy="933450"/>
          </a:xfrm>
          <a:prstGeom prst="rect">
            <a:avLst/>
          </a:prstGeom>
          <a:noFill/>
        </p:spPr>
      </p:pic>
      <p:sp>
        <p:nvSpPr>
          <p:cNvPr id="32786" name="Line 18"/>
          <p:cNvSpPr>
            <a:spLocks noChangeShapeType="1"/>
          </p:cNvSpPr>
          <p:nvPr/>
        </p:nvSpPr>
        <p:spPr bwMode="auto">
          <a:xfrm flipV="1">
            <a:off x="3643306" y="2285992"/>
            <a:ext cx="142876" cy="57150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 flipV="1">
            <a:off x="1357290" y="2428868"/>
            <a:ext cx="377810" cy="4937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 flipH="1" flipV="1">
            <a:off x="428596" y="2357430"/>
            <a:ext cx="396905" cy="5476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H="1" flipV="1">
            <a:off x="1285852" y="4357694"/>
            <a:ext cx="452420" cy="49213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V="1">
            <a:off x="2857488" y="4429132"/>
            <a:ext cx="492136" cy="4905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 dirty="0"/>
          </a:p>
        </p:txBody>
      </p:sp>
      <p:pic>
        <p:nvPicPr>
          <p:cNvPr id="32791" name="Picture 23" descr="сы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214818"/>
            <a:ext cx="762000" cy="1069975"/>
          </a:xfrm>
          <a:prstGeom prst="rect">
            <a:avLst/>
          </a:prstGeom>
          <a:noFill/>
        </p:spPr>
      </p:pic>
      <p:pic>
        <p:nvPicPr>
          <p:cNvPr id="32792" name="Picture 24" descr="мам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91450" y="3338513"/>
            <a:ext cx="812800" cy="1314450"/>
          </a:xfrm>
          <a:prstGeom prst="rect">
            <a:avLst/>
          </a:prstGeom>
          <a:noFill/>
        </p:spPr>
      </p:pic>
      <p:pic>
        <p:nvPicPr>
          <p:cNvPr id="32793" name="Picture 25" descr="пап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6038" y="3341688"/>
            <a:ext cx="814387" cy="1311275"/>
          </a:xfrm>
          <a:prstGeom prst="rect">
            <a:avLst/>
          </a:prstGeom>
          <a:noFill/>
        </p:spPr>
      </p:pic>
      <p:pic>
        <p:nvPicPr>
          <p:cNvPr id="32802" name="Picture 34" descr="дед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5025" y="1412875"/>
            <a:ext cx="935038" cy="1314450"/>
          </a:xfrm>
          <a:prstGeom prst="rect">
            <a:avLst/>
          </a:prstGeom>
          <a:noFill/>
        </p:spPr>
      </p:pic>
      <p:pic>
        <p:nvPicPr>
          <p:cNvPr id="32804" name="Picture 36" descr="баба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46725" y="1341438"/>
            <a:ext cx="969963" cy="1368425"/>
          </a:xfrm>
          <a:prstGeom prst="rect">
            <a:avLst/>
          </a:prstGeom>
          <a:noFill/>
        </p:spPr>
      </p:pic>
      <p:pic>
        <p:nvPicPr>
          <p:cNvPr id="32805" name="Picture 37" descr="дед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850" y="1412875"/>
            <a:ext cx="935038" cy="1314450"/>
          </a:xfrm>
          <a:prstGeom prst="rect">
            <a:avLst/>
          </a:prstGeom>
          <a:noFill/>
        </p:spPr>
      </p:pic>
      <p:pic>
        <p:nvPicPr>
          <p:cNvPr id="32806" name="Picture 38" descr="баба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39113" y="1412875"/>
            <a:ext cx="969962" cy="1368425"/>
          </a:xfrm>
          <a:prstGeom prst="rect">
            <a:avLst/>
          </a:prstGeom>
          <a:noFill/>
        </p:spPr>
      </p:pic>
      <p:sp>
        <p:nvSpPr>
          <p:cNvPr id="32807" name="Line 39"/>
          <p:cNvSpPr>
            <a:spLocks noChangeShapeType="1"/>
          </p:cNvSpPr>
          <p:nvPr/>
        </p:nvSpPr>
        <p:spPr bwMode="auto">
          <a:xfrm flipH="1" flipV="1">
            <a:off x="5867400" y="4581525"/>
            <a:ext cx="720725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2808" name="Line 40"/>
          <p:cNvSpPr>
            <a:spLocks noChangeShapeType="1"/>
          </p:cNvSpPr>
          <p:nvPr/>
        </p:nvSpPr>
        <p:spPr bwMode="auto">
          <a:xfrm flipV="1">
            <a:off x="7235825" y="4581525"/>
            <a:ext cx="720725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2809" name="Line 41"/>
          <p:cNvSpPr>
            <a:spLocks noChangeShapeType="1"/>
          </p:cNvSpPr>
          <p:nvPr/>
        </p:nvSpPr>
        <p:spPr bwMode="auto">
          <a:xfrm flipH="1" flipV="1">
            <a:off x="5003800" y="2781300"/>
            <a:ext cx="288925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2811" name="Line 43"/>
          <p:cNvSpPr>
            <a:spLocks noChangeShapeType="1"/>
          </p:cNvSpPr>
          <p:nvPr/>
        </p:nvSpPr>
        <p:spPr bwMode="auto">
          <a:xfrm flipV="1">
            <a:off x="5795963" y="2781300"/>
            <a:ext cx="2889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2812" name="Line 44"/>
          <p:cNvSpPr>
            <a:spLocks noChangeShapeType="1"/>
          </p:cNvSpPr>
          <p:nvPr/>
        </p:nvSpPr>
        <p:spPr bwMode="auto">
          <a:xfrm flipH="1" flipV="1">
            <a:off x="7667625" y="2781300"/>
            <a:ext cx="2889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2813" name="Line 45"/>
          <p:cNvSpPr>
            <a:spLocks noChangeShapeType="1"/>
          </p:cNvSpPr>
          <p:nvPr/>
        </p:nvSpPr>
        <p:spPr bwMode="auto">
          <a:xfrm flipV="1">
            <a:off x="8532813" y="2833688"/>
            <a:ext cx="2159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 dirty="0"/>
          </a:p>
        </p:txBody>
      </p:sp>
      <p:pic>
        <p:nvPicPr>
          <p:cNvPr id="32814" name="Picture 4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4388" y="-304800"/>
            <a:ext cx="304800" cy="304800"/>
          </a:xfrm>
          <a:prstGeom prst="rect">
            <a:avLst/>
          </a:prstGeom>
          <a:noFill/>
        </p:spPr>
      </p:pic>
      <p:pic>
        <p:nvPicPr>
          <p:cNvPr id="32815" name="Picture 4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40650" y="-304800"/>
            <a:ext cx="304800" cy="304800"/>
          </a:xfrm>
          <a:prstGeom prst="rect">
            <a:avLst/>
          </a:prstGeom>
          <a:noFill/>
        </p:spPr>
      </p:pic>
      <p:sp>
        <p:nvSpPr>
          <p:cNvPr id="34" name="Управляющая кнопка: в конец 33">
            <a:hlinkClick r:id="" action="ppaction://hlinkshowjump?jump=nextslide" highlightClick="1"/>
          </p:cNvPr>
          <p:cNvSpPr/>
          <p:nvPr/>
        </p:nvSpPr>
        <p:spPr>
          <a:xfrm>
            <a:off x="8215338" y="6215082"/>
            <a:ext cx="928662" cy="64291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814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81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Прямая со стрелкой 105"/>
          <p:cNvCxnSpPr/>
          <p:nvPr/>
        </p:nvCxnSpPr>
        <p:spPr>
          <a:xfrm flipV="1">
            <a:off x="3786978" y="1500174"/>
            <a:ext cx="4499798" cy="17867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rot="10800000">
            <a:off x="1000100" y="2143116"/>
            <a:ext cx="1358118" cy="11438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rot="10800000">
            <a:off x="0" y="3357562"/>
            <a:ext cx="3786182" cy="7143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rot="10800000">
            <a:off x="1928794" y="3429000"/>
            <a:ext cx="2857520" cy="6429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rot="10800000">
            <a:off x="3500430" y="3357562"/>
            <a:ext cx="1571636" cy="7143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flipV="1">
            <a:off x="5501488" y="3071810"/>
            <a:ext cx="1713718" cy="10009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V="1">
            <a:off x="5715008" y="3357562"/>
            <a:ext cx="3428992" cy="7151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V="1">
            <a:off x="4786314" y="3571876"/>
            <a:ext cx="1000926" cy="7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10800000">
            <a:off x="1857356" y="3929066"/>
            <a:ext cx="1786744" cy="10009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0800000">
            <a:off x="357158" y="4000504"/>
            <a:ext cx="3215504" cy="9294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V="1">
            <a:off x="4286248" y="3929066"/>
            <a:ext cx="4500594" cy="10009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V="1">
            <a:off x="4000496" y="4357694"/>
            <a:ext cx="1500198" cy="5715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V="1">
            <a:off x="4071934" y="3929066"/>
            <a:ext cx="3286148" cy="10009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13" idx="0"/>
          </p:cNvCxnSpPr>
          <p:nvPr/>
        </p:nvCxnSpPr>
        <p:spPr>
          <a:xfrm rot="16200000" flipV="1">
            <a:off x="3589728" y="4697024"/>
            <a:ext cx="428628" cy="3571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6215042" y="4714884"/>
            <a:ext cx="2928958" cy="8580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6215074" y="4714884"/>
            <a:ext cx="1357322" cy="8572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6" idx="0"/>
          </p:cNvCxnSpPr>
          <p:nvPr/>
        </p:nvCxnSpPr>
        <p:spPr>
          <a:xfrm rot="16200000" flipV="1">
            <a:off x="3107521" y="2750339"/>
            <a:ext cx="1785950" cy="38576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10800000">
            <a:off x="1428728" y="4786322"/>
            <a:ext cx="4358482" cy="7866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10800000">
            <a:off x="0" y="4857760"/>
            <a:ext cx="5572928" cy="7866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4929190" y="5715016"/>
            <a:ext cx="1071570" cy="6429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5429256" y="5572140"/>
            <a:ext cx="3714744" cy="7866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0800000">
            <a:off x="0" y="5643578"/>
            <a:ext cx="3572664" cy="7151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0800000">
            <a:off x="2643174" y="5572140"/>
            <a:ext cx="1643870" cy="7866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idx="1"/>
          </p:nvPr>
        </p:nvSpPr>
        <p:spPr>
          <a:xfrm>
            <a:off x="285720" y="214290"/>
            <a:ext cx="871543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Дерево Р – это дерево потомков боярина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Федора Никитича Романова (Филарета), основателя династии русских царей Романовых.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3500430" y="6357958"/>
            <a:ext cx="2357454" cy="35719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Федор Никитич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5214942" y="5572140"/>
            <a:ext cx="1428760" cy="57150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Михаил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1613-1645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29520" y="5715016"/>
            <a:ext cx="1357322" cy="357190"/>
          </a:xfrm>
          <a:prstGeom prst="rect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Иоанн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715016"/>
            <a:ext cx="1500198" cy="357190"/>
          </a:xfrm>
          <a:prstGeom prst="rect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Никита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715016"/>
            <a:ext cx="1500198" cy="357190"/>
          </a:xfrm>
          <a:prstGeom prst="rect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Борис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72396" y="4929198"/>
            <a:ext cx="1357322" cy="357190"/>
          </a:xfrm>
          <a:prstGeom prst="rect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Василий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72198" y="4929198"/>
            <a:ext cx="1357322" cy="357190"/>
          </a:xfrm>
          <a:prstGeom prst="rect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Анна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4929198"/>
            <a:ext cx="1357322" cy="357190"/>
          </a:xfrm>
          <a:prstGeom prst="rect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Иоанн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3143240" y="4929198"/>
            <a:ext cx="1357322" cy="64294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Алексей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1645-1676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4929198"/>
            <a:ext cx="1357322" cy="357190"/>
          </a:xfrm>
          <a:prstGeom prst="rect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Пелагея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4929198"/>
            <a:ext cx="1357322" cy="357190"/>
          </a:xfrm>
          <a:prstGeom prst="rect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Ирина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4071942"/>
            <a:ext cx="1357322" cy="357190"/>
          </a:xfrm>
          <a:prstGeom prst="rect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Софья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hlinkClick r:id="rId5" action="ppaction://hlinksldjump"/>
          </p:cNvPr>
          <p:cNvSpPr/>
          <p:nvPr/>
        </p:nvSpPr>
        <p:spPr>
          <a:xfrm>
            <a:off x="1714480" y="4071942"/>
            <a:ext cx="1357322" cy="71438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Феодор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1676-1682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hlinkClick r:id="rId6" action="ppaction://hlinksldjump"/>
          </p:cNvPr>
          <p:cNvSpPr/>
          <p:nvPr/>
        </p:nvSpPr>
        <p:spPr>
          <a:xfrm>
            <a:off x="3143240" y="4071942"/>
            <a:ext cx="1357322" cy="71438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Иоанн </a:t>
            </a:r>
            <a:r>
              <a:rPr lang="en-US" sz="2000" b="1" dirty="0" smtClean="0">
                <a:solidFill>
                  <a:schemeClr val="tx1"/>
                </a:solidFill>
              </a:rPr>
              <a:t>V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1682-1696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hlinkClick r:id="rId7" action="ppaction://hlinksldjump"/>
          </p:cNvPr>
          <p:cNvSpPr/>
          <p:nvPr/>
        </p:nvSpPr>
        <p:spPr>
          <a:xfrm>
            <a:off x="4572000" y="4071942"/>
            <a:ext cx="1357322" cy="71438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Пётр </a:t>
            </a:r>
            <a:r>
              <a:rPr lang="en-US" sz="2000" b="1" dirty="0" smtClean="0">
                <a:solidFill>
                  <a:schemeClr val="tx1"/>
                </a:solidFill>
              </a:rPr>
              <a:t>I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1682-1725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00760" y="4071942"/>
            <a:ext cx="1357322" cy="357190"/>
          </a:xfrm>
          <a:prstGeom prst="rect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Феодора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29520" y="4071942"/>
            <a:ext cx="1357322" cy="357190"/>
          </a:xfrm>
          <a:prstGeom prst="rect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Наталья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hlinkClick r:id="rId8" action="ppaction://hlinksldjump"/>
          </p:cNvPr>
          <p:cNvSpPr/>
          <p:nvPr/>
        </p:nvSpPr>
        <p:spPr>
          <a:xfrm>
            <a:off x="214282" y="3286124"/>
            <a:ext cx="1357322" cy="64294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Анна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1730-1740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43042" y="3286124"/>
            <a:ext cx="1357322" cy="357190"/>
          </a:xfrm>
          <a:prstGeom prst="rect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Алексей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71802" y="3286124"/>
            <a:ext cx="1357322" cy="357190"/>
          </a:xfrm>
          <a:prstGeom prst="rect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Анна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>
            <a:hlinkClick r:id="rId9" action="ppaction://hlinksldjump"/>
          </p:cNvPr>
          <p:cNvSpPr/>
          <p:nvPr/>
        </p:nvSpPr>
        <p:spPr>
          <a:xfrm>
            <a:off x="4500562" y="3286124"/>
            <a:ext cx="1571636" cy="64294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Елизавета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1741-1761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43636" y="3286124"/>
            <a:ext cx="1357322" cy="357190"/>
          </a:xfrm>
          <a:prstGeom prst="rect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Маргарита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72396" y="3286124"/>
            <a:ext cx="1357322" cy="357190"/>
          </a:xfrm>
          <a:prstGeom prst="rect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Пётр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>
            <a:hlinkClick r:id="rId9" action="ppaction://hlinksldjump"/>
          </p:cNvPr>
          <p:cNvSpPr/>
          <p:nvPr/>
        </p:nvSpPr>
        <p:spPr>
          <a:xfrm>
            <a:off x="3500430" y="2571744"/>
            <a:ext cx="1357322" cy="57150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Пётр </a:t>
            </a:r>
            <a:r>
              <a:rPr lang="en-US" sz="2000" b="1" dirty="0" smtClean="0">
                <a:solidFill>
                  <a:schemeClr val="tx1"/>
                </a:solidFill>
              </a:rPr>
              <a:t>III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1761-1762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>
            <a:hlinkClick r:id="rId9" action="ppaction://hlinksldjump"/>
          </p:cNvPr>
          <p:cNvSpPr/>
          <p:nvPr/>
        </p:nvSpPr>
        <p:spPr>
          <a:xfrm>
            <a:off x="928662" y="2571744"/>
            <a:ext cx="1357322" cy="57150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Пётр </a:t>
            </a:r>
            <a:r>
              <a:rPr lang="en-US" sz="2000" b="1" dirty="0" smtClean="0">
                <a:solidFill>
                  <a:schemeClr val="tx1"/>
                </a:solidFill>
              </a:rPr>
              <a:t>II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1727-1730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>
            <a:hlinkClick r:id="" action="ppaction://noaction"/>
          </p:cNvPr>
          <p:cNvSpPr/>
          <p:nvPr/>
        </p:nvSpPr>
        <p:spPr>
          <a:xfrm>
            <a:off x="5143504" y="2071678"/>
            <a:ext cx="1357322" cy="57150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Павел </a:t>
            </a:r>
            <a:r>
              <a:rPr lang="en-US" sz="2000" b="1" dirty="0" smtClean="0">
                <a:solidFill>
                  <a:schemeClr val="tx1"/>
                </a:solidFill>
              </a:rPr>
              <a:t>I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1796-1801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>
            <a:hlinkClick r:id="rId10" action="ppaction://hlinksldjump"/>
          </p:cNvPr>
          <p:cNvSpPr/>
          <p:nvPr/>
        </p:nvSpPr>
        <p:spPr>
          <a:xfrm>
            <a:off x="6786578" y="1643050"/>
            <a:ext cx="1928826" cy="64294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Александр </a:t>
            </a:r>
            <a:r>
              <a:rPr lang="en-US" sz="2000" b="1" dirty="0" smtClean="0">
                <a:solidFill>
                  <a:schemeClr val="tx1"/>
                </a:solidFill>
              </a:rPr>
              <a:t>I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1801-1825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3" name="Управляющая кнопка: в конец 52">
            <a:hlinkClick r:id="rId11" action="ppaction://hlinksldjump" highlightClick="1"/>
          </p:cNvPr>
          <p:cNvSpPr/>
          <p:nvPr/>
        </p:nvSpPr>
        <p:spPr>
          <a:xfrm>
            <a:off x="8215338" y="6215082"/>
            <a:ext cx="928662" cy="64291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857232"/>
            <a:ext cx="2953425" cy="37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285720" y="4857760"/>
            <a:ext cx="8572560" cy="120032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entury Gothic" pitchFamily="34" charset="0"/>
              </a:rPr>
              <a:t>Попробуем создать свой проект 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Gothic" pitchFamily="34" charset="0"/>
              </a:rPr>
              <a:t>«Дерево потомков»?</a:t>
            </a:r>
            <a:endParaRPr lang="ru-RU" sz="3600" b="1" i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214282" y="142852"/>
            <a:ext cx="8715436" cy="646331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Практическая работа</a:t>
            </a:r>
            <a:endParaRPr lang="ru-RU" sz="3600" b="1" i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" name="Управляющая кнопка: в конец 6">
            <a:hlinkClick r:id="" action="ppaction://hlinkshowjump?jump=nextslide" highlightClick="1"/>
          </p:cNvPr>
          <p:cNvSpPr/>
          <p:nvPr/>
        </p:nvSpPr>
        <p:spPr>
          <a:xfrm>
            <a:off x="8215338" y="6215082"/>
            <a:ext cx="928662" cy="64291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marL="0" indent="0" algn="ct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1400" b="1" dirty="0" smtClean="0"/>
          </a:p>
          <a:p>
            <a:pPr>
              <a:buFont typeface="+mj-lt"/>
              <a:buAutoNum type="arabicPeriod"/>
            </a:pPr>
            <a:r>
              <a:rPr lang="ru-RU" sz="1600" b="1" dirty="0" smtClean="0"/>
              <a:t>На предыдущем уроке мы начали  работу с накапливания информации о родственниках: даты их рождения,  фотографии. Вы расспросили старших - дедушек и бабушек о них самих и об их предках. Из рассказов и воспоминаний старшего поколения узнали много примечательных фактов из жизни конкретных людей, получили сведения об их материальном положении, физическом состоянии, внешности, привычках, познакомиться с семейными преданиями и легендами.</a:t>
            </a:r>
          </a:p>
          <a:p>
            <a:pPr marL="0" indent="0">
              <a:buNone/>
            </a:pPr>
            <a:r>
              <a:rPr lang="ru-RU" sz="1600" b="1" dirty="0" smtClean="0"/>
              <a:t> </a:t>
            </a:r>
          </a:p>
          <a:p>
            <a:pPr marL="0" indent="0">
              <a:buNone/>
            </a:pPr>
            <a:endParaRPr lang="ru-RU" sz="1400" b="1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214282" y="142852"/>
            <a:ext cx="8715436" cy="646331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Инструкция</a:t>
            </a:r>
            <a:endParaRPr lang="ru-RU" sz="3600" b="1" i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026" name="Picture 2" descr="C:\Users\Учитель\Documents\Downloads\phoca_thumb_l_2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03213">
            <a:off x="5954927" y="2918375"/>
            <a:ext cx="2366960" cy="1797530"/>
          </a:xfrm>
          <a:prstGeom prst="rect">
            <a:avLst/>
          </a:prstGeom>
          <a:noFill/>
        </p:spPr>
      </p:pic>
      <p:pic>
        <p:nvPicPr>
          <p:cNvPr id="1027" name="Picture 3" descr="C:\Users\Учитель\Documents\Downloads\m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50350">
            <a:off x="777153" y="3281440"/>
            <a:ext cx="3228970" cy="2495822"/>
          </a:xfrm>
          <a:prstGeom prst="rect">
            <a:avLst/>
          </a:prstGeom>
          <a:noFill/>
        </p:spPr>
      </p:pic>
      <p:pic>
        <p:nvPicPr>
          <p:cNvPr id="1028" name="Picture 4" descr="C:\Users\Учитель\Documents\Downloads\b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857760"/>
            <a:ext cx="2452678" cy="1729138"/>
          </a:xfrm>
          <a:prstGeom prst="rect">
            <a:avLst/>
          </a:prstGeom>
          <a:noFill/>
        </p:spPr>
      </p:pic>
      <p:sp>
        <p:nvSpPr>
          <p:cNvPr id="7" name="Управляющая кнопка: в конец 6">
            <a:hlinkClick r:id="" action="ppaction://hlinkshowjump?jump=nextslide" highlightClick="1"/>
          </p:cNvPr>
          <p:cNvSpPr/>
          <p:nvPr/>
        </p:nvSpPr>
        <p:spPr>
          <a:xfrm>
            <a:off x="8001024" y="6072206"/>
            <a:ext cx="928662" cy="64291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79400" y="274638"/>
            <a:ext cx="8682038" cy="500062"/>
          </a:xfrm>
        </p:spPr>
        <p:txBody>
          <a:bodyPr/>
          <a:lstStyle/>
          <a:p>
            <a:endParaRPr lang="ru-RU" sz="2400" dirty="0" smtClean="0"/>
          </a:p>
        </p:txBody>
      </p:sp>
      <p:pic>
        <p:nvPicPr>
          <p:cNvPr id="10244" name="Picture 4" descr="Оре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643050"/>
            <a:ext cx="6929486" cy="44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 bwMode="auto">
          <a:xfrm>
            <a:off x="3687763" y="1006475"/>
            <a:ext cx="2897187" cy="627063"/>
          </a:xfrm>
          <a:prstGeom prst="wedgeRoundRectCallout">
            <a:avLst>
              <a:gd name="adj1" fmla="val -44592"/>
              <a:gd name="adj2" fmla="val 103484"/>
              <a:gd name="adj3" fmla="val 16667"/>
            </a:avLst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200" b="0" dirty="0">
                <a:latin typeface="Arial" charset="0"/>
              </a:rPr>
              <a:t>Лента (инструменты)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 bwMode="auto">
          <a:xfrm>
            <a:off x="5794375" y="2733675"/>
            <a:ext cx="1233488" cy="625475"/>
          </a:xfrm>
          <a:prstGeom prst="wedgeRoundRectCallout">
            <a:avLst>
              <a:gd name="adj1" fmla="val -44592"/>
              <a:gd name="adj2" fmla="val 103484"/>
              <a:gd name="adj3" fmla="val 16667"/>
            </a:avLst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200" b="0" dirty="0">
                <a:latin typeface="Arial" charset="0"/>
              </a:rPr>
              <a:t>Слайд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 bwMode="auto">
          <a:xfrm>
            <a:off x="184150" y="4057650"/>
            <a:ext cx="1890713" cy="627063"/>
          </a:xfrm>
          <a:prstGeom prst="wedgeRoundRectCallout">
            <a:avLst>
              <a:gd name="adj1" fmla="val 37075"/>
              <a:gd name="adj2" fmla="val -109631"/>
              <a:gd name="adj3" fmla="val 16667"/>
            </a:avLst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200" b="0" dirty="0">
                <a:latin typeface="Arial" charset="0"/>
              </a:rPr>
              <a:t>Все слайды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2846388" y="4448175"/>
            <a:ext cx="1520825" cy="627063"/>
          </a:xfrm>
          <a:prstGeom prst="wedgeRoundRectCallout">
            <a:avLst>
              <a:gd name="adj1" fmla="val 3381"/>
              <a:gd name="adj2" fmla="val 123156"/>
              <a:gd name="adj3" fmla="val 16667"/>
            </a:avLst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200" b="0" dirty="0">
                <a:latin typeface="Arial" charset="0"/>
              </a:rPr>
              <a:t>Заметки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 bwMode="auto">
          <a:xfrm>
            <a:off x="5024438" y="4737100"/>
            <a:ext cx="1520825" cy="625475"/>
          </a:xfrm>
          <a:prstGeom prst="wedgeRoundRectCallout">
            <a:avLst>
              <a:gd name="adj1" fmla="val 3381"/>
              <a:gd name="adj2" fmla="val 123156"/>
              <a:gd name="adj3" fmla="val 16667"/>
            </a:avLst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200" b="0" dirty="0">
                <a:latin typeface="Arial" charset="0"/>
              </a:rPr>
              <a:t>Режимы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 bwMode="auto">
          <a:xfrm>
            <a:off x="6750050" y="4767263"/>
            <a:ext cx="1520825" cy="627062"/>
          </a:xfrm>
          <a:prstGeom prst="wedgeRoundRectCallout">
            <a:avLst>
              <a:gd name="adj1" fmla="val 3381"/>
              <a:gd name="adj2" fmla="val 123156"/>
              <a:gd name="adj3" fmla="val 16667"/>
            </a:avLst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200" b="0" dirty="0">
                <a:latin typeface="Arial" charset="0"/>
              </a:rPr>
              <a:t>Масштаб</a:t>
            </a:r>
          </a:p>
        </p:txBody>
      </p:sp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214282" y="214290"/>
            <a:ext cx="8715436" cy="83099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2. Попробуем составить родословное дерево. Оформим дерево в виде презентации:</a:t>
            </a:r>
            <a:endParaRPr lang="ru-RU" sz="2400" b="1" i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2" name="Управляющая кнопка: в конец 11">
            <a:hlinkClick r:id="" action="ppaction://hlinkshowjump?jump=nextslide" highlightClick="1"/>
          </p:cNvPr>
          <p:cNvSpPr/>
          <p:nvPr/>
        </p:nvSpPr>
        <p:spPr>
          <a:xfrm>
            <a:off x="8001024" y="6072206"/>
            <a:ext cx="928662" cy="64291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863_0.tmp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1285860"/>
            <a:ext cx="4857784" cy="5163131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428564" y="214290"/>
            <a:ext cx="8715436" cy="769441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3. На слайде изобразим дерево.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Управляющая кнопка: в конец 3">
            <a:hlinkClick r:id="" action="ppaction://hlinkshowjump?jump=nextslide" highlightClick="1"/>
          </p:cNvPr>
          <p:cNvSpPr/>
          <p:nvPr/>
        </p:nvSpPr>
        <p:spPr>
          <a:xfrm>
            <a:off x="8001024" y="6072206"/>
            <a:ext cx="928662" cy="64291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79400" y="274638"/>
            <a:ext cx="8682038" cy="50006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dirty="0" smtClean="0"/>
          </a:p>
        </p:txBody>
      </p:sp>
      <p:sp>
        <p:nvSpPr>
          <p:cNvPr id="21507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8DAE10A-0B29-4FE1-9FA2-E42673102559}" type="slidenum">
              <a:rPr lang="ru-RU" smtClean="0"/>
              <a:pPr eaLnBrk="1" hangingPunct="1"/>
              <a:t>18</a:t>
            </a:fld>
            <a:endParaRPr lang="ru-RU" smtClean="0"/>
          </a:p>
        </p:txBody>
      </p:sp>
      <p:pic>
        <p:nvPicPr>
          <p:cNvPr id="43016" name="Picture 8" descr="Оре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857232"/>
            <a:ext cx="7582539" cy="27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43017" name="Picture 9" descr="Оре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929066"/>
            <a:ext cx="38227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1" name="Стрелка вправо 30"/>
          <p:cNvSpPr>
            <a:spLocks noChangeArrowheads="1"/>
          </p:cNvSpPr>
          <p:nvPr/>
        </p:nvSpPr>
        <p:spPr bwMode="auto">
          <a:xfrm rot="5400000">
            <a:off x="3304373" y="3482181"/>
            <a:ext cx="498475" cy="392113"/>
          </a:xfrm>
          <a:prstGeom prst="rightArrow">
            <a:avLst>
              <a:gd name="adj1" fmla="val 50000"/>
              <a:gd name="adj2" fmla="val 49944"/>
            </a:avLst>
          </a:prstGeom>
          <a:solidFill>
            <a:srgbClr val="3333FF"/>
          </a:solidFill>
          <a:ln w="25400" algn="ctr">
            <a:solidFill>
              <a:schemeClr val="bg1"/>
            </a:solidFill>
            <a:round/>
            <a:headE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2" name="Заголовок 3"/>
          <p:cNvSpPr txBox="1">
            <a:spLocks/>
          </p:cNvSpPr>
          <p:nvPr/>
        </p:nvSpPr>
        <p:spPr bwMode="auto">
          <a:xfrm>
            <a:off x="214282" y="214290"/>
            <a:ext cx="8715436" cy="40011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4. На дерево вставим фотографии свои и родственников.</a:t>
            </a:r>
          </a:p>
        </p:txBody>
      </p:sp>
      <p:sp>
        <p:nvSpPr>
          <p:cNvPr id="30" name="Скругленная прямоугольная выноска 29"/>
          <p:cNvSpPr/>
          <p:nvPr/>
        </p:nvSpPr>
        <p:spPr bwMode="auto">
          <a:xfrm>
            <a:off x="6429388" y="4572008"/>
            <a:ext cx="2143140" cy="1214446"/>
          </a:xfrm>
          <a:prstGeom prst="wedgeRoundRectCallout">
            <a:avLst>
              <a:gd name="adj1" fmla="val -96569"/>
              <a:gd name="adj2" fmla="val -7958"/>
              <a:gd name="adj3" fmla="val 16667"/>
            </a:avLst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200" b="0" dirty="0" smtClean="0">
                <a:latin typeface="Arial" charset="0"/>
              </a:rPr>
              <a:t>Папка с </a:t>
            </a:r>
          </a:p>
          <a:p>
            <a:pPr algn="ctr">
              <a:defRPr/>
            </a:pPr>
            <a:r>
              <a:rPr lang="ru-RU" sz="2200" b="0" dirty="0" smtClean="0">
                <a:latin typeface="Arial" charset="0"/>
              </a:rPr>
              <a:t>фотографиями </a:t>
            </a:r>
          </a:p>
          <a:p>
            <a:pPr algn="ctr">
              <a:defRPr/>
            </a:pPr>
            <a:r>
              <a:rPr lang="ru-RU" sz="2200" b="0" dirty="0" smtClean="0">
                <a:latin typeface="Arial" charset="0"/>
              </a:rPr>
              <a:t>семьи</a:t>
            </a:r>
            <a:endParaRPr lang="ru-RU" sz="2200" b="0" dirty="0">
              <a:latin typeface="Arial" charset="0"/>
            </a:endParaRPr>
          </a:p>
        </p:txBody>
      </p:sp>
      <p:sp>
        <p:nvSpPr>
          <p:cNvPr id="9" name="Управляющая кнопка: в конец 8">
            <a:hlinkClick r:id="" action="ppaction://hlinkshowjump?jump=nextslide" highlightClick="1"/>
          </p:cNvPr>
          <p:cNvSpPr/>
          <p:nvPr/>
        </p:nvSpPr>
        <p:spPr>
          <a:xfrm>
            <a:off x="8001024" y="6072206"/>
            <a:ext cx="928662" cy="64291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745101" cy="401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214282" y="214290"/>
            <a:ext cx="8715436" cy="10156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5. Родословное дерево оформите следующим образом: ствол — это вы, крупные ветви — ваши родители, более мелкие — дедушки и бабушки и т.д.  </a:t>
            </a:r>
          </a:p>
        </p:txBody>
      </p:sp>
      <p:sp>
        <p:nvSpPr>
          <p:cNvPr id="5" name="Управляющая кнопка: в конец 4">
            <a:hlinkClick r:id="" action="ppaction://hlinkshowjump?jump=nextslide" highlightClick="1"/>
          </p:cNvPr>
          <p:cNvSpPr/>
          <p:nvPr/>
        </p:nvSpPr>
        <p:spPr>
          <a:xfrm>
            <a:off x="8001024" y="6072206"/>
            <a:ext cx="928662" cy="64291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нутый угол 6"/>
          <p:cNvSpPr/>
          <p:nvPr/>
        </p:nvSpPr>
        <p:spPr>
          <a:xfrm>
            <a:off x="214282" y="142852"/>
            <a:ext cx="8715436" cy="6500858"/>
          </a:xfrm>
          <a:prstGeom prst="foldedCorner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38100"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6215106"/>
          </a:xfrm>
        </p:spPr>
        <p:txBody>
          <a:bodyPr/>
          <a:lstStyle/>
          <a:p>
            <a:pPr marL="0" indent="0">
              <a:buNone/>
            </a:pPr>
            <a:endParaRPr lang="ru-RU" sz="2400" b="1" u="sng" dirty="0" smtClean="0"/>
          </a:p>
          <a:p>
            <a:pPr marL="0" indent="0">
              <a:buNone/>
            </a:pPr>
            <a:r>
              <a:rPr lang="ru-RU" sz="2400" b="1" u="sng" dirty="0" smtClean="0"/>
              <a:t>Цель </a:t>
            </a:r>
            <a:r>
              <a:rPr lang="ru-RU" sz="2400" dirty="0" smtClean="0"/>
              <a:t>: формирование навыков применения деревьев для описания структуры родственных отношений в семье.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Задачи: </a:t>
            </a:r>
          </a:p>
          <a:p>
            <a:pPr marL="0" indent="0">
              <a:buNone/>
            </a:pPr>
            <a:r>
              <a:rPr lang="ru-RU" sz="2400" i="1" u="sng" dirty="0" smtClean="0"/>
              <a:t>Образовательная</a:t>
            </a:r>
            <a:r>
              <a:rPr lang="ru-RU" sz="2400" i="1" dirty="0" smtClean="0"/>
              <a:t>  - закрепить понятия «дерево», «уровень вершины дерева», «путь дерева</a:t>
            </a:r>
            <a:r>
              <a:rPr lang="ru-RU" sz="2400" dirty="0" smtClean="0"/>
              <a:t>»; </a:t>
            </a:r>
            <a:r>
              <a:rPr lang="ru-RU" sz="2400" i="1" dirty="0" smtClean="0"/>
              <a:t>учить  строить фрагмент генеалогического дерева своей семьи.</a:t>
            </a:r>
          </a:p>
          <a:p>
            <a:pPr marL="0" lvl="0" indent="0">
              <a:buNone/>
            </a:pPr>
            <a:r>
              <a:rPr lang="ru-RU" sz="2400" i="1" u="sng" dirty="0" smtClean="0"/>
              <a:t>Развивающая</a:t>
            </a:r>
            <a:r>
              <a:rPr lang="ru-RU" sz="2400" i="1" dirty="0" smtClean="0"/>
              <a:t> – развивать логическое и образное мышление через умение сравнивать и анализировать, делать выводы; развивать творческую и познавательную активность.  </a:t>
            </a:r>
          </a:p>
          <a:p>
            <a:pPr marL="0" indent="0">
              <a:buNone/>
            </a:pPr>
            <a:r>
              <a:rPr lang="ru-RU" sz="2400" i="1" u="sng" dirty="0" smtClean="0"/>
              <a:t>Воспитательная </a:t>
            </a:r>
            <a:r>
              <a:rPr lang="ru-RU" sz="2400" i="1" dirty="0" smtClean="0"/>
              <a:t>- в</a:t>
            </a:r>
            <a:r>
              <a:rPr lang="x-none" sz="2400" i="1" smtClean="0"/>
              <a:t>осп</a:t>
            </a:r>
            <a:r>
              <a:rPr lang="ru-RU" sz="2400" i="1" dirty="0" smtClean="0"/>
              <a:t>итывать у обучающихся чувства патриотизма, </a:t>
            </a:r>
            <a:r>
              <a:rPr lang="x-none" sz="2400" i="1" smtClean="0"/>
              <a:t>уважени</a:t>
            </a:r>
            <a:r>
              <a:rPr lang="ru-RU" sz="2400" i="1" dirty="0" smtClean="0"/>
              <a:t>я</a:t>
            </a:r>
            <a:r>
              <a:rPr lang="x-none" sz="2400" i="1" smtClean="0"/>
              <a:t> к</a:t>
            </a:r>
            <a:r>
              <a:rPr lang="ru-RU" sz="2400" i="1" dirty="0" smtClean="0"/>
              <a:t> прошлому своей семьи.</a:t>
            </a:r>
          </a:p>
        </p:txBody>
      </p:sp>
      <p:sp>
        <p:nvSpPr>
          <p:cNvPr id="4" name="Управляющая кнопка: в конец 3">
            <a:hlinkClick r:id="" action="ppaction://hlinkshowjump?jump=nextslide" highlightClick="1"/>
          </p:cNvPr>
          <p:cNvSpPr/>
          <p:nvPr/>
        </p:nvSpPr>
        <p:spPr>
          <a:xfrm>
            <a:off x="8358214" y="6286520"/>
            <a:ext cx="785786" cy="5714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Оре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43" y="936624"/>
            <a:ext cx="8117220" cy="220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13" name="Picture 2" descr="Оре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673475"/>
            <a:ext cx="460851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19" name="Скругленная прямоугольная выноска 18"/>
          <p:cNvSpPr/>
          <p:nvPr/>
        </p:nvSpPr>
        <p:spPr bwMode="auto">
          <a:xfrm>
            <a:off x="214282" y="5286388"/>
            <a:ext cx="2136775" cy="785818"/>
          </a:xfrm>
          <a:prstGeom prst="wedgeRoundRectCallout">
            <a:avLst>
              <a:gd name="adj1" fmla="val 78292"/>
              <a:gd name="adj2" fmla="val -117974"/>
              <a:gd name="adj3" fmla="val 16667"/>
            </a:avLst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200" b="0" dirty="0" smtClean="0">
                <a:latin typeface="Arial" charset="0"/>
              </a:rPr>
              <a:t>Полужирный </a:t>
            </a:r>
          </a:p>
          <a:p>
            <a:pPr algn="ctr">
              <a:defRPr/>
            </a:pPr>
            <a:r>
              <a:rPr lang="ru-RU" sz="2200" b="0" dirty="0" smtClean="0">
                <a:latin typeface="Arial" charset="0"/>
              </a:rPr>
              <a:t>шрифт</a:t>
            </a:r>
            <a:endParaRPr lang="ru-RU" sz="2200" b="0" dirty="0">
              <a:latin typeface="Arial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 bwMode="auto">
          <a:xfrm>
            <a:off x="3741738" y="5467350"/>
            <a:ext cx="1376362" cy="850900"/>
          </a:xfrm>
          <a:prstGeom prst="wedgeRoundRectCallout">
            <a:avLst>
              <a:gd name="adj1" fmla="val 18436"/>
              <a:gd name="adj2" fmla="val -124602"/>
              <a:gd name="adj3" fmla="val 16667"/>
            </a:avLst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200" b="0" dirty="0">
                <a:latin typeface="Arial" charset="0"/>
              </a:rPr>
              <a:t>тень </a:t>
            </a:r>
            <a:br>
              <a:rPr lang="ru-RU" sz="2200" b="0" dirty="0">
                <a:latin typeface="Arial" charset="0"/>
              </a:rPr>
            </a:br>
            <a:r>
              <a:rPr lang="ru-RU" sz="2200" b="0" dirty="0">
                <a:latin typeface="Arial" charset="0"/>
              </a:rPr>
              <a:t>от букв</a:t>
            </a:r>
          </a:p>
        </p:txBody>
      </p:sp>
      <p:sp>
        <p:nvSpPr>
          <p:cNvPr id="21" name="Скругленная прямоугольная выноска 20"/>
          <p:cNvSpPr/>
          <p:nvPr/>
        </p:nvSpPr>
        <p:spPr bwMode="auto">
          <a:xfrm>
            <a:off x="5572132" y="5643578"/>
            <a:ext cx="1519237" cy="627063"/>
          </a:xfrm>
          <a:prstGeom prst="wedgeRoundRectCallout">
            <a:avLst>
              <a:gd name="adj1" fmla="val -146377"/>
              <a:gd name="adj2" fmla="val -294037"/>
              <a:gd name="adj3" fmla="val 16667"/>
            </a:avLst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200" b="0" dirty="0" smtClean="0">
                <a:latin typeface="Arial" charset="0"/>
              </a:rPr>
              <a:t>шрифт</a:t>
            </a:r>
            <a:endParaRPr lang="ru-RU" sz="2200" b="0" dirty="0">
              <a:latin typeface="Arial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 bwMode="auto">
          <a:xfrm>
            <a:off x="7143768" y="3857628"/>
            <a:ext cx="1627188" cy="1092200"/>
          </a:xfrm>
          <a:prstGeom prst="wedgeRoundRectCallout">
            <a:avLst>
              <a:gd name="adj1" fmla="val -69946"/>
              <a:gd name="adj2" fmla="val 25576"/>
              <a:gd name="adj3" fmla="val 16667"/>
            </a:avLst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200" b="0" dirty="0" smtClean="0">
                <a:latin typeface="Arial" charset="0"/>
              </a:rPr>
              <a:t> Цвет </a:t>
            </a:r>
          </a:p>
          <a:p>
            <a:pPr algn="ctr">
              <a:defRPr/>
            </a:pPr>
            <a:r>
              <a:rPr lang="ru-RU" sz="2200" b="0" dirty="0" smtClean="0">
                <a:latin typeface="Arial" charset="0"/>
              </a:rPr>
              <a:t>текста</a:t>
            </a:r>
            <a:endParaRPr lang="ru-RU" sz="2200" b="0" dirty="0">
              <a:latin typeface="Arial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 bwMode="auto">
          <a:xfrm>
            <a:off x="2285984" y="3071810"/>
            <a:ext cx="3348037" cy="493710"/>
          </a:xfrm>
          <a:prstGeom prst="wedgeRoundRectCallout">
            <a:avLst>
              <a:gd name="adj1" fmla="val 32241"/>
              <a:gd name="adj2" fmla="val 91719"/>
              <a:gd name="adj3" fmla="val 16667"/>
            </a:avLst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200" b="0" dirty="0" smtClean="0">
                <a:latin typeface="Arial" charset="0"/>
              </a:rPr>
              <a:t> размер </a:t>
            </a:r>
            <a:r>
              <a:rPr lang="ru-RU" sz="2200" b="0" dirty="0">
                <a:latin typeface="Arial" charset="0"/>
              </a:rPr>
              <a:t>шрифта</a:t>
            </a:r>
          </a:p>
        </p:txBody>
      </p:sp>
      <p:sp>
        <p:nvSpPr>
          <p:cNvPr id="15" name="Заголовок 3"/>
          <p:cNvSpPr txBox="1">
            <a:spLocks/>
          </p:cNvSpPr>
          <p:nvPr/>
        </p:nvSpPr>
        <p:spPr bwMode="auto">
          <a:xfrm>
            <a:off x="214282" y="214290"/>
            <a:ext cx="8715436" cy="52322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6. Добавьте текст (надписи) под фотографии.</a:t>
            </a:r>
          </a:p>
        </p:txBody>
      </p:sp>
      <p:sp>
        <p:nvSpPr>
          <p:cNvPr id="10" name="Управляющая кнопка: в конец 9">
            <a:hlinkClick r:id="rId4" action="ppaction://hlinksldjump" highlightClick="1"/>
          </p:cNvPr>
          <p:cNvSpPr/>
          <p:nvPr/>
        </p:nvSpPr>
        <p:spPr>
          <a:xfrm>
            <a:off x="8001024" y="6072206"/>
            <a:ext cx="928662" cy="64291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Посмотрите на проекты друг друга, чей проект интереснее и содержательнее других?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еще можно добавить в проект?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Ребята вам понравился  урок? Какое настроение вызывает у вас наш урок?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Что вызвало трудности? Что самое интересное запомнилось?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Что вы узнали нового?</a:t>
            </a:r>
          </a:p>
          <a:p>
            <a:pPr marL="514350" lvl="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2322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7. Рефлексия.</a:t>
            </a:r>
          </a:p>
        </p:txBody>
      </p:sp>
      <p:sp>
        <p:nvSpPr>
          <p:cNvPr id="5" name="Управляющая кнопка: в конец 4">
            <a:hlinkClick r:id="rId2" action="ppaction://hlinksldjump" highlightClick="1"/>
          </p:cNvPr>
          <p:cNvSpPr/>
          <p:nvPr/>
        </p:nvSpPr>
        <p:spPr>
          <a:xfrm>
            <a:off x="8001024" y="6072206"/>
            <a:ext cx="928662" cy="64291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2322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Ресурсы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928670"/>
            <a:ext cx="8358246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4013" marR="0" lvl="0" indent="-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Информатика. Учебник для общеобразовательных учреждений. В 3 ч. Ч.  2 / А. Л. Семёнов,  Т.А.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Рудченко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 — М.: Просвещение: Институт новых технологий, 2011.</a:t>
            </a:r>
          </a:p>
          <a:p>
            <a:pPr marL="354013" marR="0" lvl="0" indent="-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Информатика. Рабочая тетрадь. В 3 ч. Ч.  2 / А. Л. Семёнов, 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Т.А.Рудченко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 — М.: Просвещение: Институт новых технологий, 2011.</a:t>
            </a:r>
          </a:p>
          <a:p>
            <a:pPr marL="354013" marR="0" lvl="0" indent="-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Информатика. Тетрадь проектов. В 3 ч. Ч. 2 / А. Л.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Cемёнов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Т.А.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Рудченко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 — М.: Просвещение: Институт новых технологий, 2011.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err="1" smtClean="0">
                <a:latin typeface="+mn-lt"/>
              </a:rPr>
              <a:t>Клименченко</a:t>
            </a:r>
            <a:r>
              <a:rPr lang="ru-RU" sz="1600" dirty="0" smtClean="0">
                <a:latin typeface="+mn-lt"/>
              </a:rPr>
              <a:t> Д.В. «Задачи по математике для любознательных», Москва, «Просвещение», 1992 год.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+mn-lt"/>
              </a:rPr>
              <a:t>Организация проектной деятельности школьников  в рамках школьного научного общества по информатике//Российская школа и Интернет: Материалы II Всероссийской конференции. – С.-Петербург, 2002 – с.55-56.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+mn-lt"/>
              </a:rPr>
              <a:t>Проектно-исследовательская  деятельность  школьников  с  использованием ИКТ//Информационные технологии в образовании (ИТО-2003): Материалы.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+mn-lt"/>
              </a:rPr>
              <a:t>Тур С.Н., </a:t>
            </a:r>
            <a:r>
              <a:rPr lang="ru-RU" sz="1600" dirty="0" err="1" smtClean="0">
                <a:latin typeface="+mn-lt"/>
              </a:rPr>
              <a:t>Бокучава</a:t>
            </a:r>
            <a:r>
              <a:rPr lang="ru-RU" sz="1600" dirty="0" smtClean="0">
                <a:latin typeface="+mn-lt"/>
              </a:rPr>
              <a:t> Т.П. «Первые шаги в мире информатики». Методическое пособие для учителей 1-4 классов. Санкт-Петербург, 2002 год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ЭОР Единая коллекция ЦОР (</a:t>
            </a:r>
            <a:r>
              <a:rPr lang="ru-RU" sz="1600" u="sng" dirty="0" smtClean="0"/>
              <a:t>http://school-collection.edu.ru)</a:t>
            </a:r>
            <a:endParaRPr lang="ru-RU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Методическое пособие для учителя к 2 части курса («Информатика 3- 4») (</a:t>
            </a:r>
            <a:r>
              <a:rPr lang="ru-RU" sz="1600" u="sng" dirty="0" smtClean="0"/>
              <a:t>http://www.int-edu.ru)</a:t>
            </a:r>
            <a:endParaRPr lang="ru-RU" sz="1600" dirty="0" smtClean="0"/>
          </a:p>
          <a:p>
            <a:pPr marL="342900" indent="-342900"/>
            <a:endParaRPr lang="ru-RU" sz="1600" dirty="0" smtClean="0"/>
          </a:p>
          <a:p>
            <a:pPr marL="342900" lvl="0" indent="-342900"/>
            <a:endParaRPr lang="ru-RU" sz="1600" dirty="0" smtClean="0">
              <a:latin typeface="+mn-lt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в конец 3">
            <a:hlinkClick r:id="rId2" action="ppaction://hlinksldjump" highlightClick="1"/>
          </p:cNvPr>
          <p:cNvSpPr/>
          <p:nvPr/>
        </p:nvSpPr>
        <p:spPr>
          <a:xfrm>
            <a:off x="8001024" y="6072206"/>
            <a:ext cx="928662" cy="64291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214290"/>
            <a:ext cx="8501122" cy="6429420"/>
          </a:xfrm>
          <a:prstGeom prst="foldedCorner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38100"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      </a:t>
            </a: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sz="2400" i="1" dirty="0" smtClean="0">
              <a:solidFill>
                <a:schemeClr val="tx1"/>
              </a:solidFill>
            </a:endParaRPr>
          </a:p>
          <a:p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428604"/>
            <a:ext cx="7143800" cy="923330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План урока:</a:t>
            </a:r>
            <a:endParaRPr lang="ru-RU" sz="5400" b="1" cap="none" spc="0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solidFill>
                <a:srgbClr val="00CC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Загнутый угол 17">
            <a:hlinkClick r:id="rId2" action="ppaction://hlinksldjump"/>
          </p:cNvPr>
          <p:cNvSpPr/>
          <p:nvPr/>
        </p:nvSpPr>
        <p:spPr>
          <a:xfrm>
            <a:off x="4429124" y="1643050"/>
            <a:ext cx="4286280" cy="642942"/>
          </a:xfrm>
          <a:prstGeom prst="foldedCorner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Разминка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9" name="Рисунок 18" descr="banner_0_0.t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285992"/>
            <a:ext cx="3286148" cy="2432545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20" name="Загнутый угол 19">
            <a:hlinkClick r:id="rId4" action="ppaction://hlinksldjump"/>
          </p:cNvPr>
          <p:cNvSpPr/>
          <p:nvPr/>
        </p:nvSpPr>
        <p:spPr>
          <a:xfrm>
            <a:off x="4429124" y="2428868"/>
            <a:ext cx="4286280" cy="642942"/>
          </a:xfrm>
          <a:prstGeom prst="foldedCorner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Актуализация знаний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" name="Загнутый угол 20">
            <a:hlinkClick r:id="rId5" action="ppaction://hlinksldjump"/>
          </p:cNvPr>
          <p:cNvSpPr/>
          <p:nvPr/>
        </p:nvSpPr>
        <p:spPr>
          <a:xfrm>
            <a:off x="4429124" y="3214686"/>
            <a:ext cx="4286280" cy="642942"/>
          </a:xfrm>
          <a:prstGeom prst="foldedCorner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Новый материал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143372" y="1714488"/>
            <a:ext cx="500066" cy="42862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143372" y="2571744"/>
            <a:ext cx="500066" cy="42862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Загнутый угол 23">
            <a:hlinkClick r:id="rId6" action="ppaction://hlinksldjump"/>
          </p:cNvPr>
          <p:cNvSpPr/>
          <p:nvPr/>
        </p:nvSpPr>
        <p:spPr>
          <a:xfrm>
            <a:off x="4429124" y="4000504"/>
            <a:ext cx="4286280" cy="642942"/>
          </a:xfrm>
          <a:prstGeom prst="foldedCorner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Практическая работа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5" name="Загнутый угол 24">
            <a:hlinkClick r:id="rId7" action="ppaction://hlinksldjump"/>
          </p:cNvPr>
          <p:cNvSpPr/>
          <p:nvPr/>
        </p:nvSpPr>
        <p:spPr>
          <a:xfrm>
            <a:off x="4429124" y="4786322"/>
            <a:ext cx="4286280" cy="642942"/>
          </a:xfrm>
          <a:prstGeom prst="foldedCorner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Рефлексия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143372" y="3357562"/>
            <a:ext cx="500066" cy="42862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143372" y="4143380"/>
            <a:ext cx="500066" cy="42862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4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143372" y="4929198"/>
            <a:ext cx="500066" cy="42862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5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Загнутый угол 15">
            <a:hlinkClick r:id="rId8" action="ppaction://hlinksldjump"/>
          </p:cNvPr>
          <p:cNvSpPr/>
          <p:nvPr/>
        </p:nvSpPr>
        <p:spPr>
          <a:xfrm>
            <a:off x="642910" y="5500702"/>
            <a:ext cx="3357586" cy="642942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Ресурсы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Прямая со стрелкой 83"/>
          <p:cNvCxnSpPr/>
          <p:nvPr/>
        </p:nvCxnSpPr>
        <p:spPr>
          <a:xfrm rot="5400000" flipH="1" flipV="1">
            <a:off x="4358480" y="927876"/>
            <a:ext cx="42862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285720" y="214290"/>
            <a:ext cx="8643998" cy="95410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tx1"/>
                </a:solidFill>
              </a:rPr>
              <a:t>РАЗМИНКА.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Игра «Почтальон».</a:t>
            </a:r>
            <a:endParaRPr kumimoji="0" lang="ru-RU" sz="28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>
            <a:off x="3786182" y="5857892"/>
            <a:ext cx="821537" cy="3571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572000" y="5857892"/>
            <a:ext cx="642942" cy="3571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57488" y="5429264"/>
            <a:ext cx="1571636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Марина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5429264"/>
            <a:ext cx="1571636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Влад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>
            <a:stCxn id="12" idx="0"/>
            <a:endCxn id="35" idx="2"/>
          </p:cNvCxnSpPr>
          <p:nvPr/>
        </p:nvCxnSpPr>
        <p:spPr>
          <a:xfrm rot="16200000" flipV="1">
            <a:off x="2035951" y="3821909"/>
            <a:ext cx="571504" cy="26432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3" idx="0"/>
            <a:endCxn id="25" idx="2"/>
          </p:cNvCxnSpPr>
          <p:nvPr/>
        </p:nvCxnSpPr>
        <p:spPr>
          <a:xfrm rot="16200000" flipV="1">
            <a:off x="4786314" y="4857760"/>
            <a:ext cx="571504" cy="5715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3" idx="0"/>
            <a:endCxn id="24" idx="2"/>
          </p:cNvCxnSpPr>
          <p:nvPr/>
        </p:nvCxnSpPr>
        <p:spPr>
          <a:xfrm rot="5400000" flipH="1" flipV="1">
            <a:off x="5643570" y="4572008"/>
            <a:ext cx="571504" cy="1143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715008" y="4429132"/>
            <a:ext cx="1571636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Никита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00496" y="4429132"/>
            <a:ext cx="1571636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Иван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28" name="Прямая соединительная линия 27"/>
          <p:cNvCxnSpPr>
            <a:stCxn id="12" idx="0"/>
            <a:endCxn id="33" idx="2"/>
          </p:cNvCxnSpPr>
          <p:nvPr/>
        </p:nvCxnSpPr>
        <p:spPr>
          <a:xfrm rot="16200000" flipV="1">
            <a:off x="3000364" y="4786322"/>
            <a:ext cx="571504" cy="7143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143108" y="4429132"/>
            <a:ext cx="1571636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Милена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4282" y="4429132"/>
            <a:ext cx="1571636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Даша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44" name="Прямая соединительная линия 43"/>
          <p:cNvCxnSpPr>
            <a:stCxn id="13" idx="0"/>
          </p:cNvCxnSpPr>
          <p:nvPr/>
        </p:nvCxnSpPr>
        <p:spPr>
          <a:xfrm rot="5400000" flipH="1" flipV="1">
            <a:off x="6536545" y="3679033"/>
            <a:ext cx="571504" cy="29289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7358082" y="4429132"/>
            <a:ext cx="1571636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Сергей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 flipH="1" flipV="1">
            <a:off x="6286512" y="4214818"/>
            <a:ext cx="429422" cy="7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071670" y="3571876"/>
            <a:ext cx="1571636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Оля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rot="5400000" flipH="1" flipV="1">
            <a:off x="2643174" y="3357562"/>
            <a:ext cx="429422" cy="7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2071670" y="2714620"/>
            <a:ext cx="1571636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Миша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rot="5400000" flipH="1" flipV="1">
            <a:off x="4429124" y="1643050"/>
            <a:ext cx="429422" cy="7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 flipH="1" flipV="1">
            <a:off x="714348" y="4214818"/>
            <a:ext cx="429422" cy="7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214282" y="3571876"/>
            <a:ext cx="1571636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Слава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2643174" y="4214818"/>
            <a:ext cx="429422" cy="7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5643570" y="3571876"/>
            <a:ext cx="1571636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Лера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358082" y="2714620"/>
            <a:ext cx="1571636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Слава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29058" y="2714620"/>
            <a:ext cx="1571636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Максим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643570" y="2714620"/>
            <a:ext cx="1571636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Вика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rot="5400000" flipH="1" flipV="1">
            <a:off x="6215074" y="3357562"/>
            <a:ext cx="429422" cy="7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64" idx="0"/>
            <a:endCxn id="66" idx="2"/>
          </p:cNvCxnSpPr>
          <p:nvPr/>
        </p:nvCxnSpPr>
        <p:spPr>
          <a:xfrm rot="16200000" flipV="1">
            <a:off x="5357818" y="2500306"/>
            <a:ext cx="428628" cy="17145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64" idx="0"/>
            <a:endCxn id="65" idx="2"/>
          </p:cNvCxnSpPr>
          <p:nvPr/>
        </p:nvCxnSpPr>
        <p:spPr>
          <a:xfrm rot="5400000" flipH="1" flipV="1">
            <a:off x="7072330" y="2500306"/>
            <a:ext cx="428628" cy="17145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 flipH="1" flipV="1">
            <a:off x="4429124" y="2500306"/>
            <a:ext cx="429422" cy="7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 flipH="1" flipV="1">
            <a:off x="7929586" y="2500306"/>
            <a:ext cx="429422" cy="7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3857620" y="1857364"/>
            <a:ext cx="1571636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Света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786182" y="1071546"/>
            <a:ext cx="1571636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Лиза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286644" y="1857364"/>
            <a:ext cx="1571636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Андрей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82" name="Прямая со стрелкой 81"/>
          <p:cNvCxnSpPr/>
          <p:nvPr/>
        </p:nvCxnSpPr>
        <p:spPr>
          <a:xfrm rot="5400000" flipH="1" flipV="1">
            <a:off x="715142" y="3356768"/>
            <a:ext cx="42862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rot="5400000" flipH="1" flipV="1">
            <a:off x="2643968" y="2499512"/>
            <a:ext cx="42862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rot="5400000" flipH="1" flipV="1">
            <a:off x="6215868" y="2499512"/>
            <a:ext cx="42862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5400000" flipH="1" flipV="1">
            <a:off x="4501356" y="4214024"/>
            <a:ext cx="42862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rot="5400000" flipH="1" flipV="1">
            <a:off x="7930380" y="4214024"/>
            <a:ext cx="42862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5400000" flipH="1" flipV="1">
            <a:off x="7858942" y="1642256"/>
            <a:ext cx="42862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3714744" y="6215082"/>
            <a:ext cx="1571636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Женя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6" name="Управляющая кнопка: в конец 45">
            <a:hlinkClick r:id="" action="ppaction://hlinkshowjump?jump=nextslide" highlightClick="1"/>
          </p:cNvPr>
          <p:cNvSpPr/>
          <p:nvPr/>
        </p:nvSpPr>
        <p:spPr>
          <a:xfrm>
            <a:off x="7929586" y="6000768"/>
            <a:ext cx="928662" cy="64291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054617"/>
          </a:xfrm>
        </p:spPr>
        <p:txBody>
          <a:bodyPr/>
          <a:lstStyle/>
          <a:p>
            <a:pPr marL="265113" lvl="0" indent="-265113">
              <a:buFont typeface="+mj-lt"/>
              <a:buAutoNum type="arabicPeriod"/>
            </a:pPr>
            <a:r>
              <a:rPr lang="ru-RU" sz="2400" dirty="0" smtClean="0"/>
              <a:t>Найди на схеме дерева бусину со своим именем.</a:t>
            </a:r>
          </a:p>
          <a:p>
            <a:pPr marL="265113" lvl="0" indent="-265113">
              <a:buFont typeface="+mj-lt"/>
              <a:buAutoNum type="arabicPeriod"/>
            </a:pPr>
            <a:r>
              <a:rPr lang="ru-RU" sz="2400" dirty="0" smtClean="0"/>
              <a:t>Определи, какой бусиной ты являешься. Если ты - корневая бусина ты начинаешь переписку. В письме пишешь свою фамилию (имя). Напиши писем столько, сколько у тебя следующих бусин. Отправь их адресатам.</a:t>
            </a:r>
          </a:p>
          <a:p>
            <a:pPr marL="265113" lvl="0" indent="-265113">
              <a:buFont typeface="+mj-lt"/>
              <a:buAutoNum type="arabicPeriod"/>
            </a:pPr>
            <a:r>
              <a:rPr lang="ru-RU" sz="2400" dirty="0" smtClean="0"/>
              <a:t>Если ты не корневая бусина, жди письма. Получив письмо, допиши свою фамилию (имя) и перепиши письмо столько раз, чтобы ты мог отослать письма всем следующим для тебя бусинам.</a:t>
            </a:r>
          </a:p>
          <a:p>
            <a:pPr marL="265113" lvl="0" indent="-265113">
              <a:buFont typeface="+mj-lt"/>
              <a:buAutoNum type="arabicPeriod"/>
            </a:pPr>
            <a:r>
              <a:rPr lang="ru-RU" sz="2400" dirty="0" smtClean="0"/>
              <a:t>Если ты - лист, не пиши писем.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 bwMode="auto">
          <a:xfrm>
            <a:off x="285720" y="274638"/>
            <a:ext cx="8501122" cy="52322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b="1" dirty="0" smtClean="0">
                <a:solidFill>
                  <a:schemeClr val="tx1"/>
                </a:solidFill>
              </a:rPr>
              <a:t>Игра «Почтальон».</a:t>
            </a:r>
            <a:endParaRPr kumimoji="0" lang="ru-RU" sz="28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Управляющая кнопка: в конец 4">
            <a:hlinkClick r:id="" action="ppaction://hlinkshowjump?jump=nextslide" highlightClick="1"/>
          </p:cNvPr>
          <p:cNvSpPr/>
          <p:nvPr/>
        </p:nvSpPr>
        <p:spPr>
          <a:xfrm>
            <a:off x="8001024" y="6000768"/>
            <a:ext cx="928662" cy="64291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/>
              <a:t>Как по письму определить уровень бусины? </a:t>
            </a:r>
          </a:p>
          <a:p>
            <a:pPr marL="514350" lvl="0" indent="-514350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По  количеству имён или фамилий.</a:t>
            </a:r>
          </a:p>
          <a:p>
            <a:pPr marL="514350" lvl="0" indent="-514350">
              <a:buAutoNum type="arabicPeriod" startAt="2"/>
            </a:pPr>
            <a:r>
              <a:rPr lang="ru-RU" sz="2800" b="1" dirty="0" smtClean="0"/>
              <a:t>Чему должно соответствовать количество писем? </a:t>
            </a:r>
          </a:p>
          <a:p>
            <a:pPr marL="514350" lvl="0" indent="-514350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Количеству  путей дерева.</a:t>
            </a:r>
          </a:p>
          <a:p>
            <a:pPr marL="514350" lvl="0" indent="-514350">
              <a:buAutoNum type="arabicPeriod" startAt="3"/>
            </a:pPr>
            <a:r>
              <a:rPr lang="ru-RU" sz="2800" b="1" dirty="0" smtClean="0"/>
              <a:t>Как определить уровень дерева по письмам? </a:t>
            </a:r>
          </a:p>
          <a:p>
            <a:pPr marL="514350" lvl="0" indent="-514350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По количеству слов в самом длинном письме.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357158" y="214290"/>
            <a:ext cx="8501122" cy="95410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Игра «Почтальон»</a:t>
            </a:r>
          </a:p>
          <a:p>
            <a:pPr lvl="0" algn="ctr"/>
            <a:r>
              <a:rPr lang="ru-RU" sz="2800" b="1" dirty="0" smtClean="0">
                <a:solidFill>
                  <a:schemeClr val="tx1"/>
                </a:solidFill>
              </a:rPr>
              <a:t> Вопросы:</a:t>
            </a:r>
            <a:endParaRPr kumimoji="0" lang="ru-RU" sz="28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Управляющая кнопка: в конец 4">
            <a:hlinkClick r:id="rId2" action="ppaction://hlinksldjump" highlightClick="1"/>
          </p:cNvPr>
          <p:cNvSpPr/>
          <p:nvPr/>
        </p:nvSpPr>
        <p:spPr>
          <a:xfrm>
            <a:off x="7929586" y="6000768"/>
            <a:ext cx="928662" cy="64291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idx="1"/>
          </p:nvPr>
        </p:nvSpPr>
        <p:spPr bwMode="auto">
          <a:xfrm>
            <a:off x="571472" y="285728"/>
            <a:ext cx="8229600" cy="9048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Актуализация знаний.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Определи истинность утверждений для дерева У.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28596" y="171448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 верблюда одна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следующая вершина – жираф.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Предыдущая вершина перед дельфином - корова.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 жирафа две следующие вершины – лев и лось.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 дереве У всего 17 вершин.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 этом дереве нет фигурки лисицы.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 бегемота четыре следующих вершины – волк, гусь, заяц, индюк.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ru-RU" sz="2000" b="1" kern="0" dirty="0" smtClean="0">
                <a:latin typeface="+mn-lt"/>
              </a:rPr>
              <a:t>В этом дереве нет фигурки верблюда.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 этом дереве одна корневая вершина.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ru-RU" sz="2000" b="1" kern="0" dirty="0" smtClean="0">
                <a:latin typeface="+mn-lt"/>
              </a:rPr>
              <a:t>У дельфина три следующие вершины – кит, корова, крокодил.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Предыдущая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вершина перед курицей – крокодил.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7715272" y="1785926"/>
            <a:ext cx="428628" cy="285752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7715272" y="2143116"/>
            <a:ext cx="428628" cy="285752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7715272" y="2857496"/>
            <a:ext cx="428628" cy="285752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7715272" y="2500306"/>
            <a:ext cx="428628" cy="285752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7715272" y="3857628"/>
            <a:ext cx="428628" cy="285752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Багетная рамка 12"/>
          <p:cNvSpPr/>
          <p:nvPr/>
        </p:nvSpPr>
        <p:spPr>
          <a:xfrm>
            <a:off x="7715272" y="5286388"/>
            <a:ext cx="428628" cy="285752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Багетная рамка 13"/>
          <p:cNvSpPr/>
          <p:nvPr/>
        </p:nvSpPr>
        <p:spPr>
          <a:xfrm>
            <a:off x="7715272" y="4214818"/>
            <a:ext cx="428628" cy="285752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Багетная рамка 14"/>
          <p:cNvSpPr/>
          <p:nvPr/>
        </p:nvSpPr>
        <p:spPr>
          <a:xfrm>
            <a:off x="7715272" y="4572008"/>
            <a:ext cx="428628" cy="285752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Багетная рамка 15"/>
          <p:cNvSpPr/>
          <p:nvPr/>
        </p:nvSpPr>
        <p:spPr>
          <a:xfrm>
            <a:off x="7715272" y="5643578"/>
            <a:ext cx="428628" cy="285752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Багетная рамка 16"/>
          <p:cNvSpPr/>
          <p:nvPr/>
        </p:nvSpPr>
        <p:spPr>
          <a:xfrm>
            <a:off x="7715272" y="3214686"/>
            <a:ext cx="428628" cy="285752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Управляющая кнопка: в конец 17">
            <a:hlinkClick r:id="" action="ppaction://hlinkshowjump?jump=nextslide" highlightClick="1"/>
          </p:cNvPr>
          <p:cNvSpPr/>
          <p:nvPr/>
        </p:nvSpPr>
        <p:spPr>
          <a:xfrm>
            <a:off x="8001024" y="6000768"/>
            <a:ext cx="928662" cy="64291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Прямая со стрелкой 135"/>
          <p:cNvCxnSpPr/>
          <p:nvPr/>
        </p:nvCxnSpPr>
        <p:spPr>
          <a:xfrm rot="5400000" flipH="1" flipV="1">
            <a:off x="5429257" y="2928933"/>
            <a:ext cx="285752" cy="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 rot="5400000" flipH="1" flipV="1">
            <a:off x="1785918" y="2928934"/>
            <a:ext cx="28575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 rot="5400000" flipH="1" flipV="1">
            <a:off x="4071935" y="1357297"/>
            <a:ext cx="428628" cy="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 rot="5400000" flipH="1" flipV="1">
            <a:off x="8572529" y="1500173"/>
            <a:ext cx="285752" cy="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 rot="5400000" flipH="1" flipV="1">
            <a:off x="7643835" y="1214421"/>
            <a:ext cx="285752" cy="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 bwMode="auto">
          <a:xfrm>
            <a:off x="285720" y="274638"/>
            <a:ext cx="8572560" cy="46166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Дерево У.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57686" y="6429372"/>
            <a:ext cx="571504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У</a:t>
            </a:r>
            <a:endParaRPr lang="ru-RU" sz="4000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71934" y="6357958"/>
            <a:ext cx="100013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V="1">
            <a:off x="4357687" y="6072205"/>
            <a:ext cx="571504" cy="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Содержимое 14" descr="13026298_0.t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5286388"/>
            <a:ext cx="1071570" cy="914693"/>
          </a:xfrm>
        </p:spPr>
      </p:pic>
      <p:cxnSp>
        <p:nvCxnSpPr>
          <p:cNvPr id="17" name="Прямая соединительная линия 16"/>
          <p:cNvCxnSpPr>
            <a:stCxn id="15" idx="0"/>
            <a:endCxn id="1028" idx="2"/>
          </p:cNvCxnSpPr>
          <p:nvPr/>
        </p:nvCxnSpPr>
        <p:spPr>
          <a:xfrm rot="16200000" flipV="1">
            <a:off x="3502804" y="4181473"/>
            <a:ext cx="364343" cy="18454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5" idx="0"/>
            <a:endCxn id="1027" idx="2"/>
          </p:cNvCxnSpPr>
          <p:nvPr/>
        </p:nvCxnSpPr>
        <p:spPr>
          <a:xfrm rot="5400000" flipH="1" flipV="1">
            <a:off x="4479214" y="5100555"/>
            <a:ext cx="314338" cy="573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6572264" y="3571876"/>
            <a:ext cx="1071570" cy="9286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Учитель\Documents\Downloads\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4000504"/>
            <a:ext cx="1278637" cy="1025135"/>
          </a:xfrm>
          <a:prstGeom prst="rect">
            <a:avLst/>
          </a:prstGeom>
          <a:noFill/>
        </p:spPr>
      </p:pic>
      <p:pic>
        <p:nvPicPr>
          <p:cNvPr id="1027" name="Picture 3" descr="C:\Users\Учитель\Documents\Downloads\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4166062"/>
            <a:ext cx="1043351" cy="805988"/>
          </a:xfrm>
          <a:prstGeom prst="rect">
            <a:avLst/>
          </a:prstGeom>
          <a:noFill/>
        </p:spPr>
      </p:pic>
      <p:pic>
        <p:nvPicPr>
          <p:cNvPr id="1028" name="Picture 4" descr="C:\Users\Учитель\Documents\Downloads\1-animals-behemoth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4000504"/>
            <a:ext cx="1381122" cy="921541"/>
          </a:xfrm>
          <a:prstGeom prst="rect">
            <a:avLst/>
          </a:prstGeom>
          <a:noFill/>
        </p:spPr>
      </p:pic>
      <p:cxnSp>
        <p:nvCxnSpPr>
          <p:cNvPr id="47" name="Прямая соединительная линия 46"/>
          <p:cNvCxnSpPr>
            <a:stCxn id="15" idx="0"/>
            <a:endCxn id="1026" idx="2"/>
          </p:cNvCxnSpPr>
          <p:nvPr/>
        </p:nvCxnSpPr>
        <p:spPr>
          <a:xfrm rot="5400000" flipH="1" flipV="1">
            <a:off x="5314930" y="4318429"/>
            <a:ext cx="260749" cy="16751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Учитель\Documents\Downloads\8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2643182"/>
            <a:ext cx="761949" cy="1462081"/>
          </a:xfrm>
          <a:prstGeom prst="rect">
            <a:avLst/>
          </a:prstGeom>
          <a:noFill/>
        </p:spPr>
      </p:pic>
      <p:cxnSp>
        <p:nvCxnSpPr>
          <p:cNvPr id="51" name="Прямая соединительная линия 50"/>
          <p:cNvCxnSpPr>
            <a:stCxn id="1027" idx="0"/>
          </p:cNvCxnSpPr>
          <p:nvPr/>
        </p:nvCxnSpPr>
        <p:spPr>
          <a:xfrm rot="5400000" flipH="1" flipV="1">
            <a:off x="4571466" y="3736900"/>
            <a:ext cx="522745" cy="3355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1027" idx="0"/>
          </p:cNvCxnSpPr>
          <p:nvPr/>
        </p:nvCxnSpPr>
        <p:spPr>
          <a:xfrm rot="16200000" flipV="1">
            <a:off x="4107119" y="3608133"/>
            <a:ext cx="522748" cy="5931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3000372"/>
            <a:ext cx="1145246" cy="79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3025517"/>
            <a:ext cx="835029" cy="74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2" name="Прямая соединительная линия 81"/>
          <p:cNvCxnSpPr>
            <a:stCxn id="1028" idx="0"/>
          </p:cNvCxnSpPr>
          <p:nvPr/>
        </p:nvCxnSpPr>
        <p:spPr>
          <a:xfrm rot="16200000" flipV="1">
            <a:off x="2131199" y="3369471"/>
            <a:ext cx="571504" cy="6905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C:\Users\Учитель\Documents\Downloads\304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2857496"/>
            <a:ext cx="714365" cy="877875"/>
          </a:xfrm>
          <a:prstGeom prst="rect">
            <a:avLst/>
          </a:prstGeom>
          <a:noFill/>
        </p:spPr>
      </p:pic>
      <p:cxnSp>
        <p:nvCxnSpPr>
          <p:cNvPr id="84" name="Прямая соединительная линия 83"/>
          <p:cNvCxnSpPr>
            <a:stCxn id="1029" idx="0"/>
          </p:cNvCxnSpPr>
          <p:nvPr/>
        </p:nvCxnSpPr>
        <p:spPr>
          <a:xfrm rot="5400000" flipH="1" flipV="1">
            <a:off x="7870040" y="2083571"/>
            <a:ext cx="500066" cy="6191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C:\Users\Учитель\Documents\Downloads\38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214" y="1571612"/>
            <a:ext cx="785786" cy="889061"/>
          </a:xfrm>
          <a:prstGeom prst="rect">
            <a:avLst/>
          </a:prstGeom>
          <a:noFill/>
        </p:spPr>
      </p:pic>
      <p:cxnSp>
        <p:nvCxnSpPr>
          <p:cNvPr id="89" name="Прямая соединительная линия 88"/>
          <p:cNvCxnSpPr>
            <a:stCxn id="1031" idx="0"/>
          </p:cNvCxnSpPr>
          <p:nvPr/>
        </p:nvCxnSpPr>
        <p:spPr>
          <a:xfrm rot="5400000" flipH="1" flipV="1">
            <a:off x="3910929" y="2650199"/>
            <a:ext cx="668087" cy="825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>
            <a:stCxn id="1029" idx="0"/>
          </p:cNvCxnSpPr>
          <p:nvPr/>
        </p:nvCxnSpPr>
        <p:spPr>
          <a:xfrm rot="16200000" flipV="1">
            <a:off x="7084223" y="1916909"/>
            <a:ext cx="500066" cy="9524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C:\Users\Учитель\Documents\Downloads\3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1285860"/>
            <a:ext cx="904868" cy="850576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1714488"/>
            <a:ext cx="892950" cy="61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0" name="Прямая соединительная линия 99"/>
          <p:cNvCxnSpPr>
            <a:stCxn id="1031" idx="0"/>
          </p:cNvCxnSpPr>
          <p:nvPr/>
        </p:nvCxnSpPr>
        <p:spPr>
          <a:xfrm rot="5400000" flipH="1" flipV="1">
            <a:off x="4375276" y="2114414"/>
            <a:ext cx="739525" cy="10826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16200000" flipV="1">
            <a:off x="7405694" y="2238382"/>
            <a:ext cx="714380" cy="952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10800000">
            <a:off x="3428992" y="2571744"/>
            <a:ext cx="791756" cy="4556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C:\Users\Учитель\Documents\Downloads\52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1928802"/>
            <a:ext cx="1058147" cy="581019"/>
          </a:xfrm>
          <a:prstGeom prst="rect">
            <a:avLst/>
          </a:prstGeom>
          <a:noFill/>
        </p:spPr>
      </p:pic>
      <p:pic>
        <p:nvPicPr>
          <p:cNvPr id="1037" name="Picture 13" descr="C:\Users\Учитель\Documents\Downloads\21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1357298"/>
            <a:ext cx="785808" cy="1220622"/>
          </a:xfrm>
          <a:prstGeom prst="rect">
            <a:avLst/>
          </a:prstGeom>
          <a:noFill/>
        </p:spPr>
      </p:pic>
      <p:pic>
        <p:nvPicPr>
          <p:cNvPr id="1038" name="Picture 14" descr="C:\Users\Учитель\Documents\Downloads\61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1785926"/>
            <a:ext cx="893223" cy="797404"/>
          </a:xfrm>
          <a:prstGeom prst="rect">
            <a:avLst/>
          </a:prstGeom>
          <a:noFill/>
        </p:spPr>
      </p:pic>
      <p:cxnSp>
        <p:nvCxnSpPr>
          <p:cNvPr id="112" name="Прямая соединительная линия 111"/>
          <p:cNvCxnSpPr>
            <a:stCxn id="1028" idx="0"/>
          </p:cNvCxnSpPr>
          <p:nvPr/>
        </p:nvCxnSpPr>
        <p:spPr>
          <a:xfrm rot="16200000" flipV="1">
            <a:off x="1631133" y="2869405"/>
            <a:ext cx="285750" cy="19764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DCE6EF"/>
              </a:clrFrom>
              <a:clrTo>
                <a:srgbClr val="DCE6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786058"/>
            <a:ext cx="725503" cy="111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0" name="Прямая соединительная линия 119"/>
          <p:cNvCxnSpPr>
            <a:stCxn id="1039" idx="0"/>
          </p:cNvCxnSpPr>
          <p:nvPr/>
        </p:nvCxnSpPr>
        <p:spPr>
          <a:xfrm rot="5400000" flipH="1" flipV="1">
            <a:off x="860005" y="2074459"/>
            <a:ext cx="500066" cy="9231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>
            <a:stCxn id="1039" idx="0"/>
          </p:cNvCxnSpPr>
          <p:nvPr/>
        </p:nvCxnSpPr>
        <p:spPr>
          <a:xfrm rot="16200000" flipV="1">
            <a:off x="359939" y="2497525"/>
            <a:ext cx="571504" cy="55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C:\Users\Учитель\Documents\Downloads\201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1643050"/>
            <a:ext cx="857241" cy="904866"/>
          </a:xfrm>
          <a:prstGeom prst="rect">
            <a:avLst/>
          </a:prstGeom>
          <a:noFill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643050"/>
            <a:ext cx="692153" cy="75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1" name="Прямая со стрелкой 130"/>
          <p:cNvCxnSpPr/>
          <p:nvPr/>
        </p:nvCxnSpPr>
        <p:spPr>
          <a:xfrm rot="5400000" flipH="1" flipV="1">
            <a:off x="500035" y="1500173"/>
            <a:ext cx="285752" cy="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/>
          <p:nvPr/>
        </p:nvCxnSpPr>
        <p:spPr>
          <a:xfrm rot="5400000" flipH="1" flipV="1">
            <a:off x="1714481" y="1500173"/>
            <a:ext cx="285752" cy="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 rot="5400000" flipH="1" flipV="1">
            <a:off x="3071803" y="1643049"/>
            <a:ext cx="285752" cy="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/>
          <p:nvPr/>
        </p:nvCxnSpPr>
        <p:spPr>
          <a:xfrm rot="5400000" flipH="1" flipV="1">
            <a:off x="5286381" y="1785925"/>
            <a:ext cx="285752" cy="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 rot="5400000" flipH="1" flipV="1">
            <a:off x="6715141" y="1571611"/>
            <a:ext cx="285752" cy="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Управляющая кнопка: в конец 48">
            <a:hlinkClick r:id="" action="ppaction://hlinkshowjump?jump=nextslide" highlightClick="1"/>
          </p:cNvPr>
          <p:cNvSpPr/>
          <p:nvPr/>
        </p:nvSpPr>
        <p:spPr>
          <a:xfrm>
            <a:off x="7929586" y="6000768"/>
            <a:ext cx="928662" cy="64291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Группа 49"/>
          <p:cNvGrpSpPr/>
          <p:nvPr/>
        </p:nvGrpSpPr>
        <p:grpSpPr>
          <a:xfrm>
            <a:off x="357158" y="1000108"/>
            <a:ext cx="4429156" cy="3787802"/>
            <a:chOff x="2786050" y="2000240"/>
            <a:chExt cx="4429156" cy="3787802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4071934" y="5786454"/>
              <a:ext cx="100013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 flipH="1" flipV="1">
              <a:off x="4572000" y="5286388"/>
              <a:ext cx="571504" cy="428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16200000" flipV="1">
              <a:off x="4107653" y="5322107"/>
              <a:ext cx="571504" cy="357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Равнобедренный треугольник 9"/>
            <p:cNvSpPr/>
            <p:nvPr/>
          </p:nvSpPr>
          <p:spPr>
            <a:xfrm>
              <a:off x="4857752" y="4929198"/>
              <a:ext cx="571504" cy="428628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>
              <a:off x="3714744" y="4000504"/>
              <a:ext cx="500066" cy="428628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000496" y="5000636"/>
              <a:ext cx="500066" cy="42862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786050" y="4000504"/>
              <a:ext cx="500066" cy="42862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4714876" y="2786058"/>
              <a:ext cx="500066" cy="428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714876" y="4071942"/>
              <a:ext cx="500066" cy="42862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715008" y="2786058"/>
              <a:ext cx="500066" cy="42862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единительная линия 21"/>
            <p:cNvCxnSpPr>
              <a:endCxn id="15" idx="7"/>
            </p:cNvCxnSpPr>
            <p:nvPr/>
          </p:nvCxnSpPr>
          <p:spPr>
            <a:xfrm rot="5400000" flipH="1" flipV="1">
              <a:off x="5102554" y="3032656"/>
              <a:ext cx="2223245" cy="18555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>
              <a:stCxn id="14" idx="0"/>
              <a:endCxn id="18" idx="2"/>
            </p:cNvCxnSpPr>
            <p:nvPr/>
          </p:nvCxnSpPr>
          <p:spPr>
            <a:xfrm rot="5400000" flipH="1" flipV="1">
              <a:off x="5536413" y="3643314"/>
              <a:ext cx="85725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>
              <a:endCxn id="11" idx="3"/>
            </p:cNvCxnSpPr>
            <p:nvPr/>
          </p:nvCxnSpPr>
          <p:spPr>
            <a:xfrm rot="16200000" flipV="1">
              <a:off x="3803645" y="4590264"/>
              <a:ext cx="572298" cy="250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>
              <a:stCxn id="12" idx="1"/>
              <a:endCxn id="13" idx="5"/>
            </p:cNvCxnSpPr>
            <p:nvPr/>
          </p:nvCxnSpPr>
          <p:spPr>
            <a:xfrm rot="16200000" flipV="1">
              <a:off x="3294783" y="4284461"/>
              <a:ext cx="697046" cy="8608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>
              <a:stCxn id="17" idx="0"/>
              <a:endCxn id="16" idx="4"/>
            </p:cNvCxnSpPr>
            <p:nvPr/>
          </p:nvCxnSpPr>
          <p:spPr>
            <a:xfrm rot="5400000" flipH="1" flipV="1">
              <a:off x="4536281" y="3643314"/>
              <a:ext cx="85725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>
              <a:endCxn id="17" idx="2"/>
            </p:cNvCxnSpPr>
            <p:nvPr/>
          </p:nvCxnSpPr>
          <p:spPr>
            <a:xfrm rot="5400000" flipH="1" flipV="1">
              <a:off x="4428727" y="4536686"/>
              <a:ext cx="572298" cy="5000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Овал 13"/>
            <p:cNvSpPr/>
            <p:nvPr/>
          </p:nvSpPr>
          <p:spPr>
            <a:xfrm>
              <a:off x="5715008" y="4071942"/>
              <a:ext cx="500066" cy="42862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6715140" y="2786058"/>
              <a:ext cx="500066" cy="42862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 rot="5400000" flipH="1" flipV="1">
              <a:off x="5750330" y="2607860"/>
              <a:ext cx="35798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6822694" y="2607066"/>
              <a:ext cx="35798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Равнобедренный треугольник 69"/>
            <p:cNvSpPr/>
            <p:nvPr/>
          </p:nvSpPr>
          <p:spPr>
            <a:xfrm>
              <a:off x="5643570" y="2000240"/>
              <a:ext cx="571504" cy="428628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Скругленный прямоугольник 50"/>
          <p:cNvSpPr/>
          <p:nvPr/>
        </p:nvSpPr>
        <p:spPr>
          <a:xfrm>
            <a:off x="1857356" y="5000636"/>
            <a:ext cx="571504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А</a:t>
            </a:r>
            <a:endParaRPr lang="ru-RU" sz="4000" dirty="0">
              <a:solidFill>
                <a:schemeClr val="tx1"/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2714612" y="4357694"/>
            <a:ext cx="4357718" cy="857256"/>
            <a:chOff x="2643174" y="4214818"/>
            <a:chExt cx="4357718" cy="857256"/>
          </a:xfrm>
        </p:grpSpPr>
        <p:cxnSp>
          <p:nvCxnSpPr>
            <p:cNvPr id="53" name="Прямая со стрелкой 52"/>
            <p:cNvCxnSpPr/>
            <p:nvPr/>
          </p:nvCxnSpPr>
          <p:spPr>
            <a:xfrm rot="10800000" flipV="1">
              <a:off x="2643174" y="4429132"/>
              <a:ext cx="1714512" cy="6429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Скругленный прямоугольник 56"/>
            <p:cNvSpPr/>
            <p:nvPr/>
          </p:nvSpPr>
          <p:spPr>
            <a:xfrm>
              <a:off x="4357686" y="4214818"/>
              <a:ext cx="2643206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</a:rPr>
                <a:t>Корень дерева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000364" y="3357562"/>
            <a:ext cx="4929222" cy="857256"/>
            <a:chOff x="3000364" y="3357562"/>
            <a:chExt cx="4929222" cy="857256"/>
          </a:xfrm>
        </p:grpSpPr>
        <p:cxnSp>
          <p:nvCxnSpPr>
            <p:cNvPr id="58" name="Прямая со стрелкой 57"/>
            <p:cNvCxnSpPr/>
            <p:nvPr/>
          </p:nvCxnSpPr>
          <p:spPr>
            <a:xfrm rot="10800000" flipV="1">
              <a:off x="3000364" y="3714752"/>
              <a:ext cx="1714512" cy="5000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Скругленный прямоугольник 64"/>
            <p:cNvSpPr/>
            <p:nvPr/>
          </p:nvSpPr>
          <p:spPr>
            <a:xfrm>
              <a:off x="4786314" y="3357562"/>
              <a:ext cx="3143272" cy="6429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</a:rPr>
                <a:t>Вершины  дерева первого уровня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000496" y="2357430"/>
            <a:ext cx="4500594" cy="928694"/>
            <a:chOff x="4000496" y="2357430"/>
            <a:chExt cx="4500594" cy="928694"/>
          </a:xfrm>
        </p:grpSpPr>
        <p:cxnSp>
          <p:nvCxnSpPr>
            <p:cNvPr id="59" name="Прямая со стрелкой 58"/>
            <p:cNvCxnSpPr/>
            <p:nvPr/>
          </p:nvCxnSpPr>
          <p:spPr>
            <a:xfrm rot="10800000" flipV="1">
              <a:off x="4000496" y="2714620"/>
              <a:ext cx="1357322" cy="5715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Скругленный прямоугольник 73"/>
            <p:cNvSpPr/>
            <p:nvPr/>
          </p:nvSpPr>
          <p:spPr>
            <a:xfrm>
              <a:off x="5357818" y="2357430"/>
              <a:ext cx="3143272" cy="6429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</a:rPr>
                <a:t>Вершины  дерева второго уровня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000628" y="1285860"/>
            <a:ext cx="3929090" cy="642942"/>
            <a:chOff x="5000628" y="1285860"/>
            <a:chExt cx="3929090" cy="642942"/>
          </a:xfrm>
        </p:grpSpPr>
        <p:cxnSp>
          <p:nvCxnSpPr>
            <p:cNvPr id="60" name="Прямая со стрелкой 59"/>
            <p:cNvCxnSpPr/>
            <p:nvPr/>
          </p:nvCxnSpPr>
          <p:spPr>
            <a:xfrm rot="10800000">
              <a:off x="5000628" y="1571612"/>
              <a:ext cx="785818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Скругленный прямоугольник 74"/>
            <p:cNvSpPr/>
            <p:nvPr/>
          </p:nvSpPr>
          <p:spPr>
            <a:xfrm>
              <a:off x="5786446" y="1285860"/>
              <a:ext cx="3143272" cy="6429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</a:rPr>
                <a:t>Вершины  дерева третьего уровня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Заголовок 3"/>
          <p:cNvSpPr txBox="1">
            <a:spLocks/>
          </p:cNvSpPr>
          <p:nvPr/>
        </p:nvSpPr>
        <p:spPr bwMode="auto">
          <a:xfrm>
            <a:off x="285720" y="0"/>
            <a:ext cx="8643998" cy="70788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000" b="0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 дереве М укажите корень дерева, вершины первого уровня</a:t>
            </a:r>
            <a:r>
              <a:rPr lang="ru-RU" sz="2000" kern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вершины второго уровня, вершины третьего уровня, листья дерева.</a:t>
            </a:r>
            <a:endParaRPr kumimoji="0" lang="ru-RU" sz="2000" b="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rot="16200000" flipV="1">
            <a:off x="1305106" y="2838243"/>
            <a:ext cx="402821" cy="12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6200000" flipV="1">
            <a:off x="376412" y="2766805"/>
            <a:ext cx="402823" cy="127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rot="16200000" flipV="1">
            <a:off x="2376675" y="1552358"/>
            <a:ext cx="402821" cy="12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70" idx="0"/>
          </p:cNvCxnSpPr>
          <p:nvPr/>
        </p:nvCxnSpPr>
        <p:spPr>
          <a:xfrm rot="5400000" flipH="1" flipV="1">
            <a:off x="3357554" y="857232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4357686" y="1000108"/>
            <a:ext cx="500066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Прямая со стрелкой 82"/>
          <p:cNvCxnSpPr/>
          <p:nvPr/>
        </p:nvCxnSpPr>
        <p:spPr>
          <a:xfrm rot="5400000" flipH="1" flipV="1">
            <a:off x="4429918" y="856438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Группа 98"/>
          <p:cNvGrpSpPr/>
          <p:nvPr/>
        </p:nvGrpSpPr>
        <p:grpSpPr>
          <a:xfrm>
            <a:off x="0" y="1000108"/>
            <a:ext cx="2428892" cy="1500198"/>
            <a:chOff x="0" y="1000108"/>
            <a:chExt cx="2428892" cy="1500198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0" y="1000108"/>
              <a:ext cx="2428892" cy="50006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</a:rPr>
                <a:t>Листья  дерева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85" name="Прямая со стрелкой 84"/>
            <p:cNvCxnSpPr>
              <a:stCxn id="84" idx="2"/>
            </p:cNvCxnSpPr>
            <p:nvPr/>
          </p:nvCxnSpPr>
          <p:spPr>
            <a:xfrm rot="16200000" flipH="1">
              <a:off x="750083" y="1964537"/>
              <a:ext cx="1000132" cy="714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 стрелкой 87"/>
            <p:cNvCxnSpPr>
              <a:stCxn id="84" idx="2"/>
            </p:cNvCxnSpPr>
            <p:nvPr/>
          </p:nvCxnSpPr>
          <p:spPr>
            <a:xfrm rot="5400000">
              <a:off x="535769" y="1750191"/>
              <a:ext cx="928694" cy="4286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/>
            <p:cNvCxnSpPr>
              <a:stCxn id="84" idx="2"/>
            </p:cNvCxnSpPr>
            <p:nvPr/>
          </p:nvCxnSpPr>
          <p:spPr>
            <a:xfrm rot="16200000" flipH="1">
              <a:off x="1535901" y="1178719"/>
              <a:ext cx="357190" cy="10001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Управляющая кнопка: в конец 48">
            <a:hlinkClick r:id="" action="ppaction://hlinkshowjump?jump=nextslide" highlightClick="1"/>
          </p:cNvPr>
          <p:cNvSpPr/>
          <p:nvPr/>
        </p:nvSpPr>
        <p:spPr>
          <a:xfrm>
            <a:off x="7858148" y="5929330"/>
            <a:ext cx="928662" cy="64291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1437</TotalTime>
  <Words>800</Words>
  <Application>Microsoft Office PowerPoint</Application>
  <PresentationFormat>Экран (4:3)</PresentationFormat>
  <Paragraphs>227</Paragraphs>
  <Slides>22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Слайд 1</vt:lpstr>
      <vt:lpstr>Слайд 2</vt:lpstr>
      <vt:lpstr>Слайд 3</vt:lpstr>
      <vt:lpstr>Слайд 4</vt:lpstr>
      <vt:lpstr>Игра «Почтальон».</vt:lpstr>
      <vt:lpstr> </vt:lpstr>
      <vt:lpstr>Слайд 7</vt:lpstr>
      <vt:lpstr>Дерево У.</vt:lpstr>
      <vt:lpstr>Слайд 9</vt:lpstr>
      <vt:lpstr>Вставьте буквы в окна дерева F так, чтобы среди путей этого дерева были слова «лунка», «мы», «малыш» и что бы оба утверждения были верными:  - каждый лист третьего уровня дерева F – это буква к;  - каждый лист четвертого уровня дерева F – это буква а.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.</vt:lpstr>
      <vt:lpstr>Слайд 19</vt:lpstr>
      <vt:lpstr>Слайд 20</vt:lpstr>
      <vt:lpstr>7. Рефлексия.</vt:lpstr>
      <vt:lpstr>Ресурсы</vt:lpstr>
    </vt:vector>
  </TitlesOfParts>
  <Company>ООО "Энергобаланс-Волга"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Учитель</cp:lastModifiedBy>
  <cp:revision>188</cp:revision>
  <dcterms:created xsi:type="dcterms:W3CDTF">2008-10-04T06:28:58Z</dcterms:created>
  <dcterms:modified xsi:type="dcterms:W3CDTF">2013-04-08T08:49:17Z</dcterms:modified>
</cp:coreProperties>
</file>