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71" r:id="rId5"/>
    <p:sldId id="261" r:id="rId6"/>
    <p:sldId id="262" r:id="rId7"/>
    <p:sldId id="270" r:id="rId8"/>
    <p:sldId id="264" r:id="rId9"/>
    <p:sldId id="265" r:id="rId10"/>
    <p:sldId id="269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00"/>
    <a:srgbClr val="C9FF93"/>
    <a:srgbClr val="666633"/>
    <a:srgbClr val="003300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057233-0847-4E95-B761-86B479213065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FC3A91-5F73-4306-A96D-55AFAD0C013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C7055F-90CA-4AC1-B638-F885A6EE0A22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746F59-DA78-48F0-AB6E-5F4707BE5CA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F17AC64-1970-479E-B7E7-B92615A3CE43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CC7055F-90CA-4AC1-B638-F885A6EE0A22}" type="datetime1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746F59-DA78-48F0-AB6E-5F4707BE5CA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76FC8-8C2F-44C7-BA85-D8AB509F1EF7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5B58-DF6E-4B49-B53D-5C738F9618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12765D-C0CE-4EAE-A052-6AF9B1857DEC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034BC-68CD-4F29-9BB4-84A7C4B772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14AD-01D9-48D4-B846-962C8F6F58E3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944EA-E2F6-4D32-8470-FF2F8857E5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53021-3408-4DC1-A759-4C9B28DA5D7C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535AE-E598-4259-9011-4927F889EBAC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8" name="Рисунок 7" descr="i.jpe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069113" y="4643446"/>
            <a:ext cx="1503414" cy="1489996"/>
          </a:xfrm>
          <a:prstGeom prst="rect">
            <a:avLst/>
          </a:prstGeom>
        </p:spPr>
      </p:pic>
      <p:pic>
        <p:nvPicPr>
          <p:cNvPr id="9" name="Рисунок 8" descr="i1.jpe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517148" cy="642941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 userDrawn="1"/>
        </p:nvSpPr>
        <p:spPr>
          <a:xfrm>
            <a:off x="8143900" y="6357958"/>
            <a:ext cx="500066" cy="285752"/>
          </a:xfrm>
          <a:prstGeom prst="actionButtonForwardNext">
            <a:avLst/>
          </a:prstGeom>
          <a:gradFill flip="none" rotWithShape="1">
            <a:gsLst>
              <a:gs pos="44000">
                <a:srgbClr val="92D050">
                  <a:alpha val="59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FC0A90-5103-4862-BBDE-F58382B87EDC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4C020-70A7-437A-BFA7-60AB43044A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691B8F-5A7F-473E-8E08-82FDD1781013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EE529-6A8B-4443-8D99-E1496907A7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09B090-A1C3-47E8-8A32-EAA3FF8CE418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9DE02-1ECB-40BF-B1CA-2762D0CAC3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616C43-3F2A-4546-A2C8-88D7D15BD49A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C80D9-A2A9-454B-AC3E-B5369F8A7A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908E8-E09D-4F4A-9CC2-0BEA0FFC7EE8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EEC14-79A9-4DB3-A3CD-28E8C799F7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FCD814-0C48-4719-A604-B522ACD97A37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92F7E-18C1-4B8C-A27F-2A57C35147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BC331E-0E4C-42A4-AB62-4BABDB726461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82293-3321-4F2A-A10D-9C0C3E2A88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CF94A00-1F1D-4F7C-BD7E-BDE3EB705360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A38DCC-565C-421B-9CB1-A0E135FFB6D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&#1040;&#1085;&#1072;&#1075;&#1088;&#1072;&#1084;&#1084;&#1099;.noteboo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http://www.metod-kopilka.ru/pics/s16.jpg" TargetMode="Externa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868863"/>
            <a:ext cx="8424862" cy="1685925"/>
          </a:xfrm>
        </p:spPr>
        <p:txBody>
          <a:bodyPr/>
          <a:lstStyle/>
          <a:p>
            <a:r>
              <a:rPr lang="ru-RU" sz="4800" b="1" i="1" dirty="0" smtClean="0">
                <a:solidFill>
                  <a:schemeClr val="bg1"/>
                </a:solidFill>
              </a:rPr>
              <a:t>Вспомнить всё…</a:t>
            </a:r>
            <a:endParaRPr lang="ru-RU" sz="4800" b="1" i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4611" y="428604"/>
            <a:ext cx="4214843" cy="1571636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Урок информатики в 8 классе.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07.05.2010г.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15338" y="6357958"/>
            <a:ext cx="500066" cy="285752"/>
          </a:xfrm>
          <a:prstGeom prst="actionButtonForwardNext">
            <a:avLst/>
          </a:prstGeom>
          <a:gradFill flip="none" rotWithShape="1">
            <a:gsLst>
              <a:gs pos="44000">
                <a:srgbClr val="92D050">
                  <a:alpha val="59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92AD-775D-491B-B7A1-AACC072B3E82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3300"/>
                </a:solidFill>
              </a:rPr>
              <a:t>Программное обеспечение компьютера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6149" name="Picture 5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636587" cy="869950"/>
          </a:xfrm>
          <a:prstGeom prst="rect">
            <a:avLst/>
          </a:prstGeom>
          <a:noFill/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215338" y="6357958"/>
            <a:ext cx="500066" cy="285752"/>
          </a:xfrm>
          <a:prstGeom prst="actionButtonForwardNext">
            <a:avLst/>
          </a:prstGeom>
          <a:gradFill flip="none" rotWithShape="1">
            <a:gsLst>
              <a:gs pos="44000">
                <a:srgbClr val="92D050">
                  <a:alpha val="59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5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713" y="260350"/>
            <a:ext cx="549275" cy="792163"/>
          </a:xfrm>
          <a:prstGeom prst="rect">
            <a:avLst/>
          </a:prstGeom>
          <a:noFill/>
        </p:spPr>
      </p:pic>
      <p:pic>
        <p:nvPicPr>
          <p:cNvPr id="9" name="Picture 5" descr="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188913"/>
            <a:ext cx="600075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9338-8C37-4E1B-A6D0-1402A819E8F5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3300"/>
                </a:solidFill>
              </a:rPr>
              <a:t>Текстовый редактор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85860"/>
            <a:ext cx="7329510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dirty="0" smtClean="0">
                <a:solidFill>
                  <a:srgbClr val="003300"/>
                </a:solidFill>
              </a:rPr>
              <a:t>Практическое задание</a:t>
            </a:r>
            <a:r>
              <a:rPr lang="en-US" sz="2000" b="1" dirty="0" smtClean="0">
                <a:solidFill>
                  <a:srgbClr val="003300"/>
                </a:solidFill>
              </a:rPr>
              <a:t>:</a:t>
            </a:r>
            <a:endParaRPr lang="ru-RU" sz="2000" b="1" dirty="0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1800" dirty="0" smtClean="0">
                <a:solidFill>
                  <a:srgbClr val="003300"/>
                </a:solidFill>
              </a:rPr>
              <a:t>1. Создать статью про ветерана великой отечественной войны.</a:t>
            </a:r>
          </a:p>
          <a:p>
            <a:pPr marL="631825" indent="-360363"/>
            <a:r>
              <a:rPr lang="ru-RU" sz="1800" dirty="0" smtClean="0">
                <a:solidFill>
                  <a:srgbClr val="003300"/>
                </a:solidFill>
              </a:rPr>
              <a:t>Отформатировать текст, согласно заданным параметрам</a:t>
            </a:r>
            <a:r>
              <a:rPr lang="en-US" sz="1800" dirty="0" smtClean="0">
                <a:solidFill>
                  <a:srgbClr val="003300"/>
                </a:solidFill>
              </a:rPr>
              <a:t>:</a:t>
            </a:r>
            <a:endParaRPr lang="ru-RU" sz="1800" dirty="0" smtClean="0">
              <a:solidFill>
                <a:srgbClr val="003300"/>
              </a:solidFill>
            </a:endParaRPr>
          </a:p>
          <a:p>
            <a:pPr marL="1162050" indent="-530225"/>
            <a:r>
              <a:rPr lang="ru-RU" sz="1800" dirty="0" smtClean="0">
                <a:solidFill>
                  <a:srgbClr val="003300"/>
                </a:solidFill>
              </a:rPr>
              <a:t>Заголовок оформить в виде объекта </a:t>
            </a:r>
            <a:r>
              <a:rPr lang="en-US" sz="1800" dirty="0" smtClean="0">
                <a:solidFill>
                  <a:srgbClr val="003300"/>
                </a:solidFill>
              </a:rPr>
              <a:t>WordArt</a:t>
            </a:r>
            <a:r>
              <a:rPr lang="en-US" sz="1800" dirty="0">
                <a:solidFill>
                  <a:srgbClr val="003300"/>
                </a:solidFill>
              </a:rPr>
              <a:t>;</a:t>
            </a:r>
            <a:endParaRPr lang="ru-RU" sz="1800" dirty="0" smtClean="0">
              <a:solidFill>
                <a:srgbClr val="003300"/>
              </a:solidFill>
            </a:endParaRPr>
          </a:p>
          <a:p>
            <a:pPr marL="1162050" indent="-530225"/>
            <a:r>
              <a:rPr lang="ru-RU" sz="1800" dirty="0" smtClean="0">
                <a:solidFill>
                  <a:srgbClr val="003300"/>
                </a:solidFill>
              </a:rPr>
              <a:t>Размер шрифта</a:t>
            </a:r>
            <a:r>
              <a:rPr lang="en-US" sz="1800" dirty="0" smtClean="0">
                <a:solidFill>
                  <a:srgbClr val="003300"/>
                </a:solidFill>
              </a:rPr>
              <a:t> </a:t>
            </a:r>
            <a:r>
              <a:rPr lang="ru-RU" sz="1800" dirty="0" smtClean="0">
                <a:solidFill>
                  <a:srgbClr val="003300"/>
                </a:solidFill>
              </a:rPr>
              <a:t>статьи 14 </a:t>
            </a:r>
            <a:r>
              <a:rPr lang="ru-RU" sz="1800" dirty="0" err="1" smtClean="0">
                <a:solidFill>
                  <a:srgbClr val="003300"/>
                </a:solidFill>
              </a:rPr>
              <a:t>пт</a:t>
            </a:r>
            <a:r>
              <a:rPr lang="en-US" sz="1800" dirty="0" smtClean="0">
                <a:solidFill>
                  <a:srgbClr val="003300"/>
                </a:solidFill>
              </a:rPr>
              <a:t>;</a:t>
            </a:r>
          </a:p>
          <a:p>
            <a:pPr marL="1162050" indent="-530225"/>
            <a:r>
              <a:rPr lang="ru-RU" sz="1800" dirty="0" smtClean="0">
                <a:solidFill>
                  <a:srgbClr val="003300"/>
                </a:solidFill>
              </a:rPr>
              <a:t>Вид шрифта</a:t>
            </a:r>
            <a:r>
              <a:rPr lang="en-US" sz="1800" dirty="0" smtClean="0">
                <a:solidFill>
                  <a:srgbClr val="003300"/>
                </a:solidFill>
              </a:rPr>
              <a:t> Arial </a:t>
            </a:r>
            <a:r>
              <a:rPr lang="en-US" sz="1800" dirty="0" err="1" smtClean="0">
                <a:solidFill>
                  <a:srgbClr val="003300"/>
                </a:solidFill>
              </a:rPr>
              <a:t>Narrov</a:t>
            </a:r>
            <a:r>
              <a:rPr lang="en-US" sz="1800" dirty="0" smtClean="0">
                <a:solidFill>
                  <a:srgbClr val="003300"/>
                </a:solidFill>
              </a:rPr>
              <a:t>;</a:t>
            </a:r>
          </a:p>
          <a:p>
            <a:pPr marL="1162050" indent="-530225"/>
            <a:r>
              <a:rPr lang="ru-RU" sz="1800" dirty="0" smtClean="0">
                <a:solidFill>
                  <a:srgbClr val="003300"/>
                </a:solidFill>
              </a:rPr>
              <a:t>Абзацный отступ 1 см</a:t>
            </a:r>
            <a:r>
              <a:rPr lang="en-US" sz="1800" dirty="0" smtClean="0">
                <a:solidFill>
                  <a:srgbClr val="003300"/>
                </a:solidFill>
              </a:rPr>
              <a:t>;</a:t>
            </a:r>
            <a:endParaRPr lang="ru-RU" sz="1800" dirty="0" smtClean="0">
              <a:solidFill>
                <a:srgbClr val="003300"/>
              </a:solidFill>
            </a:endParaRPr>
          </a:p>
          <a:p>
            <a:pPr marL="1162050" indent="-530225"/>
            <a:r>
              <a:rPr lang="ru-RU" sz="1800" dirty="0" smtClean="0">
                <a:solidFill>
                  <a:srgbClr val="003300"/>
                </a:solidFill>
              </a:rPr>
              <a:t>Межстрочный интервал</a:t>
            </a:r>
            <a:r>
              <a:rPr lang="en-US" sz="1800" dirty="0" smtClean="0">
                <a:solidFill>
                  <a:srgbClr val="003300"/>
                </a:solidFill>
              </a:rPr>
              <a:t>:</a:t>
            </a:r>
            <a:r>
              <a:rPr lang="ru-RU" sz="1800" dirty="0" smtClean="0">
                <a:solidFill>
                  <a:srgbClr val="003300"/>
                </a:solidFill>
              </a:rPr>
              <a:t> полуторный</a:t>
            </a:r>
          </a:p>
          <a:p>
            <a:pPr marL="631825" indent="-360363">
              <a:spcBef>
                <a:spcPts val="0"/>
              </a:spcBef>
            </a:pPr>
            <a:r>
              <a:rPr lang="ru-RU" sz="1800" dirty="0" smtClean="0">
                <a:solidFill>
                  <a:srgbClr val="003300"/>
                </a:solidFill>
              </a:rPr>
              <a:t>Вставить фотографию, оформить тенью или рамочкой.</a:t>
            </a:r>
          </a:p>
          <a:p>
            <a:pPr marL="631825" indent="-360363">
              <a:spcBef>
                <a:spcPts val="0"/>
              </a:spcBef>
            </a:pPr>
            <a:r>
              <a:rPr lang="ru-RU" sz="1800" dirty="0" smtClean="0">
                <a:solidFill>
                  <a:srgbClr val="003300"/>
                </a:solidFill>
              </a:rPr>
              <a:t>Вставить верхний колонтитул, содержащий текущую дату.</a:t>
            </a:r>
          </a:p>
          <a:p>
            <a:pPr marL="631825" indent="-360363">
              <a:spcBef>
                <a:spcPts val="0"/>
              </a:spcBef>
            </a:pPr>
            <a:r>
              <a:rPr lang="ru-RU" sz="1800" dirty="0" smtClean="0">
                <a:solidFill>
                  <a:srgbClr val="003300"/>
                </a:solidFill>
              </a:rPr>
              <a:t>Вставить нижний колонтитул</a:t>
            </a:r>
            <a:r>
              <a:rPr lang="en-US" sz="1800" dirty="0" smtClean="0">
                <a:solidFill>
                  <a:srgbClr val="003300"/>
                </a:solidFill>
              </a:rPr>
              <a:t>:</a:t>
            </a:r>
            <a:r>
              <a:rPr lang="ru-RU" sz="1800" dirty="0" smtClean="0">
                <a:solidFill>
                  <a:srgbClr val="003300"/>
                </a:solidFill>
              </a:rPr>
              <a:t> автор статьи.</a:t>
            </a:r>
            <a:endParaRPr lang="ru-RU" sz="1800" dirty="0">
              <a:solidFill>
                <a:srgbClr val="003300"/>
              </a:solidFill>
            </a:endParaRPr>
          </a:p>
          <a:p>
            <a:pPr marL="361950" indent="-361950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3300"/>
                </a:solidFill>
              </a:rPr>
              <a:t>2. Оформить статьи в виде праздничной газеты.</a:t>
            </a:r>
            <a:r>
              <a:rPr lang="ru-RU" dirty="0" smtClean="0">
                <a:solidFill>
                  <a:srgbClr val="003300"/>
                </a:solidFill>
              </a:rPr>
              <a:t> </a:t>
            </a: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6" name="Picture 5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606425" cy="863600"/>
          </a:xfrm>
          <a:prstGeom prst="rect">
            <a:avLst/>
          </a:prstGeom>
          <a:noFill/>
        </p:spPr>
      </p:pic>
      <p:pic>
        <p:nvPicPr>
          <p:cNvPr id="7" name="Рисунок 6" descr="Бронзовый солдат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4857760"/>
            <a:ext cx="1596850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55BE-86C6-4FDD-84BD-4E98FAB987F1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4C00"/>
                </a:solidFill>
              </a:rPr>
              <a:t>Электронные таблицы</a:t>
            </a:r>
            <a:endParaRPr lang="ru-RU" sz="3600" b="1" dirty="0">
              <a:solidFill>
                <a:srgbClr val="004C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0"/>
            <a:ext cx="7186634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dirty="0" smtClean="0">
                <a:solidFill>
                  <a:srgbClr val="003300"/>
                </a:solidFill>
              </a:rPr>
              <a:t>Практическое задание</a:t>
            </a:r>
            <a:r>
              <a:rPr lang="en-US" sz="2000" b="1" dirty="0" smtClean="0">
                <a:solidFill>
                  <a:srgbClr val="003300"/>
                </a:solidFill>
              </a:rPr>
              <a:t>:</a:t>
            </a:r>
            <a:endParaRPr lang="ru-RU" sz="2000" b="1" dirty="0" smtClean="0">
              <a:solidFill>
                <a:srgbClr val="0033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Найти общее количество</a:t>
            </a:r>
            <a:r>
              <a:rPr lang="en-US" sz="2000" dirty="0" smtClean="0">
                <a:solidFill>
                  <a:srgbClr val="003300"/>
                </a:solidFill>
              </a:rPr>
              <a:t>:</a:t>
            </a:r>
            <a:endParaRPr lang="ru-RU" sz="2000" dirty="0" smtClean="0">
              <a:solidFill>
                <a:srgbClr val="003300"/>
              </a:solidFill>
            </a:endParaRPr>
          </a:p>
          <a:p>
            <a:pPr marL="982663" indent="-441325"/>
            <a:r>
              <a:rPr lang="ru-RU" sz="2000" dirty="0" smtClean="0">
                <a:solidFill>
                  <a:srgbClr val="003300"/>
                </a:solidFill>
              </a:rPr>
              <a:t>призванных (мобилизованных) по Нижегородской области</a:t>
            </a:r>
            <a:r>
              <a:rPr lang="en-US" sz="2000" dirty="0" smtClean="0">
                <a:solidFill>
                  <a:srgbClr val="003300"/>
                </a:solidFill>
              </a:rPr>
              <a:t>;</a:t>
            </a:r>
          </a:p>
          <a:p>
            <a:pPr marL="982663" indent="-441325"/>
            <a:r>
              <a:rPr lang="ru-RU" sz="2000" dirty="0" smtClean="0">
                <a:solidFill>
                  <a:srgbClr val="003300"/>
                </a:solidFill>
              </a:rPr>
              <a:t>погибших в боях.</a:t>
            </a:r>
            <a:endParaRPr lang="en-US" sz="2000" dirty="0" smtClean="0">
              <a:solidFill>
                <a:srgbClr val="003300"/>
              </a:solidFill>
            </a:endParaRPr>
          </a:p>
          <a:p>
            <a:pPr marL="982663" indent="-441325"/>
            <a:r>
              <a:rPr lang="ru-RU" sz="2000" dirty="0">
                <a:solidFill>
                  <a:srgbClr val="003300"/>
                </a:solidFill>
              </a:rPr>
              <a:t>п</a:t>
            </a:r>
            <a:r>
              <a:rPr lang="ru-RU" sz="2000" dirty="0" smtClean="0">
                <a:solidFill>
                  <a:srgbClr val="003300"/>
                </a:solidFill>
              </a:rPr>
              <a:t>огибших в плену</a:t>
            </a:r>
            <a:r>
              <a:rPr lang="en-US" sz="2000" dirty="0" smtClean="0">
                <a:solidFill>
                  <a:srgbClr val="003300"/>
                </a:solidFill>
              </a:rPr>
              <a:t>;</a:t>
            </a:r>
            <a:endParaRPr lang="ru-RU" sz="2000" dirty="0" smtClean="0">
              <a:solidFill>
                <a:srgbClr val="003300"/>
              </a:solidFill>
            </a:endParaRPr>
          </a:p>
          <a:p>
            <a:pPr marL="982663" indent="-441325"/>
            <a:r>
              <a:rPr lang="ru-RU" sz="2000" dirty="0">
                <a:solidFill>
                  <a:srgbClr val="003300"/>
                </a:solidFill>
              </a:rPr>
              <a:t>п</a:t>
            </a:r>
            <a:r>
              <a:rPr lang="ru-RU" sz="2000" dirty="0" smtClean="0">
                <a:solidFill>
                  <a:srgbClr val="003300"/>
                </a:solidFill>
              </a:rPr>
              <a:t>ропавших без вести</a:t>
            </a:r>
            <a:r>
              <a:rPr lang="en-US" sz="2000" dirty="0" smtClean="0">
                <a:solidFill>
                  <a:srgbClr val="003300"/>
                </a:solidFill>
              </a:rPr>
              <a:t>;</a:t>
            </a:r>
            <a:endParaRPr lang="ru-RU" sz="2000" dirty="0" smtClean="0">
              <a:solidFill>
                <a:srgbClr val="003300"/>
              </a:solidFill>
            </a:endParaRPr>
          </a:p>
          <a:p>
            <a:pPr marL="982663" indent="-441325"/>
            <a:r>
              <a:rPr lang="ru-RU" sz="2000" dirty="0">
                <a:solidFill>
                  <a:srgbClr val="003300"/>
                </a:solidFill>
              </a:rPr>
              <a:t>у</a:t>
            </a:r>
            <a:r>
              <a:rPr lang="ru-RU" sz="2000" dirty="0" smtClean="0">
                <a:solidFill>
                  <a:srgbClr val="003300"/>
                </a:solidFill>
              </a:rPr>
              <a:t>мерших от ран</a:t>
            </a:r>
            <a:r>
              <a:rPr lang="en-US" sz="2000" dirty="0" smtClean="0">
                <a:solidFill>
                  <a:srgbClr val="003300"/>
                </a:solidFill>
              </a:rPr>
              <a:t>;</a:t>
            </a:r>
            <a:endParaRPr lang="ru-RU" sz="2000" dirty="0" smtClean="0">
              <a:solidFill>
                <a:srgbClr val="003300"/>
              </a:solidFill>
            </a:endParaRPr>
          </a:p>
          <a:p>
            <a:pPr marL="982663" indent="-441325"/>
            <a:r>
              <a:rPr lang="ru-RU" sz="2000" dirty="0" smtClean="0">
                <a:solidFill>
                  <a:srgbClr val="003300"/>
                </a:solidFill>
              </a:rPr>
              <a:t>Возвратившихся домой</a:t>
            </a:r>
            <a:r>
              <a:rPr lang="en-US" sz="2000" dirty="0" smtClean="0">
                <a:solidFill>
                  <a:srgbClr val="003300"/>
                </a:solidFill>
              </a:rPr>
              <a:t>;</a:t>
            </a:r>
            <a:endParaRPr lang="ru-RU" sz="2000" dirty="0" smtClean="0">
              <a:solidFill>
                <a:srgbClr val="003300"/>
              </a:solidFill>
            </a:endParaRPr>
          </a:p>
          <a:p>
            <a:pPr marL="271463" indent="-271463"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2. Построить диаграмму (гистограмму) для всех вышеперечисленных данных по Городецкому району.</a:t>
            </a:r>
          </a:p>
          <a:p>
            <a:pPr marL="271463" indent="-271463"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3. Опубликовать данную информацию в Летописях сети Интернет в виртуальном Зале Боевой Славы </a:t>
            </a:r>
            <a:r>
              <a:rPr lang="ru-RU" sz="2000" dirty="0" err="1" smtClean="0">
                <a:solidFill>
                  <a:srgbClr val="003300"/>
                </a:solidFill>
              </a:rPr>
              <a:t>Бриляковской</a:t>
            </a:r>
            <a:r>
              <a:rPr lang="ru-RU" sz="2000" dirty="0" smtClean="0">
                <a:solidFill>
                  <a:srgbClr val="003300"/>
                </a:solidFill>
              </a:rPr>
              <a:t> школы.</a:t>
            </a:r>
          </a:p>
          <a:p>
            <a:pPr marL="514350" indent="-514350">
              <a:buFontTx/>
              <a:buAutoNum type="arabicPeriod"/>
            </a:pPr>
            <a:endParaRPr lang="ru-RU" sz="2000" dirty="0">
              <a:solidFill>
                <a:srgbClr val="003300"/>
              </a:solidFill>
            </a:endParaRPr>
          </a:p>
        </p:txBody>
      </p:sp>
      <p:pic>
        <p:nvPicPr>
          <p:cNvPr id="12292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428625" cy="792163"/>
          </a:xfrm>
          <a:prstGeom prst="rect">
            <a:avLst/>
          </a:prstGeom>
          <a:noFill/>
        </p:spPr>
      </p:pic>
      <p:pic>
        <p:nvPicPr>
          <p:cNvPr id="12293" name="Picture 5" descr="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60350"/>
            <a:ext cx="579438" cy="830263"/>
          </a:xfrm>
          <a:prstGeom prst="rect">
            <a:avLst/>
          </a:prstGeom>
          <a:noFill/>
        </p:spPr>
      </p:pic>
      <p:pic>
        <p:nvPicPr>
          <p:cNvPr id="10" name="Рисунок 9" descr="Ленточ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786058"/>
            <a:ext cx="2428860" cy="1311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4C00"/>
                </a:solidFill>
              </a:rPr>
              <a:t>Домашнее задание</a:t>
            </a:r>
            <a:endParaRPr lang="ru-RU" dirty="0">
              <a:solidFill>
                <a:srgbClr val="004C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6615130" cy="3214710"/>
          </a:xfrm>
        </p:spPr>
        <p:txBody>
          <a:bodyPr/>
          <a:lstStyle/>
          <a:p>
            <a:r>
              <a:rPr lang="ru-RU" sz="2800" dirty="0" smtClean="0"/>
              <a:t>Разгадать кроссворд «Основные компьютерные устройства»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ru-RU" sz="2800" dirty="0" smtClean="0"/>
              <a:t>Указать потоки информации в магистральной схеме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ru-RU" sz="2800" dirty="0" smtClean="0"/>
              <a:t>Рассказать о ветеранах родным и близким.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021-3408-4DC1-A759-4C9B28DA5D7C}" type="datetime1">
              <a:rPr lang="ru-RU" smtClean="0"/>
              <a:pPr/>
              <a:t>05.05.2010</a:t>
            </a:fld>
            <a:endParaRPr lang="ru-RU"/>
          </a:p>
        </p:txBody>
      </p:sp>
      <p:pic>
        <p:nvPicPr>
          <p:cNvPr id="5" name="Picture 5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649287" cy="863600"/>
          </a:xfrm>
          <a:prstGeom prst="rect">
            <a:avLst/>
          </a:prstGeom>
          <a:noFill/>
        </p:spPr>
      </p:pic>
      <p:pic>
        <p:nvPicPr>
          <p:cNvPr id="6" name="Picture 5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584200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C653-4FFF-43BA-A23A-469CC075532D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Цель урока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Обобщение и систематизация знаний по теме «Устройство компьютера»</a:t>
            </a:r>
            <a:r>
              <a:rPr lang="en-US" sz="2000" dirty="0" smtClean="0">
                <a:solidFill>
                  <a:srgbClr val="003300"/>
                </a:solidFill>
              </a:rPr>
              <a:t>;</a:t>
            </a:r>
            <a:endParaRPr lang="ru-RU" sz="2000" dirty="0" smtClean="0">
              <a:solidFill>
                <a:srgbClr val="00330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Обобщение и систематизация знаний по теме «Программное обеспечение компьютера»</a:t>
            </a:r>
            <a:r>
              <a:rPr lang="en-US" sz="2000" dirty="0" smtClean="0">
                <a:solidFill>
                  <a:srgbClr val="003300"/>
                </a:solidFill>
              </a:rPr>
              <a:t>;</a:t>
            </a:r>
            <a:endParaRPr lang="ru-RU" sz="2000" dirty="0" smtClean="0">
              <a:solidFill>
                <a:srgbClr val="00330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ru-RU" sz="2000" dirty="0" smtClean="0"/>
              <a:t>Обобщение и применение для решения реальной задачи возможностей текстового процессора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Обобщение и применение для решения реальной задачи возможности электронных таблиц</a:t>
            </a:r>
            <a:r>
              <a:rPr lang="en-US" sz="2000" dirty="0" smtClean="0">
                <a:solidFill>
                  <a:srgbClr val="003300"/>
                </a:solidFill>
              </a:rPr>
              <a:t>;</a:t>
            </a:r>
            <a:endParaRPr lang="ru-RU" sz="2000" dirty="0" smtClean="0">
              <a:solidFill>
                <a:srgbClr val="00330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Расширить знания о героических страницах истории нашего родного края. </a:t>
            </a:r>
            <a:endParaRPr lang="ru-RU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53CF-FD9F-4105-ABC3-DB697488E63C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План урока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Актуализация знаний (тестирование, устная работа).</a:t>
            </a:r>
          </a:p>
          <a:p>
            <a:pPr marL="514350" indent="-514350"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Устройство компьютера.</a:t>
            </a:r>
          </a:p>
          <a:p>
            <a:pPr marL="514350" indent="-514350"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Программное обеспечение компьютера.</a:t>
            </a:r>
          </a:p>
          <a:p>
            <a:pPr marL="514350" indent="-514350"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Информационные технологии</a:t>
            </a:r>
            <a:r>
              <a:rPr lang="en-US" sz="2000" dirty="0" smtClean="0">
                <a:solidFill>
                  <a:srgbClr val="003300"/>
                </a:solidFill>
              </a:rPr>
              <a:t>:</a:t>
            </a:r>
            <a:r>
              <a:rPr lang="ru-RU" sz="2000" dirty="0" smtClean="0">
                <a:solidFill>
                  <a:srgbClr val="003300"/>
                </a:solidFill>
              </a:rPr>
              <a:t> текстовый редактор, электронные таблицы.</a:t>
            </a:r>
          </a:p>
          <a:p>
            <a:pPr marL="514350" indent="-514350"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Подготовка к практической работе.</a:t>
            </a:r>
          </a:p>
          <a:p>
            <a:pPr marL="514350" indent="-514350"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Практическая работа на ПК.</a:t>
            </a:r>
          </a:p>
          <a:p>
            <a:pPr marL="514350" indent="-514350"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Рефлексия.</a:t>
            </a:r>
          </a:p>
          <a:p>
            <a:pPr marL="514350" indent="-514350"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Подведение итогов. Домашнее задание.</a:t>
            </a:r>
            <a:endParaRPr lang="ru-RU" sz="2000" dirty="0">
              <a:solidFill>
                <a:srgbClr val="003300"/>
              </a:solidFill>
            </a:endParaRPr>
          </a:p>
        </p:txBody>
      </p:sp>
      <p:pic>
        <p:nvPicPr>
          <p:cNvPr id="10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428625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3021-3408-4DC1-A759-4C9B28DA5D7C}" type="datetime1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3300"/>
                </a:solidFill>
              </a:rPr>
              <a:t>Устройство компьютера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8" name="Текст 8"/>
          <p:cNvSpPr txBox="1">
            <a:spLocks/>
          </p:cNvSpPr>
          <p:nvPr/>
        </p:nvSpPr>
        <p:spPr bwMode="auto">
          <a:xfrm>
            <a:off x="142844" y="1500174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Компьютер – это…</a:t>
            </a:r>
            <a:endParaRPr kumimoji="0" lang="ru-RU" sz="3200" b="1" i="0" u="none" strike="noStrike" kern="0" cap="none" spc="0" normalizeH="0" baseline="0" noProof="0" dirty="0">
              <a:ln w="1905"/>
              <a:solidFill>
                <a:srgbClr val="004C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8"/>
          <p:cNvSpPr txBox="1">
            <a:spLocks/>
          </p:cNvSpPr>
          <p:nvPr/>
        </p:nvSpPr>
        <p:spPr bwMode="auto">
          <a:xfrm>
            <a:off x="214282" y="2571744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Архитектура</a:t>
            </a:r>
            <a:r>
              <a:rPr kumimoji="0" lang="ru-RU" sz="3200" b="1" i="1" u="none" strike="noStrike" kern="0" cap="none" spc="0" normalizeH="0" noProof="0" dirty="0" smtClean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ПК</a:t>
            </a:r>
            <a:r>
              <a:rPr kumimoji="0" lang="ru-RU" sz="3200" b="1" i="1" u="none" strike="noStrike" kern="0" cap="none" spc="0" normalizeH="0" baseline="0" noProof="0" dirty="0" smtClean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это…</a:t>
            </a:r>
            <a:endParaRPr kumimoji="0" lang="ru-RU" sz="3200" b="1" i="0" u="none" strike="noStrike" kern="0" cap="none" spc="0" normalizeH="0" baseline="0" noProof="0" dirty="0">
              <a:ln w="1905"/>
              <a:solidFill>
                <a:srgbClr val="004C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8"/>
          <p:cNvSpPr txBox="1">
            <a:spLocks/>
          </p:cNvSpPr>
          <p:nvPr/>
        </p:nvSpPr>
        <p:spPr bwMode="auto">
          <a:xfrm>
            <a:off x="142844" y="378619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Основной принцип организации ПК…</a:t>
            </a:r>
            <a:endParaRPr kumimoji="0" lang="ru-RU" sz="3200" b="1" i="0" u="none" strike="noStrike" kern="0" cap="none" spc="0" normalizeH="0" baseline="0" noProof="0" dirty="0">
              <a:ln w="1905"/>
              <a:solidFill>
                <a:srgbClr val="004C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Рисунок 11" descr="i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643050"/>
            <a:ext cx="2714644" cy="2045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image009.jpg"/>
          <p:cNvPicPr>
            <a:picLocks noChangeAspect="1"/>
          </p:cNvPicPr>
          <p:nvPr/>
        </p:nvPicPr>
        <p:blipFill>
          <a:blip r:embed="rId3"/>
          <a:srcRect b="11764"/>
          <a:stretch>
            <a:fillRect/>
          </a:stretch>
        </p:blipFill>
        <p:spPr>
          <a:xfrm>
            <a:off x="1857356" y="4357694"/>
            <a:ext cx="4786346" cy="2361408"/>
          </a:xfrm>
          <a:prstGeom prst="rect">
            <a:avLst/>
          </a:prstGeom>
        </p:spPr>
      </p:pic>
      <p:pic>
        <p:nvPicPr>
          <p:cNvPr id="11" name="Picture 5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60350"/>
            <a:ext cx="542925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CAF5-5612-4638-B214-4E8E9F1D0CF2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85728"/>
            <a:ext cx="6119813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3300"/>
                </a:solidFill>
              </a:rPr>
              <a:t>Устройство компьютера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2844" y="1285860"/>
            <a:ext cx="8229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ru-RU" sz="4000" b="1" i="1" dirty="0" smtClean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hlinkClick r:id="rId2" action="ppaction://hlinkfile"/>
              </a:rPr>
              <a:t>Анаграммы</a:t>
            </a:r>
            <a:r>
              <a:rPr lang="ru-RU" sz="4000" b="1" i="1" dirty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hlinkClick r:id="rId2" action="ppaction://hlinkfile"/>
              </a:rPr>
              <a:t>:</a:t>
            </a:r>
            <a:endParaRPr lang="ru-RU" sz="4000" b="1" dirty="0">
              <a:ln w="1905"/>
              <a:solidFill>
                <a:srgbClr val="004C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28596" y="1928802"/>
            <a:ext cx="4040188" cy="4483100"/>
          </a:xfrm>
          <a:prstGeom prst="rect">
            <a:avLst/>
          </a:prstGeom>
        </p:spPr>
        <p:txBody>
          <a:bodyPr anchor="ctr"/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НИМОТОР    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ПЬЮРОМТЕК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СВИТЕРЧЕН  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ТАКСИЕД        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ИЛОНОК        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МАТЯПЬ       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ТУРАКАВИАЛ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4572000" y="2143116"/>
            <a:ext cx="4041775" cy="42687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КОМПЬЮТЕР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ВИНЧЕСТЕР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ДИСКЕТА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КОЛОНКИ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ПАМЯТЬ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КЛАВИАТУРА</a:t>
            </a:r>
          </a:p>
        </p:txBody>
      </p:sp>
      <p:pic>
        <p:nvPicPr>
          <p:cNvPr id="12" name="Picture 5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60350"/>
            <a:ext cx="542925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4598-D314-40B9-AD3D-FE4920C60840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85786" y="1214422"/>
            <a:ext cx="392286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Отгадайте ребусы</a:t>
            </a:r>
          </a:p>
        </p:txBody>
      </p:sp>
      <p:pic>
        <p:nvPicPr>
          <p:cNvPr id="11" name="Picture 2" descr="C:\Users\Dark2\Desktop\Безымянный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2" t="9245" r="7413" b="59781"/>
          <a:stretch>
            <a:fillRect/>
          </a:stretch>
        </p:blipFill>
        <p:spPr bwMode="auto">
          <a:xfrm>
            <a:off x="1928794" y="2214554"/>
            <a:ext cx="51435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Безымянный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89" t="5984" r="20688" b="64671"/>
          <a:stretch>
            <a:fillRect/>
          </a:stretch>
        </p:blipFill>
        <p:spPr bwMode="auto">
          <a:xfrm>
            <a:off x="1928794" y="3571876"/>
            <a:ext cx="44291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память"/>
          <p:cNvPicPr>
            <a:picLocks noChangeAspect="1" noChangeArrowheads="1"/>
          </p:cNvPicPr>
          <p:nvPr/>
        </p:nvPicPr>
        <p:blipFill>
          <a:blip r:embed="rId4" r:link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845050"/>
            <a:ext cx="435768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1785918" y="285728"/>
            <a:ext cx="5752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</a:rPr>
              <a:t>Устройство компьютера</a:t>
            </a:r>
            <a:endParaRPr lang="ru-RU" sz="3600" dirty="0"/>
          </a:p>
        </p:txBody>
      </p:sp>
      <p:pic>
        <p:nvPicPr>
          <p:cNvPr id="10" name="Picture 5" descr="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260350"/>
            <a:ext cx="542925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5C4D-2C06-4DB3-A66A-796DB9C7BDC3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1214422"/>
            <a:ext cx="6119813" cy="77787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Выберите </a:t>
            </a:r>
            <a:r>
              <a:rPr lang="ru-RU" sz="1600" b="1" dirty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минимальный </a:t>
            </a:r>
            <a:br>
              <a:rPr lang="ru-RU" sz="1600" b="1" dirty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</a:br>
            <a:r>
              <a:rPr lang="ru-RU" sz="1600" b="1" dirty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набор устройств для работы на компьютере</a:t>
            </a:r>
            <a:endParaRPr lang="ru-RU" sz="1600" b="1" dirty="0">
              <a:solidFill>
                <a:srgbClr val="004C00"/>
              </a:solidFill>
            </a:endParaRPr>
          </a:p>
        </p:txBody>
      </p:sp>
      <p:pic>
        <p:nvPicPr>
          <p:cNvPr id="9" name="Содержимое 5" descr="image_8_pic_1F101E1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78304" flipH="1">
            <a:off x="139700" y="1301750"/>
            <a:ext cx="2144713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6" descr="800px-Chicony_Wireless_Keyboard_KBR0108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2071688"/>
            <a:ext cx="34290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7" descr="684px-3-Tastenmaus_Microsof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50041">
            <a:off x="-107950" y="3998913"/>
            <a:ext cx="16303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системный блок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500438"/>
            <a:ext cx="29400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колонки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49115">
            <a:off x="6191250" y="1042988"/>
            <a:ext cx="33115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наушники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4014">
            <a:off x="7345363" y="4248150"/>
            <a:ext cx="17430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струйный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3930650"/>
            <a:ext cx="31877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428728" y="285728"/>
            <a:ext cx="61198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Устройство компьютера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Picture 5" descr="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750" y="260350"/>
            <a:ext cx="542925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27AD-F9AC-4B25-BA16-CE996DEA575B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214422"/>
            <a:ext cx="8001056" cy="492123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Распределите </a:t>
            </a:r>
            <a:r>
              <a:rPr lang="ru-RU" sz="1600" b="1" dirty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1600" b="1" dirty="0" smtClean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соответствующие столбцы </a:t>
            </a:r>
            <a:r>
              <a:rPr lang="ru-RU" sz="1600" b="1" dirty="0">
                <a:ln w="1905"/>
                <a:solidFill>
                  <a:srgbClr val="004C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устройства компьютера.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endParaRPr lang="ru-RU">
              <a:solidFill>
                <a:srgbClr val="003300"/>
              </a:solidFill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0" y="1643063"/>
            <a:ext cx="4500563" cy="3929062"/>
          </a:xfrm>
          <a:prstGeom prst="verticalScroll">
            <a:avLst/>
          </a:prstGeom>
          <a:solidFill>
            <a:srgbClr val="C9FF93"/>
          </a:solidFill>
          <a:ln>
            <a:solidFill>
              <a:srgbClr val="004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4572000" y="1643063"/>
            <a:ext cx="4572000" cy="3929062"/>
          </a:xfrm>
          <a:prstGeom prst="verticalScroll">
            <a:avLst/>
          </a:prstGeom>
          <a:solidFill>
            <a:srgbClr val="C9FF93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8275" y="5657850"/>
            <a:ext cx="2087563" cy="430213"/>
          </a:xfrm>
          <a:prstGeom prst="rect">
            <a:avLst/>
          </a:prstGeom>
          <a:solidFill>
            <a:srgbClr val="C9FF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 dirty="0">
                <a:solidFill>
                  <a:srgbClr val="004C00"/>
                </a:solidFill>
              </a:rPr>
              <a:t>1.  мышь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804025" y="5675313"/>
            <a:ext cx="2087563" cy="457200"/>
          </a:xfrm>
          <a:prstGeom prst="rect">
            <a:avLst/>
          </a:prstGeom>
          <a:solidFill>
            <a:srgbClr val="C9FF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4C00"/>
                </a:solidFill>
              </a:rPr>
              <a:t>4. монитор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339975" y="5661025"/>
            <a:ext cx="1874838" cy="457200"/>
          </a:xfrm>
          <a:prstGeom prst="rect">
            <a:avLst/>
          </a:prstGeom>
          <a:solidFill>
            <a:srgbClr val="C9FF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4C00"/>
                </a:solidFill>
              </a:rPr>
              <a:t>2. сканер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804025" y="6237288"/>
            <a:ext cx="2087563" cy="457200"/>
          </a:xfrm>
          <a:prstGeom prst="rect">
            <a:avLst/>
          </a:prstGeom>
          <a:solidFill>
            <a:srgbClr val="C9FF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4C00"/>
                </a:solidFill>
              </a:rPr>
              <a:t>8. колонки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572000" y="6237288"/>
            <a:ext cx="2087563" cy="430212"/>
          </a:xfrm>
          <a:prstGeom prst="rect">
            <a:avLst/>
          </a:prstGeom>
          <a:solidFill>
            <a:srgbClr val="C9FF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 dirty="0">
                <a:solidFill>
                  <a:srgbClr val="004C00"/>
                </a:solidFill>
              </a:rPr>
              <a:t>7. микрофон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79388" y="6237288"/>
            <a:ext cx="2087562" cy="457200"/>
          </a:xfrm>
          <a:prstGeom prst="rect">
            <a:avLst/>
          </a:prstGeom>
          <a:solidFill>
            <a:srgbClr val="C9FF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4C00"/>
                </a:solidFill>
              </a:rPr>
              <a:t>5. модем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339975" y="6237288"/>
            <a:ext cx="2087563" cy="457200"/>
          </a:xfrm>
          <a:prstGeom prst="rect">
            <a:avLst/>
          </a:prstGeom>
          <a:solidFill>
            <a:srgbClr val="C9FF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4C00"/>
                </a:solidFill>
              </a:rPr>
              <a:t>6. принтер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319588" y="5643563"/>
            <a:ext cx="2357437" cy="461962"/>
          </a:xfrm>
          <a:prstGeom prst="rect">
            <a:avLst/>
          </a:prstGeom>
          <a:solidFill>
            <a:srgbClr val="C9FF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4C00"/>
                </a:solidFill>
              </a:rPr>
              <a:t>3. клавиатура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71538" y="1643050"/>
            <a:ext cx="29311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C00"/>
                </a:solidFill>
                <a:effectLst/>
              </a:rPr>
              <a:t>Устройства ввода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4C00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72132" y="1643050"/>
            <a:ext cx="3194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C00"/>
                </a:solidFill>
                <a:effectLst/>
              </a:rPr>
              <a:t>Устройства вывода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4C00"/>
              </a:solidFill>
              <a:effectLst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476375" y="274638"/>
            <a:ext cx="61198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Устройство компьютера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600075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0.09392 -0.287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1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1441 -0.5138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-2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38819 -0.120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6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-0.12292 -0.279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1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L -0.12188 -0.228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11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-0.38593 -0.4736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23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07407E-6 L 0.36527 -0.600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3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0.60295 -0.4835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" y="-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41B0-6E99-4945-8585-C89B7916E8B5}" type="datetime1">
              <a:rPr lang="ru-RU"/>
              <a:pPr/>
              <a:t>05.05.2010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3300"/>
                </a:solidFill>
              </a:rPr>
              <a:t>Устройство компьютера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1800" b="1" dirty="0">
                <a:solidFill>
                  <a:srgbClr val="004C00"/>
                </a:solidFill>
                <a:latin typeface="+mn-lt"/>
                <a:ea typeface="+mn-ea"/>
                <a:cs typeface="+mn-cs"/>
              </a:rPr>
              <a:t>Подчеркните  или выделите другим цветом то, что входит в системный блок:</a:t>
            </a:r>
            <a:endParaRPr lang="ru-RU" sz="1800" b="1" dirty="0" smtClean="0">
              <a:solidFill>
                <a:srgbClr val="004C00"/>
              </a:solidFill>
              <a:latin typeface="+mn-lt"/>
              <a:ea typeface="+mn-ea"/>
              <a:cs typeface="+mn-cs"/>
            </a:endParaRPr>
          </a:p>
          <a:p>
            <a:pPr marL="0" indent="631825">
              <a:buFontTx/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Мышь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631825">
              <a:buFontTx/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процессор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631825">
              <a:buFontTx/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цифровая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видеокамера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marL="0" indent="631825">
              <a:buFontTx/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внутренняя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память,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631825">
              <a:buFontTx/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дисководы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631825">
              <a:buFontTx/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материнская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плата.</a:t>
            </a: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11269" name="Picture 5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649287" cy="901700"/>
          </a:xfrm>
          <a:prstGeom prst="rect">
            <a:avLst/>
          </a:prstGeom>
          <a:noFill/>
        </p:spPr>
      </p:pic>
      <p:pic>
        <p:nvPicPr>
          <p:cNvPr id="6" name="Рисунок 5" descr="pobeda2.png"/>
          <p:cNvPicPr>
            <a:picLocks noChangeAspect="1"/>
          </p:cNvPicPr>
          <p:nvPr/>
        </p:nvPicPr>
        <p:blipFill>
          <a:blip r:embed="rId3"/>
          <a:srcRect r="58571"/>
          <a:stretch>
            <a:fillRect/>
          </a:stretch>
        </p:blipFill>
        <p:spPr>
          <a:xfrm>
            <a:off x="7286644" y="2857496"/>
            <a:ext cx="1381123" cy="139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Сочинение</Template>
  <TotalTime>196</TotalTime>
  <Words>416</Words>
  <Application>Microsoft Office PowerPoint</Application>
  <PresentationFormat>Экран (4:3)</PresentationFormat>
  <Paragraphs>106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Сочинение</vt:lpstr>
      <vt:lpstr>Вспомнить всё…</vt:lpstr>
      <vt:lpstr>Цель урока</vt:lpstr>
      <vt:lpstr>План урока</vt:lpstr>
      <vt:lpstr>Устройство компьютера</vt:lpstr>
      <vt:lpstr>Устройство компьютера</vt:lpstr>
      <vt:lpstr>Отгадайте ребусы</vt:lpstr>
      <vt:lpstr>Выберите минимальный  набор устройств для работы на компьютере</vt:lpstr>
      <vt:lpstr>Распределите в соответствующие столбцы устройства компьютера. </vt:lpstr>
      <vt:lpstr>Устройство компьютера</vt:lpstr>
      <vt:lpstr>Программное обеспечение компьютера</vt:lpstr>
      <vt:lpstr>Текстовый редактор</vt:lpstr>
      <vt:lpstr>Электронные таблицы</vt:lpstr>
      <vt:lpstr>Домашнее задание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Вспомним, что было…</dc:title>
  <dc:creator>Люда</dc:creator>
  <cp:lastModifiedBy>Люда</cp:lastModifiedBy>
  <cp:revision>27</cp:revision>
  <dcterms:created xsi:type="dcterms:W3CDTF">2010-05-05T14:38:33Z</dcterms:created>
  <dcterms:modified xsi:type="dcterms:W3CDTF">2010-05-05T19:48:53Z</dcterms:modified>
</cp:coreProperties>
</file>