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77" r:id="rId2"/>
    <p:sldId id="278" r:id="rId3"/>
    <p:sldId id="256" r:id="rId4"/>
    <p:sldId id="257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3" r:id="rId15"/>
    <p:sldId id="291" r:id="rId16"/>
    <p:sldId id="294" r:id="rId17"/>
    <p:sldId id="296" r:id="rId18"/>
    <p:sldId id="299" r:id="rId19"/>
    <p:sldId id="302" r:id="rId20"/>
    <p:sldId id="300" r:id="rId21"/>
    <p:sldId id="301" r:id="rId22"/>
    <p:sldId id="258" r:id="rId23"/>
    <p:sldId id="304" r:id="rId24"/>
    <p:sldId id="306" r:id="rId25"/>
    <p:sldId id="308" r:id="rId26"/>
    <p:sldId id="259" r:id="rId27"/>
    <p:sldId id="268" r:id="rId28"/>
    <p:sldId id="270" r:id="rId29"/>
    <p:sldId id="275" r:id="rId30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РОСТ российской </a:t>
            </a:r>
            <a:r>
              <a:rPr lang="ru-RU" sz="2400" dirty="0" smtClean="0"/>
              <a:t>интернет–аудитории</a:t>
            </a:r>
          </a:p>
          <a:p>
            <a:pPr>
              <a:defRPr/>
            </a:pPr>
            <a:r>
              <a:rPr lang="ru-RU" sz="2400" dirty="0" smtClean="0"/>
              <a:t>(население старше 18 лет)</a:t>
            </a:r>
            <a:endParaRPr lang="ru-RU" sz="2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млн.чел.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8.6999999999999993</c:v>
                </c:pt>
                <c:pt idx="1">
                  <c:v>13.1</c:v>
                </c:pt>
                <c:pt idx="2">
                  <c:v>17.3</c:v>
                </c:pt>
                <c:pt idx="3">
                  <c:v>21.7</c:v>
                </c:pt>
                <c:pt idx="4">
                  <c:v>26.3</c:v>
                </c:pt>
                <c:pt idx="5">
                  <c:v>29.4</c:v>
                </c:pt>
                <c:pt idx="6">
                  <c:v>33.700000000000003</c:v>
                </c:pt>
                <c:pt idx="7">
                  <c:v>42</c:v>
                </c:pt>
                <c:pt idx="8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910912"/>
        <c:axId val="69912448"/>
        <c:axId val="0"/>
      </c:bar3DChart>
      <c:catAx>
        <c:axId val="699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912448"/>
        <c:crosses val="autoZero"/>
        <c:auto val="1"/>
        <c:lblAlgn val="ctr"/>
        <c:lblOffset val="100"/>
        <c:noMultiLvlLbl val="0"/>
      </c:catAx>
      <c:valAx>
        <c:axId val="6991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910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14466266657838719"/>
                  <c:y val="-0.14285398738608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412338478031568E-2"/>
                  <c:y val="-0.17466977165018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059636441575327E-2"/>
                  <c:y val="-0.1685735448826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242516809833327E-2"/>
                  <c:y val="-0.14259523656167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095497747054654E-2"/>
                  <c:y val="-0.14690100979739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Office PowerPoint]Лист1'!$A$16:$A$23</c:f>
              <c:strCache>
                <c:ptCount val="8"/>
                <c:pt idx="0">
                  <c:v>Китай</c:v>
                </c:pt>
                <c:pt idx="1">
                  <c:v>ЕЭС</c:v>
                </c:pt>
                <c:pt idx="2">
                  <c:v>США</c:v>
                </c:pt>
                <c:pt idx="3">
                  <c:v>Индия</c:v>
                </c:pt>
                <c:pt idx="4">
                  <c:v>Япония</c:v>
                </c:pt>
                <c:pt idx="5">
                  <c:v>Бразилия</c:v>
                </c:pt>
                <c:pt idx="6">
                  <c:v>Россия</c:v>
                </c:pt>
                <c:pt idx="7">
                  <c:v>Остальные</c:v>
                </c:pt>
              </c:strCache>
            </c:strRef>
          </c:cat>
          <c:val>
            <c:numRef>
              <c:f>'[Диаграмма в Microsoft Office PowerPoint]Лист1'!$B$16:$B$23</c:f>
              <c:numCache>
                <c:formatCode>General</c:formatCode>
                <c:ptCount val="8"/>
                <c:pt idx="0">
                  <c:v>538</c:v>
                </c:pt>
                <c:pt idx="1">
                  <c:v>513</c:v>
                </c:pt>
                <c:pt idx="2">
                  <c:v>254</c:v>
                </c:pt>
                <c:pt idx="3">
                  <c:v>121</c:v>
                </c:pt>
                <c:pt idx="4">
                  <c:v>101</c:v>
                </c:pt>
                <c:pt idx="5">
                  <c:v>89</c:v>
                </c:pt>
                <c:pt idx="6">
                  <c:v>70</c:v>
                </c:pt>
                <c:pt idx="7">
                  <c:v>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сети, кол-во</c:v>
                </c:pt>
              </c:strCache>
            </c:strRef>
          </c:tx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096178306252576"/>
                  <c:y val="-5.599025152408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strRef>
              <c:f>Лист1!$A$2:$A$10</c:f>
              <c:strCache>
                <c:ptCount val="9"/>
                <c:pt idx="0">
                  <c:v>США</c:v>
                </c:pt>
                <c:pt idx="1">
                  <c:v>Канада</c:v>
                </c:pt>
                <c:pt idx="2">
                  <c:v>Пуэрто-Рико</c:v>
                </c:pt>
                <c:pt idx="3">
                  <c:v>Бразилия</c:v>
                </c:pt>
                <c:pt idx="4">
                  <c:v>Великобритания</c:v>
                </c:pt>
                <c:pt idx="5">
                  <c:v>Испания</c:v>
                </c:pt>
                <c:pt idx="6">
                  <c:v>Германия</c:v>
                </c:pt>
                <c:pt idx="7">
                  <c:v>Финляндия</c:v>
                </c:pt>
                <c:pt idx="8">
                  <c:v>Россия</c:v>
                </c:pt>
              </c:strCache>
            </c:strRef>
          </c:xVal>
          <c:yVal>
            <c:numRef>
              <c:f>Лист1!$B$2:$B$10</c:f>
              <c:numCache>
                <c:formatCode>General</c:formatCode>
                <c:ptCount val="9"/>
                <c:pt idx="0">
                  <c:v>477</c:v>
                </c:pt>
                <c:pt idx="1">
                  <c:v>649</c:v>
                </c:pt>
                <c:pt idx="2">
                  <c:v>587</c:v>
                </c:pt>
                <c:pt idx="3">
                  <c:v>1228</c:v>
                </c:pt>
                <c:pt idx="4">
                  <c:v>487</c:v>
                </c:pt>
                <c:pt idx="5">
                  <c:v>968</c:v>
                </c:pt>
                <c:pt idx="6">
                  <c:v>793</c:v>
                </c:pt>
                <c:pt idx="7">
                  <c:v>919</c:v>
                </c:pt>
                <c:pt idx="8">
                  <c:v>1307</c:v>
                </c:pt>
              </c:numCache>
            </c:numRef>
          </c:yVal>
          <c:bubbleSize>
            <c:numLit>
              <c:formatCode>General</c:formatCode>
              <c:ptCount val="9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9963776"/>
        <c:axId val="69965312"/>
      </c:bubbleChart>
      <c:valAx>
        <c:axId val="6996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965312"/>
        <c:crosses val="autoZero"/>
        <c:crossBetween val="midCat"/>
      </c:valAx>
      <c:valAx>
        <c:axId val="6996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96377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4C98E-3BBF-4974-B3C9-F3D58B49AC91}" type="doc">
      <dgm:prSet loTypeId="urn:microsoft.com/office/officeart/2005/8/layout/radial4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3C28FFB-F92C-4BE7-ACA0-F02105E4F5D5}">
      <dgm:prSet phldrT="[Текст]" custT="1"/>
      <dgm:spPr/>
      <dgm:t>
        <a:bodyPr/>
        <a:lstStyle/>
        <a:p>
          <a:r>
            <a:rPr lang="ru-RU" sz="2000" b="1" smtClean="0"/>
            <a:t>РЕСУРСЫ </a:t>
          </a:r>
          <a:r>
            <a:rPr lang="ru-RU" sz="2200" b="1" smtClean="0"/>
            <a:t>информаци-онного общества</a:t>
          </a:r>
          <a:endParaRPr lang="ru-RU" sz="2200" b="1" dirty="0"/>
        </a:p>
      </dgm:t>
    </dgm:pt>
    <dgm:pt modelId="{344D8308-2D30-4386-A308-0E423F0EB30F}" type="parTrans" cxnId="{888E7AA9-95A6-47EE-B451-8A4583B73D7A}">
      <dgm:prSet/>
      <dgm:spPr/>
      <dgm:t>
        <a:bodyPr/>
        <a:lstStyle/>
        <a:p>
          <a:endParaRPr lang="ru-RU"/>
        </a:p>
      </dgm:t>
    </dgm:pt>
    <dgm:pt modelId="{F8FD5E65-B48A-4E41-A481-0D03C6A41B7F}" type="sibTrans" cxnId="{888E7AA9-95A6-47EE-B451-8A4583B73D7A}">
      <dgm:prSet/>
      <dgm:spPr/>
      <dgm:t>
        <a:bodyPr/>
        <a:lstStyle/>
        <a:p>
          <a:endParaRPr lang="ru-RU"/>
        </a:p>
      </dgm:t>
    </dgm:pt>
    <dgm:pt modelId="{41543AA9-009A-4AF2-9718-736591CADAA2}">
      <dgm:prSet phldrT="[Текст]" custT="1"/>
      <dgm:spPr/>
      <dgm:t>
        <a:bodyPr/>
        <a:lstStyle/>
        <a:p>
          <a:r>
            <a:rPr lang="ru-RU" sz="2400" smtClean="0"/>
            <a:t>Природные</a:t>
          </a:r>
          <a:endParaRPr lang="ru-RU" sz="2400" dirty="0"/>
        </a:p>
      </dgm:t>
    </dgm:pt>
    <dgm:pt modelId="{3F53A8C5-07D0-44D7-BF4D-F25E61462F07}" type="parTrans" cxnId="{0AE790EB-1048-476F-89DE-A84D43B7B8CA}">
      <dgm:prSet/>
      <dgm:spPr/>
      <dgm:t>
        <a:bodyPr/>
        <a:lstStyle/>
        <a:p>
          <a:endParaRPr lang="ru-RU"/>
        </a:p>
      </dgm:t>
    </dgm:pt>
    <dgm:pt modelId="{E6AE8430-714F-46D0-BFD1-8F46D02BA80B}" type="sibTrans" cxnId="{0AE790EB-1048-476F-89DE-A84D43B7B8CA}">
      <dgm:prSet/>
      <dgm:spPr/>
      <dgm:t>
        <a:bodyPr/>
        <a:lstStyle/>
        <a:p>
          <a:endParaRPr lang="ru-RU"/>
        </a:p>
      </dgm:t>
    </dgm:pt>
    <dgm:pt modelId="{3F11F909-030B-480C-8894-241A3B28B79B}">
      <dgm:prSet phldrT="[Текст]" custT="1"/>
      <dgm:spPr/>
      <dgm:t>
        <a:bodyPr/>
        <a:lstStyle/>
        <a:p>
          <a:r>
            <a:rPr lang="ru-RU" sz="2400" smtClean="0"/>
            <a:t>Материальные</a:t>
          </a:r>
          <a:endParaRPr lang="ru-RU" sz="2400" dirty="0"/>
        </a:p>
      </dgm:t>
    </dgm:pt>
    <dgm:pt modelId="{69F7C2D9-C679-4F41-A5FC-82411C418F15}" type="parTrans" cxnId="{B91BE113-A39D-4141-BCFD-433AD4319CBD}">
      <dgm:prSet/>
      <dgm:spPr/>
      <dgm:t>
        <a:bodyPr/>
        <a:lstStyle/>
        <a:p>
          <a:endParaRPr lang="ru-RU"/>
        </a:p>
      </dgm:t>
    </dgm:pt>
    <dgm:pt modelId="{BA594A5C-5CC3-4D4F-91C6-3071DB822B87}" type="sibTrans" cxnId="{B91BE113-A39D-4141-BCFD-433AD4319CBD}">
      <dgm:prSet/>
      <dgm:spPr/>
      <dgm:t>
        <a:bodyPr/>
        <a:lstStyle/>
        <a:p>
          <a:endParaRPr lang="ru-RU"/>
        </a:p>
      </dgm:t>
    </dgm:pt>
    <dgm:pt modelId="{F3F0BF00-D64D-4728-9776-3ADFC5FA80EC}">
      <dgm:prSet phldrT="[Текст]" custT="1"/>
      <dgm:spPr/>
      <dgm:t>
        <a:bodyPr/>
        <a:lstStyle/>
        <a:p>
          <a:r>
            <a:rPr lang="ru-RU" sz="2400" dirty="0" smtClean="0"/>
            <a:t>Энергетические</a:t>
          </a:r>
          <a:endParaRPr lang="ru-RU" sz="2400" dirty="0"/>
        </a:p>
      </dgm:t>
    </dgm:pt>
    <dgm:pt modelId="{D67E8C59-3CBE-4A92-A1AF-1B3644B29DED}" type="parTrans" cxnId="{490720D7-5794-4EA1-B738-96B17D3873BC}">
      <dgm:prSet/>
      <dgm:spPr/>
      <dgm:t>
        <a:bodyPr/>
        <a:lstStyle/>
        <a:p>
          <a:endParaRPr lang="ru-RU"/>
        </a:p>
      </dgm:t>
    </dgm:pt>
    <dgm:pt modelId="{E6E12C69-71C0-4A6A-A78D-392CE9AF4147}" type="sibTrans" cxnId="{490720D7-5794-4EA1-B738-96B17D3873BC}">
      <dgm:prSet/>
      <dgm:spPr/>
      <dgm:t>
        <a:bodyPr/>
        <a:lstStyle/>
        <a:p>
          <a:endParaRPr lang="ru-RU"/>
        </a:p>
      </dgm:t>
    </dgm:pt>
    <dgm:pt modelId="{34A6D5C8-7278-4D56-B597-B832353E66B0}">
      <dgm:prSet phldrT="[Текст]" custT="1"/>
      <dgm:spPr/>
      <dgm:t>
        <a:bodyPr/>
        <a:lstStyle/>
        <a:p>
          <a:r>
            <a:rPr lang="ru-RU" sz="2400" smtClean="0"/>
            <a:t>Финансовые</a:t>
          </a:r>
          <a:endParaRPr lang="ru-RU" sz="2400" dirty="0"/>
        </a:p>
      </dgm:t>
    </dgm:pt>
    <dgm:pt modelId="{C92306FA-C926-41FA-9B8F-B755F66E10BB}" type="parTrans" cxnId="{42671A6E-EA1D-41E6-AC50-A13537FD11EC}">
      <dgm:prSet/>
      <dgm:spPr/>
      <dgm:t>
        <a:bodyPr/>
        <a:lstStyle/>
        <a:p>
          <a:endParaRPr lang="ru-RU"/>
        </a:p>
      </dgm:t>
    </dgm:pt>
    <dgm:pt modelId="{33B87A02-1010-4774-BFFD-D66542F7F5C9}" type="sibTrans" cxnId="{42671A6E-EA1D-41E6-AC50-A13537FD11EC}">
      <dgm:prSet/>
      <dgm:spPr/>
      <dgm:t>
        <a:bodyPr/>
        <a:lstStyle/>
        <a:p>
          <a:endParaRPr lang="ru-RU"/>
        </a:p>
      </dgm:t>
    </dgm:pt>
    <dgm:pt modelId="{E8C5B8CF-AF88-452C-A656-0B08BC85975C}">
      <dgm:prSet phldrT="[Текст]" custT="1"/>
      <dgm:spPr/>
      <dgm:t>
        <a:bodyPr/>
        <a:lstStyle/>
        <a:p>
          <a:r>
            <a:rPr lang="ru-RU" sz="2400" smtClean="0"/>
            <a:t>Информацион-ные</a:t>
          </a:r>
          <a:endParaRPr lang="ru-RU" sz="2400" dirty="0"/>
        </a:p>
      </dgm:t>
    </dgm:pt>
    <dgm:pt modelId="{5EACC9C7-2CD4-40D4-ADFA-7A26B0AED387}" type="parTrans" cxnId="{11A33149-C960-468D-963E-B2A0AB5AC82B}">
      <dgm:prSet/>
      <dgm:spPr/>
      <dgm:t>
        <a:bodyPr/>
        <a:lstStyle/>
        <a:p>
          <a:endParaRPr lang="ru-RU"/>
        </a:p>
      </dgm:t>
    </dgm:pt>
    <dgm:pt modelId="{D1CB2854-2DAE-43E4-B837-4AE7956DEC38}" type="sibTrans" cxnId="{11A33149-C960-468D-963E-B2A0AB5AC82B}">
      <dgm:prSet/>
      <dgm:spPr/>
      <dgm:t>
        <a:bodyPr/>
        <a:lstStyle/>
        <a:p>
          <a:endParaRPr lang="ru-RU"/>
        </a:p>
      </dgm:t>
    </dgm:pt>
    <dgm:pt modelId="{1D3542B8-285E-427E-BE74-FD66094759E8}" type="pres">
      <dgm:prSet presAssocID="{99B4C98E-3BBF-4974-B3C9-F3D58B49AC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A5A289-86B9-489F-A4DB-F1529D1382AA}" type="pres">
      <dgm:prSet presAssocID="{23C28FFB-F92C-4BE7-ACA0-F02105E4F5D5}" presName="centerShape" presStyleLbl="node0" presStyleIdx="0" presStyleCnt="1" custScaleX="119468" custScaleY="110835"/>
      <dgm:spPr/>
      <dgm:t>
        <a:bodyPr/>
        <a:lstStyle/>
        <a:p>
          <a:endParaRPr lang="ru-RU"/>
        </a:p>
      </dgm:t>
    </dgm:pt>
    <dgm:pt modelId="{58FEB2DC-ADB5-441D-8086-9686C768A6EC}" type="pres">
      <dgm:prSet presAssocID="{3F53A8C5-07D0-44D7-BF4D-F25E61462F07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191C03D9-62D8-4EC3-BE9E-A59AAE180DC6}" type="pres">
      <dgm:prSet presAssocID="{41543AA9-009A-4AF2-9718-736591CADAA2}" presName="node" presStyleLbl="node1" presStyleIdx="0" presStyleCnt="5" custScaleY="5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5A471-51AD-48DF-988D-3640A2845C3B}" type="pres">
      <dgm:prSet presAssocID="{69F7C2D9-C679-4F41-A5FC-82411C418F15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7557F12-3C72-4871-9DEE-4F4B9834CC3B}" type="pres">
      <dgm:prSet presAssocID="{3F11F909-030B-480C-8894-241A3B28B79B}" presName="node" presStyleLbl="node1" presStyleIdx="1" presStyleCnt="5" custScaleX="119384" custScaleY="46153" custRadScaleRad="101614" custRadScaleInc="-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24AA-F783-4813-A923-C481C2AA47DB}" type="pres">
      <dgm:prSet presAssocID="{D67E8C59-3CBE-4A92-A1AF-1B3644B29DED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C96BFE6D-600A-4ACE-98A0-2F2DFDCB74A2}" type="pres">
      <dgm:prSet presAssocID="{F3F0BF00-D64D-4728-9776-3ADFC5FA80EC}" presName="node" presStyleLbl="node1" presStyleIdx="2" presStyleCnt="5" custScaleX="161343" custScaleY="45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0098F-CC63-4329-8843-B7085ED3177C}" type="pres">
      <dgm:prSet presAssocID="{C92306FA-C926-41FA-9B8F-B755F66E10B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9B38F3FA-F081-4BEE-BEEB-43C69572AEDB}" type="pres">
      <dgm:prSet presAssocID="{34A6D5C8-7278-4D56-B597-B832353E66B0}" presName="node" presStyleLbl="node1" presStyleIdx="3" presStyleCnt="5" custScaleX="120645" custScaleY="43686" custRadScaleRad="106994" custRadScaleInc="1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3720F-BF5A-4803-99A7-DE694C82E01A}" type="pres">
      <dgm:prSet presAssocID="{5EACC9C7-2CD4-40D4-ADFA-7A26B0AED38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3CF1E292-D6A6-4D86-9AF8-B0B1DA9114BD}" type="pres">
      <dgm:prSet presAssocID="{E8C5B8CF-AF88-452C-A656-0B08BC85975C}" presName="node" presStyleLbl="node1" presStyleIdx="4" presStyleCnt="5" custScaleX="113022" custScaleY="49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BC1F4-EDDF-489B-BB57-38C2D8B38437}" type="presOf" srcId="{34A6D5C8-7278-4D56-B597-B832353E66B0}" destId="{9B38F3FA-F081-4BEE-BEEB-43C69572AEDB}" srcOrd="0" destOrd="0" presId="urn:microsoft.com/office/officeart/2005/8/layout/radial4"/>
    <dgm:cxn modelId="{096C1D02-2686-41DA-96A9-A277E6ED25A2}" type="presOf" srcId="{F3F0BF00-D64D-4728-9776-3ADFC5FA80EC}" destId="{C96BFE6D-600A-4ACE-98A0-2F2DFDCB74A2}" srcOrd="0" destOrd="0" presId="urn:microsoft.com/office/officeart/2005/8/layout/radial4"/>
    <dgm:cxn modelId="{B91BE113-A39D-4141-BCFD-433AD4319CBD}" srcId="{23C28FFB-F92C-4BE7-ACA0-F02105E4F5D5}" destId="{3F11F909-030B-480C-8894-241A3B28B79B}" srcOrd="1" destOrd="0" parTransId="{69F7C2D9-C679-4F41-A5FC-82411C418F15}" sibTransId="{BA594A5C-5CC3-4D4F-91C6-3071DB822B87}"/>
    <dgm:cxn modelId="{EDD01375-E5DD-4EC5-906A-A747075F9CB6}" type="presOf" srcId="{3F53A8C5-07D0-44D7-BF4D-F25E61462F07}" destId="{58FEB2DC-ADB5-441D-8086-9686C768A6EC}" srcOrd="0" destOrd="0" presId="urn:microsoft.com/office/officeart/2005/8/layout/radial4"/>
    <dgm:cxn modelId="{888E7AA9-95A6-47EE-B451-8A4583B73D7A}" srcId="{99B4C98E-3BBF-4974-B3C9-F3D58B49AC91}" destId="{23C28FFB-F92C-4BE7-ACA0-F02105E4F5D5}" srcOrd="0" destOrd="0" parTransId="{344D8308-2D30-4386-A308-0E423F0EB30F}" sibTransId="{F8FD5E65-B48A-4E41-A481-0D03C6A41B7F}"/>
    <dgm:cxn modelId="{A29FED17-8C71-4AC7-B54C-EB7A10DEBFF7}" type="presOf" srcId="{41543AA9-009A-4AF2-9718-736591CADAA2}" destId="{191C03D9-62D8-4EC3-BE9E-A59AAE180DC6}" srcOrd="0" destOrd="0" presId="urn:microsoft.com/office/officeart/2005/8/layout/radial4"/>
    <dgm:cxn modelId="{61A4FB23-C2C1-484A-9631-C2EAF936D334}" type="presOf" srcId="{23C28FFB-F92C-4BE7-ACA0-F02105E4F5D5}" destId="{CBA5A289-86B9-489F-A4DB-F1529D1382AA}" srcOrd="0" destOrd="0" presId="urn:microsoft.com/office/officeart/2005/8/layout/radial4"/>
    <dgm:cxn modelId="{FF5EAEDD-FAAB-4B10-BFA6-431C41854204}" type="presOf" srcId="{5EACC9C7-2CD4-40D4-ADFA-7A26B0AED387}" destId="{B303720F-BF5A-4803-99A7-DE694C82E01A}" srcOrd="0" destOrd="0" presId="urn:microsoft.com/office/officeart/2005/8/layout/radial4"/>
    <dgm:cxn modelId="{0AE790EB-1048-476F-89DE-A84D43B7B8CA}" srcId="{23C28FFB-F92C-4BE7-ACA0-F02105E4F5D5}" destId="{41543AA9-009A-4AF2-9718-736591CADAA2}" srcOrd="0" destOrd="0" parTransId="{3F53A8C5-07D0-44D7-BF4D-F25E61462F07}" sibTransId="{E6AE8430-714F-46D0-BFD1-8F46D02BA80B}"/>
    <dgm:cxn modelId="{3B4E5F98-70D7-4F5E-BF0E-7DB9ACDBE45A}" type="presOf" srcId="{E8C5B8CF-AF88-452C-A656-0B08BC85975C}" destId="{3CF1E292-D6A6-4D86-9AF8-B0B1DA9114BD}" srcOrd="0" destOrd="0" presId="urn:microsoft.com/office/officeart/2005/8/layout/radial4"/>
    <dgm:cxn modelId="{11A33149-C960-468D-963E-B2A0AB5AC82B}" srcId="{23C28FFB-F92C-4BE7-ACA0-F02105E4F5D5}" destId="{E8C5B8CF-AF88-452C-A656-0B08BC85975C}" srcOrd="4" destOrd="0" parTransId="{5EACC9C7-2CD4-40D4-ADFA-7A26B0AED387}" sibTransId="{D1CB2854-2DAE-43E4-B837-4AE7956DEC38}"/>
    <dgm:cxn modelId="{490720D7-5794-4EA1-B738-96B17D3873BC}" srcId="{23C28FFB-F92C-4BE7-ACA0-F02105E4F5D5}" destId="{F3F0BF00-D64D-4728-9776-3ADFC5FA80EC}" srcOrd="2" destOrd="0" parTransId="{D67E8C59-3CBE-4A92-A1AF-1B3644B29DED}" sibTransId="{E6E12C69-71C0-4A6A-A78D-392CE9AF4147}"/>
    <dgm:cxn modelId="{42671A6E-EA1D-41E6-AC50-A13537FD11EC}" srcId="{23C28FFB-F92C-4BE7-ACA0-F02105E4F5D5}" destId="{34A6D5C8-7278-4D56-B597-B832353E66B0}" srcOrd="3" destOrd="0" parTransId="{C92306FA-C926-41FA-9B8F-B755F66E10BB}" sibTransId="{33B87A02-1010-4774-BFFD-D66542F7F5C9}"/>
    <dgm:cxn modelId="{65229EF9-AF30-49E6-B9A6-1B78EB0FFFE9}" type="presOf" srcId="{D67E8C59-3CBE-4A92-A1AF-1B3644B29DED}" destId="{2E4924AA-F783-4813-A923-C481C2AA47DB}" srcOrd="0" destOrd="0" presId="urn:microsoft.com/office/officeart/2005/8/layout/radial4"/>
    <dgm:cxn modelId="{94E38FAB-283A-4B29-9A59-2CC4285AF494}" type="presOf" srcId="{99B4C98E-3BBF-4974-B3C9-F3D58B49AC91}" destId="{1D3542B8-285E-427E-BE74-FD66094759E8}" srcOrd="0" destOrd="0" presId="urn:microsoft.com/office/officeart/2005/8/layout/radial4"/>
    <dgm:cxn modelId="{188574BD-5C75-4C06-A788-42F12F35590C}" type="presOf" srcId="{69F7C2D9-C679-4F41-A5FC-82411C418F15}" destId="{ED95A471-51AD-48DF-988D-3640A2845C3B}" srcOrd="0" destOrd="0" presId="urn:microsoft.com/office/officeart/2005/8/layout/radial4"/>
    <dgm:cxn modelId="{62E7C7A9-0D32-4ED0-9F24-3518D153229F}" type="presOf" srcId="{3F11F909-030B-480C-8894-241A3B28B79B}" destId="{B7557F12-3C72-4871-9DEE-4F4B9834CC3B}" srcOrd="0" destOrd="0" presId="urn:microsoft.com/office/officeart/2005/8/layout/radial4"/>
    <dgm:cxn modelId="{0A60A4C2-3CC5-45DC-883A-B35D229DEA20}" type="presOf" srcId="{C92306FA-C926-41FA-9B8F-B755F66E10BB}" destId="{D610098F-CC63-4329-8843-B7085ED3177C}" srcOrd="0" destOrd="0" presId="urn:microsoft.com/office/officeart/2005/8/layout/radial4"/>
    <dgm:cxn modelId="{F9F138D0-5720-4886-8AF5-E2453415A793}" type="presParOf" srcId="{1D3542B8-285E-427E-BE74-FD66094759E8}" destId="{CBA5A289-86B9-489F-A4DB-F1529D1382AA}" srcOrd="0" destOrd="0" presId="urn:microsoft.com/office/officeart/2005/8/layout/radial4"/>
    <dgm:cxn modelId="{7B2E0B82-508A-42E8-AC2E-5784CB4DBE17}" type="presParOf" srcId="{1D3542B8-285E-427E-BE74-FD66094759E8}" destId="{58FEB2DC-ADB5-441D-8086-9686C768A6EC}" srcOrd="1" destOrd="0" presId="urn:microsoft.com/office/officeart/2005/8/layout/radial4"/>
    <dgm:cxn modelId="{8A3E2B3F-F404-4803-8641-FF7D9177B358}" type="presParOf" srcId="{1D3542B8-285E-427E-BE74-FD66094759E8}" destId="{191C03D9-62D8-4EC3-BE9E-A59AAE180DC6}" srcOrd="2" destOrd="0" presId="urn:microsoft.com/office/officeart/2005/8/layout/radial4"/>
    <dgm:cxn modelId="{DFDC51F7-95F0-47EF-97F4-571A7D575529}" type="presParOf" srcId="{1D3542B8-285E-427E-BE74-FD66094759E8}" destId="{ED95A471-51AD-48DF-988D-3640A2845C3B}" srcOrd="3" destOrd="0" presId="urn:microsoft.com/office/officeart/2005/8/layout/radial4"/>
    <dgm:cxn modelId="{A07E12C1-E320-48AE-994D-533A107F414C}" type="presParOf" srcId="{1D3542B8-285E-427E-BE74-FD66094759E8}" destId="{B7557F12-3C72-4871-9DEE-4F4B9834CC3B}" srcOrd="4" destOrd="0" presId="urn:microsoft.com/office/officeart/2005/8/layout/radial4"/>
    <dgm:cxn modelId="{10EE22FC-8FD8-410C-8AA8-1B811C8B97CA}" type="presParOf" srcId="{1D3542B8-285E-427E-BE74-FD66094759E8}" destId="{2E4924AA-F783-4813-A923-C481C2AA47DB}" srcOrd="5" destOrd="0" presId="urn:microsoft.com/office/officeart/2005/8/layout/radial4"/>
    <dgm:cxn modelId="{D5C0BEBB-D4B8-430E-B1D5-930162A7A110}" type="presParOf" srcId="{1D3542B8-285E-427E-BE74-FD66094759E8}" destId="{C96BFE6D-600A-4ACE-98A0-2F2DFDCB74A2}" srcOrd="6" destOrd="0" presId="urn:microsoft.com/office/officeart/2005/8/layout/radial4"/>
    <dgm:cxn modelId="{EC316307-90A4-49BF-9B91-2CB977EC3617}" type="presParOf" srcId="{1D3542B8-285E-427E-BE74-FD66094759E8}" destId="{D610098F-CC63-4329-8843-B7085ED3177C}" srcOrd="7" destOrd="0" presId="urn:microsoft.com/office/officeart/2005/8/layout/radial4"/>
    <dgm:cxn modelId="{872BF523-8422-4DF1-AD83-A63908916096}" type="presParOf" srcId="{1D3542B8-285E-427E-BE74-FD66094759E8}" destId="{9B38F3FA-F081-4BEE-BEEB-43C69572AEDB}" srcOrd="8" destOrd="0" presId="urn:microsoft.com/office/officeart/2005/8/layout/radial4"/>
    <dgm:cxn modelId="{3DEC98DC-7296-4655-9F23-7F105258D843}" type="presParOf" srcId="{1D3542B8-285E-427E-BE74-FD66094759E8}" destId="{B303720F-BF5A-4803-99A7-DE694C82E01A}" srcOrd="9" destOrd="0" presId="urn:microsoft.com/office/officeart/2005/8/layout/radial4"/>
    <dgm:cxn modelId="{4D0BBC88-818D-49AE-8CD5-A60C6F826EE8}" type="presParOf" srcId="{1D3542B8-285E-427E-BE74-FD66094759E8}" destId="{3CF1E292-D6A6-4D86-9AF8-B0B1DA9114B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5A289-86B9-489F-A4DB-F1529D1382AA}">
      <dsp:nvSpPr>
        <dsp:cNvPr id="0" name=""/>
        <dsp:cNvSpPr/>
      </dsp:nvSpPr>
      <dsp:spPr>
        <a:xfrm>
          <a:off x="3000091" y="2478191"/>
          <a:ext cx="2544529" cy="23606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РЕСУРСЫ </a:t>
          </a:r>
          <a:r>
            <a:rPr lang="ru-RU" sz="2200" b="1" kern="1200" smtClean="0"/>
            <a:t>информаци-онного общества</a:t>
          </a:r>
          <a:endParaRPr lang="ru-RU" sz="2200" b="1" kern="1200" dirty="0"/>
        </a:p>
      </dsp:txBody>
      <dsp:txXfrm>
        <a:off x="3372729" y="2823901"/>
        <a:ext cx="1799253" cy="1669236"/>
      </dsp:txXfrm>
    </dsp:sp>
    <dsp:sp modelId="{58FEB2DC-ADB5-441D-8086-9686C768A6EC}">
      <dsp:nvSpPr>
        <dsp:cNvPr id="0" name=""/>
        <dsp:cNvSpPr/>
      </dsp:nvSpPr>
      <dsp:spPr>
        <a:xfrm rot="10800000">
          <a:off x="1146119" y="3355011"/>
          <a:ext cx="1752004" cy="6070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1C03D9-62D8-4EC3-BE9E-A59AAE180DC6}">
      <dsp:nvSpPr>
        <dsp:cNvPr id="0" name=""/>
        <dsp:cNvSpPr/>
      </dsp:nvSpPr>
      <dsp:spPr>
        <a:xfrm>
          <a:off x="134424" y="3233195"/>
          <a:ext cx="2023389" cy="850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Природные</a:t>
          </a:r>
          <a:endParaRPr lang="ru-RU" sz="2400" kern="1200" dirty="0"/>
        </a:p>
      </dsp:txBody>
      <dsp:txXfrm>
        <a:off x="159339" y="3258110"/>
        <a:ext cx="1973559" cy="800819"/>
      </dsp:txXfrm>
    </dsp:sp>
    <dsp:sp modelId="{ED95A471-51AD-48DF-988D-3640A2845C3B}">
      <dsp:nvSpPr>
        <dsp:cNvPr id="0" name=""/>
        <dsp:cNvSpPr/>
      </dsp:nvSpPr>
      <dsp:spPr>
        <a:xfrm rot="13105843">
          <a:off x="1585028" y="1950955"/>
          <a:ext cx="1835599" cy="6070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557F12-3C72-4871-9DEE-4F4B9834CC3B}">
      <dsp:nvSpPr>
        <dsp:cNvPr id="0" name=""/>
        <dsp:cNvSpPr/>
      </dsp:nvSpPr>
      <dsp:spPr>
        <a:xfrm>
          <a:off x="576058" y="1310446"/>
          <a:ext cx="2415603" cy="747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Материальные</a:t>
          </a:r>
          <a:endParaRPr lang="ru-RU" sz="2400" kern="1200" dirty="0"/>
        </a:p>
      </dsp:txBody>
      <dsp:txXfrm>
        <a:off x="597939" y="1332327"/>
        <a:ext cx="2371841" cy="703321"/>
      </dsp:txXfrm>
    </dsp:sp>
    <dsp:sp modelId="{2E4924AA-F783-4813-A923-C481C2AA47DB}">
      <dsp:nvSpPr>
        <dsp:cNvPr id="0" name=""/>
        <dsp:cNvSpPr/>
      </dsp:nvSpPr>
      <dsp:spPr>
        <a:xfrm rot="16200000">
          <a:off x="3352914" y="1148216"/>
          <a:ext cx="1838883" cy="6070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6BFE6D-600A-4ACE-98A0-2F2DFDCB74A2}">
      <dsp:nvSpPr>
        <dsp:cNvPr id="0" name=""/>
        <dsp:cNvSpPr/>
      </dsp:nvSpPr>
      <dsp:spPr>
        <a:xfrm>
          <a:off x="2640058" y="165199"/>
          <a:ext cx="3264597" cy="734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Энергетические</a:t>
          </a:r>
          <a:endParaRPr lang="ru-RU" sz="2400" kern="1200" dirty="0"/>
        </a:p>
      </dsp:txBody>
      <dsp:txXfrm>
        <a:off x="2661561" y="186702"/>
        <a:ext cx="3221591" cy="691160"/>
      </dsp:txXfrm>
    </dsp:sp>
    <dsp:sp modelId="{D610098F-CC63-4329-8843-B7085ED3177C}">
      <dsp:nvSpPr>
        <dsp:cNvPr id="0" name=""/>
        <dsp:cNvSpPr/>
      </dsp:nvSpPr>
      <dsp:spPr>
        <a:xfrm rot="19215468">
          <a:off x="5078480" y="1854734"/>
          <a:ext cx="1996525" cy="6070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38F3FA-F081-4BEE-BEEB-43C69572AEDB}">
      <dsp:nvSpPr>
        <dsp:cNvPr id="0" name=""/>
        <dsp:cNvSpPr/>
      </dsp:nvSpPr>
      <dsp:spPr>
        <a:xfrm>
          <a:off x="5623777" y="1166444"/>
          <a:ext cx="2441118" cy="707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Финансовые</a:t>
          </a:r>
          <a:endParaRPr lang="ru-RU" sz="2400" kern="1200" dirty="0"/>
        </a:p>
      </dsp:txBody>
      <dsp:txXfrm>
        <a:off x="5644489" y="1187156"/>
        <a:ext cx="2399694" cy="665726"/>
      </dsp:txXfrm>
    </dsp:sp>
    <dsp:sp modelId="{B303720F-BF5A-4803-99A7-DE694C82E01A}">
      <dsp:nvSpPr>
        <dsp:cNvPr id="0" name=""/>
        <dsp:cNvSpPr/>
      </dsp:nvSpPr>
      <dsp:spPr>
        <a:xfrm>
          <a:off x="5646589" y="3355011"/>
          <a:ext cx="1752004" cy="6070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F1E292-D6A6-4D86-9AF8-B0B1DA9114BD}">
      <dsp:nvSpPr>
        <dsp:cNvPr id="0" name=""/>
        <dsp:cNvSpPr/>
      </dsp:nvSpPr>
      <dsp:spPr>
        <a:xfrm>
          <a:off x="6255156" y="3254675"/>
          <a:ext cx="2286875" cy="807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Информацион-ные</a:t>
          </a:r>
          <a:endParaRPr lang="ru-RU" sz="2400" kern="1200" dirty="0"/>
        </a:p>
      </dsp:txBody>
      <dsp:txXfrm>
        <a:off x="6278812" y="3278331"/>
        <a:ext cx="2239563" cy="76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08DE-6950-43BF-9BF4-50EFB867F7B8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8255-8AF2-4FD5-814E-545762ABE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9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E9401-77AA-4569-9AFD-811D3D9F20DE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A0322-FEE0-4493-9ECF-861A77444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5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ориентирована на школьников 10 класса (базовый уровень),</a:t>
            </a:r>
            <a:r>
              <a:rPr lang="ru-RU" baseline="0" dirty="0" smtClean="0"/>
              <a:t> которые занимаются по программе профессора Н.В. Макаровой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0322-FEE0-4493-9ECF-861A77444B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0322-FEE0-4493-9ECF-861A77444B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6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755F8-577B-4F7D-AAB4-833B680ADC3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24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60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27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58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55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88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56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98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65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rueconf.ua/images/server/scheme_ru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hyperlink" Target="http://kiev.ukrgo.com/imager_post.php?filename=./pictures/ukrgo_id_1043670.jpg&amp;width=420&amp;height=42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spkurdyumov.narod.ru/maint27.jpg" TargetMode="Externa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3%D0%BB%D0%BE%D0%B1%D0%B0%D0%BB%D1%8C%D0%BD%D0%B0%D1%8F%20%D1%81%D0%B5%D1%82%D1%8C%20%D0%B8%D0%BD%D1%82%D0%B5%D1%80%D0%BD%D0%B5%D1%82&amp;img_url=http://i050.radikal.ru/1107/cf/f98230b188b2.jpg&amp;pos=51&amp;rpt=simage&amp;nojs=1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ages.yandex.ru/yandsearch?p=14&amp;text=%D0%B3%D0%BB%D0%BE%D0%B1%D0%B0%D0%BB%D1%8C%D0%BD%D0%B0%D1%8F%20%D1%81%D0%B5%D1%82%D1%8C%20%D0%B8%D0%BD%D1%82%D0%B5%D1%80%D0%BD%D0%B5%D1%82&amp;img_url=http://contents.img.rugion.ru/_i/news/c/regions/74/2074/2011/hi_tech/04_wi_fi.jpg&amp;pos=422&amp;rpt=simage&amp;nojs=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p=13&amp;text=%D0%B3%D0%BB%D0%BE%D0%B1%D0%B0%D0%BB%D1%8C%D0%BD%D0%B0%D1%8F%20%D1%81%D0%B5%D1%82%D1%8C%20%D0%B8%D0%BD%D1%82%D0%B5%D1%80%D0%BD%D0%B5%D1%82&amp;img_url=http://bbteam.com.ua/present2/world-seo.jpg&amp;pos=409&amp;rpt=simage&amp;nojs=1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.png"/><Relationship Id="rId4" Type="http://schemas.openxmlformats.org/officeDocument/2006/relationships/hyperlink" Target="http://images.yandex.ru/yandsearch?p=13&amp;text=%D0%B3%D0%BB%D0%BE%D0%B1%D0%B0%D0%BB%D1%8C%D0%BD%D0%B0%D1%8F%20%D1%81%D0%B5%D1%82%D1%8C%20%D0%B8%D0%BD%D1%82%D0%B5%D1%80%D0%BD%D0%B5%D1%82&amp;img_url=http://cs305409.userapi.com/g34770016/a_d22d217b.jpg&amp;pos=400&amp;rpt=simage&amp;nojs=1" TargetMode="External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36357" y="861864"/>
            <a:ext cx="7772400" cy="1500187"/>
          </a:xfrm>
        </p:spPr>
        <p:txBody>
          <a:bodyPr>
            <a:normAutofit/>
          </a:bodyPr>
          <a:lstStyle/>
          <a:p>
            <a:r>
              <a:rPr lang="ru-RU" dirty="0" smtClean="0"/>
              <a:t>Гимназия № 192 «Брюсовская гимназия»</a:t>
            </a:r>
          </a:p>
          <a:p>
            <a:r>
              <a:rPr lang="ru-RU" dirty="0" smtClean="0"/>
              <a:t>Калининского района Санкт–Петербурга</a:t>
            </a:r>
          </a:p>
          <a:p>
            <a:r>
              <a:rPr lang="ru-RU" dirty="0" smtClean="0"/>
              <a:t>учитель информатики Никонорова М.Л.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04664"/>
            <a:ext cx="8204448" cy="914400"/>
          </a:xfrm>
          <a:prstGeom prst="rect">
            <a:avLst/>
          </a:prstGeom>
        </p:spPr>
        <p:txBody>
          <a:bodyPr vert="horz" tIns="64008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Разновидности компьютерных сетей</a:t>
            </a:r>
            <a:endParaRPr kumimoji="0" lang="ru-RU" sz="3800" b="0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pic>
        <p:nvPicPr>
          <p:cNvPr id="5" name="Рисунок 4" descr="logo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19064"/>
            <a:ext cx="1200656" cy="11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4139952" y="3933056"/>
            <a:ext cx="5004048" cy="29249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963"/>
            <a:ext cx="6858000" cy="701749"/>
          </a:xfrm>
        </p:spPr>
        <p:txBody>
          <a:bodyPr/>
          <a:lstStyle/>
          <a:p>
            <a:r>
              <a:rPr lang="ru-RU" sz="3600" b="0" dirty="0" smtClean="0"/>
              <a:t>Схема «Общая шина»</a:t>
            </a:r>
            <a:endParaRPr lang="ru-RU" sz="3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764704"/>
            <a:ext cx="8763000" cy="2376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32632" y="908720"/>
            <a:ext cx="8137525" cy="1968500"/>
            <a:chOff x="534988" y="868363"/>
            <a:chExt cx="8137525" cy="19685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470650" y="958850"/>
              <a:ext cx="985838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ru-RU" b="1" baseline="0"/>
                <a:t>сервер</a:t>
              </a:r>
            </a:p>
          </p:txBody>
        </p:sp>
        <p:sp>
          <p:nvSpPr>
            <p:cNvPr id="8" name="AutoShape 35"/>
            <p:cNvSpPr>
              <a:spLocks noChangeArrowheads="1"/>
            </p:cNvSpPr>
            <p:nvPr/>
          </p:nvSpPr>
          <p:spPr bwMode="auto">
            <a:xfrm>
              <a:off x="534988" y="868363"/>
              <a:ext cx="1554162" cy="738187"/>
            </a:xfrm>
            <a:prstGeom prst="wedgeRoundRectCallout">
              <a:avLst>
                <a:gd name="adj1" fmla="val 89838"/>
                <a:gd name="adj2" fmla="val 39463"/>
                <a:gd name="adj3" fmla="val 16667"/>
              </a:avLst>
            </a:prstGeom>
            <a:ln>
              <a:headEnd/>
              <a:tailEnd type="none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ru-RU" sz="2000" b="1" baseline="0" dirty="0">
                  <a:solidFill>
                    <a:schemeClr val="tx1"/>
                  </a:solidFill>
                  <a:cs typeface="Arial" charset="0"/>
                </a:rPr>
                <a:t>Р</a:t>
              </a:r>
              <a:r>
                <a:rPr lang="ru-RU" sz="2000" baseline="0" dirty="0">
                  <a:solidFill>
                    <a:schemeClr val="tx1"/>
                  </a:solidFill>
                  <a:cs typeface="Arial" charset="0"/>
                </a:rPr>
                <a:t>абочая </a:t>
              </a:r>
              <a:r>
                <a:rPr lang="ru-RU" sz="2000" b="1" baseline="0" dirty="0">
                  <a:solidFill>
                    <a:schemeClr val="tx1"/>
                  </a:solidFill>
                  <a:cs typeface="Arial" charset="0"/>
                </a:rPr>
                <a:t>С</a:t>
              </a:r>
              <a:r>
                <a:rPr lang="ru-RU" sz="2000" baseline="0" dirty="0">
                  <a:solidFill>
                    <a:schemeClr val="tx1"/>
                  </a:solidFill>
                  <a:cs typeface="Arial" charset="0"/>
                </a:rPr>
                <a:t>танция</a:t>
              </a:r>
              <a:endParaRPr lang="en-US" sz="2000" baseline="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>
              <a:off x="2262188" y="2789238"/>
              <a:ext cx="5762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765550" y="2298700"/>
              <a:ext cx="214313" cy="538163"/>
              <a:chOff x="2372" y="1448"/>
              <a:chExt cx="135" cy="339"/>
            </a:xfrm>
          </p:grpSpPr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860925" y="2298700"/>
              <a:ext cx="214313" cy="538163"/>
              <a:chOff x="2372" y="1448"/>
              <a:chExt cx="135" cy="339"/>
            </a:xfrm>
          </p:grpSpPr>
          <p:sp>
            <p:nvSpPr>
              <p:cNvPr id="39" name="Rectangle 43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Rectangle 44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Line 45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891213" y="2298700"/>
              <a:ext cx="214312" cy="538163"/>
              <a:chOff x="2372" y="1448"/>
              <a:chExt cx="135" cy="339"/>
            </a:xfrm>
          </p:grpSpPr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Line 49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7067550" y="2289175"/>
              <a:ext cx="214313" cy="538163"/>
              <a:chOff x="2372" y="1448"/>
              <a:chExt cx="135" cy="339"/>
            </a:xfrm>
          </p:grpSpPr>
          <p:sp>
            <p:nvSpPr>
              <p:cNvPr id="33" name="Rectangle 51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Line 53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2746375" y="2293938"/>
              <a:ext cx="214313" cy="538162"/>
              <a:chOff x="2372" y="1448"/>
              <a:chExt cx="135" cy="339"/>
            </a:xfrm>
          </p:grpSpPr>
          <p:sp>
            <p:nvSpPr>
              <p:cNvPr id="30" name="Rectangle 55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Rectangle 56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Line 57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5" name="Picture 14" descr="Корпус-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35750" y="1304925"/>
              <a:ext cx="746125" cy="119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2522538" y="1341438"/>
              <a:ext cx="773112" cy="1162050"/>
              <a:chOff x="1386" y="664"/>
              <a:chExt cx="487" cy="732"/>
            </a:xfrm>
          </p:grpSpPr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29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baseline="0"/>
                  <a:t>РС</a:t>
                </a:r>
              </a:p>
            </p:txBody>
          </p:sp>
          <p:pic>
            <p:nvPicPr>
              <p:cNvPr id="29" name="Picture 15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3549650" y="1341438"/>
              <a:ext cx="773113" cy="1162050"/>
              <a:chOff x="1386" y="664"/>
              <a:chExt cx="487" cy="732"/>
            </a:xfrm>
          </p:grpSpPr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29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baseline="0"/>
                  <a:t>РС</a:t>
                </a:r>
              </a:p>
            </p:txBody>
          </p:sp>
          <p:pic>
            <p:nvPicPr>
              <p:cNvPr id="27" name="Picture 25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4578350" y="1341438"/>
              <a:ext cx="773113" cy="1162050"/>
              <a:chOff x="1386" y="664"/>
              <a:chExt cx="487" cy="732"/>
            </a:xfrm>
          </p:grpSpPr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29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baseline="0"/>
                  <a:t>РС</a:t>
                </a:r>
              </a:p>
            </p:txBody>
          </p:sp>
          <p:pic>
            <p:nvPicPr>
              <p:cNvPr id="25" name="Picture 28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5607050" y="1341438"/>
              <a:ext cx="773113" cy="1162050"/>
              <a:chOff x="1386" y="664"/>
              <a:chExt cx="487" cy="732"/>
            </a:xfrm>
          </p:grpSpPr>
          <p:sp>
            <p:nvSpPr>
              <p:cNvPr id="22" name="Rectangle 30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29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 baseline="0"/>
                  <a:t>РС</a:t>
                </a:r>
              </a:p>
            </p:txBody>
          </p:sp>
          <p:pic>
            <p:nvPicPr>
              <p:cNvPr id="23" name="Picture 31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AutoShape 66"/>
            <p:cNvSpPr>
              <a:spLocks noChangeArrowheads="1"/>
            </p:cNvSpPr>
            <p:nvPr/>
          </p:nvSpPr>
          <p:spPr bwMode="auto">
            <a:xfrm>
              <a:off x="541908" y="1957388"/>
              <a:ext cx="1509142" cy="404812"/>
            </a:xfrm>
            <a:prstGeom prst="wedgeRoundRectCallout">
              <a:avLst>
                <a:gd name="adj1" fmla="val 59154"/>
                <a:gd name="adj2" fmla="val 138236"/>
                <a:gd name="adj3" fmla="val 16667"/>
              </a:avLst>
            </a:prstGeom>
            <a:ln>
              <a:headEnd/>
              <a:tailEnd type="none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ru-RU" sz="1600" b="1" baseline="0" dirty="0">
                  <a:solidFill>
                    <a:schemeClr val="tx1"/>
                  </a:solidFill>
                  <a:cs typeface="Arial" charset="0"/>
                </a:rPr>
                <a:t>терминатор</a:t>
              </a:r>
              <a:endParaRPr lang="en-US" sz="1600" baseline="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7821613" y="1968500"/>
              <a:ext cx="850900" cy="404813"/>
            </a:xfrm>
            <a:prstGeom prst="wedgeRoundRectCallout">
              <a:avLst>
                <a:gd name="adj1" fmla="val -70148"/>
                <a:gd name="adj2" fmla="val 147255"/>
                <a:gd name="adj3" fmla="val 16667"/>
              </a:avLst>
            </a:prstGeom>
            <a:ln>
              <a:headEnd/>
              <a:tailEnd type="none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lang="ru-RU" sz="1600" b="1" baseline="0" dirty="0">
                  <a:solidFill>
                    <a:schemeClr val="tx1"/>
                  </a:solidFill>
                  <a:cs typeface="Arial" charset="0"/>
                </a:rPr>
                <a:t>шина</a:t>
              </a:r>
              <a:endParaRPr lang="en-US" sz="1600" baseline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53" name="Заголовок 1"/>
          <p:cNvSpPr txBox="1">
            <a:spLocks/>
          </p:cNvSpPr>
          <p:nvPr/>
        </p:nvSpPr>
        <p:spPr bwMode="grayWhite">
          <a:xfrm>
            <a:off x="738336" y="3861048"/>
            <a:ext cx="6858000" cy="701749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 «Звезда»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6092130" y="3971181"/>
            <a:ext cx="985838" cy="3667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b="1" baseline="0"/>
              <a:t>сервер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4576068" y="4102943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5187255" y="5342781"/>
            <a:ext cx="465138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8262243" y="4052143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8186043" y="4833193"/>
            <a:ext cx="46513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59" name="Freeform 14"/>
          <p:cNvSpPr>
            <a:spLocks/>
          </p:cNvSpPr>
          <p:nvPr/>
        </p:nvSpPr>
        <p:spPr bwMode="auto">
          <a:xfrm>
            <a:off x="5684143" y="5409456"/>
            <a:ext cx="1098550" cy="914400"/>
          </a:xfrm>
          <a:custGeom>
            <a:avLst/>
            <a:gdLst>
              <a:gd name="T0" fmla="*/ 0 w 949"/>
              <a:gd name="T1" fmla="*/ 907566 h 669"/>
              <a:gd name="T2" fmla="*/ 505866 w 949"/>
              <a:gd name="T3" fmla="*/ 811889 h 669"/>
              <a:gd name="T4" fmla="*/ 654037 w 949"/>
              <a:gd name="T5" fmla="*/ 295232 h 669"/>
              <a:gd name="T6" fmla="*/ 1098550 w 949"/>
              <a:gd name="T7" fmla="*/ 0 h 669"/>
              <a:gd name="T8" fmla="*/ 0 60000 65536"/>
              <a:gd name="T9" fmla="*/ 0 60000 65536"/>
              <a:gd name="T10" fmla="*/ 0 60000 65536"/>
              <a:gd name="T11" fmla="*/ 0 60000 65536"/>
              <a:gd name="T12" fmla="*/ 0 w 949"/>
              <a:gd name="T13" fmla="*/ 0 h 669"/>
              <a:gd name="T14" fmla="*/ 949 w 949"/>
              <a:gd name="T15" fmla="*/ 669 h 6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9" h="669">
                <a:moveTo>
                  <a:pt x="0" y="664"/>
                </a:moveTo>
                <a:cubicBezTo>
                  <a:pt x="171" y="666"/>
                  <a:pt x="343" y="669"/>
                  <a:pt x="437" y="594"/>
                </a:cubicBezTo>
                <a:cubicBezTo>
                  <a:pt x="531" y="519"/>
                  <a:pt x="480" y="315"/>
                  <a:pt x="565" y="216"/>
                </a:cubicBezTo>
                <a:cubicBezTo>
                  <a:pt x="650" y="117"/>
                  <a:pt x="799" y="58"/>
                  <a:pt x="949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0" name="Freeform 15"/>
          <p:cNvSpPr>
            <a:spLocks/>
          </p:cNvSpPr>
          <p:nvPr/>
        </p:nvSpPr>
        <p:spPr bwMode="auto">
          <a:xfrm>
            <a:off x="5072955" y="5044331"/>
            <a:ext cx="2052638" cy="427037"/>
          </a:xfrm>
          <a:custGeom>
            <a:avLst/>
            <a:gdLst>
              <a:gd name="T0" fmla="*/ 0 w 1775"/>
              <a:gd name="T1" fmla="*/ 0 h 313"/>
              <a:gd name="T2" fmla="*/ 713509 w 1775"/>
              <a:gd name="T3" fmla="*/ 230573 h 313"/>
              <a:gd name="T4" fmla="*/ 1217706 w 1775"/>
              <a:gd name="T5" fmla="*/ 397022 h 313"/>
              <a:gd name="T6" fmla="*/ 2052638 w 1775"/>
              <a:gd name="T7" fmla="*/ 412029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1775"/>
              <a:gd name="T13" fmla="*/ 0 h 313"/>
              <a:gd name="T14" fmla="*/ 1775 w 1775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5" h="313">
                <a:moveTo>
                  <a:pt x="0" y="0"/>
                </a:moveTo>
                <a:cubicBezTo>
                  <a:pt x="213" y="85"/>
                  <a:pt x="442" y="120"/>
                  <a:pt x="617" y="169"/>
                </a:cubicBezTo>
                <a:cubicBezTo>
                  <a:pt x="792" y="218"/>
                  <a:pt x="860" y="269"/>
                  <a:pt x="1053" y="291"/>
                </a:cubicBezTo>
                <a:cubicBezTo>
                  <a:pt x="1246" y="313"/>
                  <a:pt x="1625" y="300"/>
                  <a:pt x="1775" y="30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1" name="Freeform 16"/>
          <p:cNvSpPr>
            <a:spLocks/>
          </p:cNvSpPr>
          <p:nvPr/>
        </p:nvSpPr>
        <p:spPr bwMode="auto">
          <a:xfrm>
            <a:off x="7003355" y="4493468"/>
            <a:ext cx="941388" cy="998538"/>
          </a:xfrm>
          <a:custGeom>
            <a:avLst/>
            <a:gdLst>
              <a:gd name="T0" fmla="*/ 941388 w 814"/>
              <a:gd name="T1" fmla="*/ 0 h 730"/>
              <a:gd name="T2" fmla="*/ 451034 w 814"/>
              <a:gd name="T3" fmla="*/ 326919 h 730"/>
              <a:gd name="T4" fmla="*/ 437156 w 814"/>
              <a:gd name="T5" fmla="*/ 900052 h 730"/>
              <a:gd name="T6" fmla="*/ 0 w 814"/>
              <a:gd name="T7" fmla="*/ 915099 h 730"/>
              <a:gd name="T8" fmla="*/ 0 60000 65536"/>
              <a:gd name="T9" fmla="*/ 0 60000 65536"/>
              <a:gd name="T10" fmla="*/ 0 60000 65536"/>
              <a:gd name="T11" fmla="*/ 0 60000 65536"/>
              <a:gd name="T12" fmla="*/ 0 w 814"/>
              <a:gd name="T13" fmla="*/ 0 h 730"/>
              <a:gd name="T14" fmla="*/ 814 w 814"/>
              <a:gd name="T15" fmla="*/ 730 h 7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" h="730">
                <a:moveTo>
                  <a:pt x="814" y="0"/>
                </a:moveTo>
                <a:cubicBezTo>
                  <a:pt x="743" y="40"/>
                  <a:pt x="463" y="129"/>
                  <a:pt x="390" y="239"/>
                </a:cubicBezTo>
                <a:cubicBezTo>
                  <a:pt x="317" y="349"/>
                  <a:pt x="443" y="586"/>
                  <a:pt x="378" y="658"/>
                </a:cubicBezTo>
                <a:cubicBezTo>
                  <a:pt x="313" y="730"/>
                  <a:pt x="119" y="698"/>
                  <a:pt x="0" y="66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2" name="Freeform 17"/>
          <p:cNvSpPr>
            <a:spLocks/>
          </p:cNvSpPr>
          <p:nvPr/>
        </p:nvSpPr>
        <p:spPr bwMode="auto">
          <a:xfrm>
            <a:off x="7050980" y="5584081"/>
            <a:ext cx="792163" cy="882650"/>
          </a:xfrm>
          <a:custGeom>
            <a:avLst/>
            <a:gdLst>
              <a:gd name="T0" fmla="*/ 411163 w 499"/>
              <a:gd name="T1" fmla="*/ 882650 h 556"/>
              <a:gd name="T2" fmla="*/ 650875 w 499"/>
              <a:gd name="T3" fmla="*/ 808037 h 556"/>
              <a:gd name="T4" fmla="*/ 733425 w 499"/>
              <a:gd name="T5" fmla="*/ 558800 h 556"/>
              <a:gd name="T6" fmla="*/ 301625 w 499"/>
              <a:gd name="T7" fmla="*/ 134937 h 556"/>
              <a:gd name="T8" fmla="*/ 0 w 499"/>
              <a:gd name="T9" fmla="*/ 0 h 5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"/>
              <a:gd name="T16" fmla="*/ 0 h 556"/>
              <a:gd name="T17" fmla="*/ 499 w 499"/>
              <a:gd name="T18" fmla="*/ 556 h 5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" h="556">
                <a:moveTo>
                  <a:pt x="259" y="556"/>
                </a:moveTo>
                <a:cubicBezTo>
                  <a:pt x="284" y="548"/>
                  <a:pt x="376" y="543"/>
                  <a:pt x="410" y="509"/>
                </a:cubicBezTo>
                <a:cubicBezTo>
                  <a:pt x="444" y="475"/>
                  <a:pt x="499" y="423"/>
                  <a:pt x="462" y="352"/>
                </a:cubicBezTo>
                <a:cubicBezTo>
                  <a:pt x="425" y="281"/>
                  <a:pt x="267" y="144"/>
                  <a:pt x="190" y="85"/>
                </a:cubicBezTo>
                <a:cubicBezTo>
                  <a:pt x="113" y="26"/>
                  <a:pt x="39" y="18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63" name="Picture 4" descr="Корпус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868" y="4382343"/>
            <a:ext cx="7461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805" y="4441081"/>
            <a:ext cx="7731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8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580" y="5682506"/>
            <a:ext cx="773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0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5505" y="4098181"/>
            <a:ext cx="774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6549330" y="6087318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pic>
        <p:nvPicPr>
          <p:cNvPr id="68" name="Picture 19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268" y="5917456"/>
            <a:ext cx="7731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Freeform 20"/>
          <p:cNvSpPr>
            <a:spLocks/>
          </p:cNvSpPr>
          <p:nvPr/>
        </p:nvSpPr>
        <p:spPr bwMode="auto">
          <a:xfrm>
            <a:off x="7131943" y="5457081"/>
            <a:ext cx="1277937" cy="239712"/>
          </a:xfrm>
          <a:custGeom>
            <a:avLst/>
            <a:gdLst>
              <a:gd name="T0" fmla="*/ 1277937 w 1106"/>
              <a:gd name="T1" fmla="*/ 239712 h 175"/>
              <a:gd name="T2" fmla="*/ 686342 w 1106"/>
              <a:gd name="T3" fmla="*/ 8219 h 175"/>
              <a:gd name="T4" fmla="*/ 301575 w 1106"/>
              <a:gd name="T5" fmla="*/ 190400 h 175"/>
              <a:gd name="T6" fmla="*/ 0 w 1106"/>
              <a:gd name="T7" fmla="*/ 54791 h 175"/>
              <a:gd name="T8" fmla="*/ 0 60000 65536"/>
              <a:gd name="T9" fmla="*/ 0 60000 65536"/>
              <a:gd name="T10" fmla="*/ 0 60000 65536"/>
              <a:gd name="T11" fmla="*/ 0 60000 65536"/>
              <a:gd name="T12" fmla="*/ 0 w 1106"/>
              <a:gd name="T13" fmla="*/ 0 h 175"/>
              <a:gd name="T14" fmla="*/ 1106 w 1106"/>
              <a:gd name="T15" fmla="*/ 175 h 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6" h="175">
                <a:moveTo>
                  <a:pt x="1106" y="175"/>
                </a:moveTo>
                <a:cubicBezTo>
                  <a:pt x="1021" y="147"/>
                  <a:pt x="735" y="12"/>
                  <a:pt x="594" y="6"/>
                </a:cubicBezTo>
                <a:cubicBezTo>
                  <a:pt x="453" y="0"/>
                  <a:pt x="360" y="133"/>
                  <a:pt x="261" y="139"/>
                </a:cubicBezTo>
                <a:cubicBezTo>
                  <a:pt x="162" y="145"/>
                  <a:pt x="54" y="61"/>
                  <a:pt x="0" y="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70" name="Picture 12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9368" y="5172918"/>
            <a:ext cx="7731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Прямая со стрелкой 72"/>
          <p:cNvCxnSpPr/>
          <p:nvPr/>
        </p:nvCxnSpPr>
        <p:spPr>
          <a:xfrm>
            <a:off x="8100392" y="3356992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8244408" y="3573016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7884368" y="3645024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2" name="Рисунок 71" descr="camino%2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81000" y="4337720"/>
            <a:ext cx="8763000" cy="25202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1000" y="836712"/>
            <a:ext cx="8763000" cy="25202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917702" y="1040483"/>
            <a:ext cx="901700" cy="5810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baseline="0" dirty="0" err="1"/>
              <a:t>хаб</a:t>
            </a:r>
            <a:endParaRPr lang="ru-RU" sz="1600" b="1" baseline="0" dirty="0"/>
          </a:p>
          <a:p>
            <a:pPr algn="ctr"/>
            <a:r>
              <a:rPr lang="ru-RU" sz="1600" b="1" baseline="0" dirty="0"/>
              <a:t>(свитч)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815977" y="975395"/>
            <a:ext cx="46513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755652" y="2110458"/>
            <a:ext cx="46513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965577" y="908720"/>
            <a:ext cx="46513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3119189" y="1802483"/>
            <a:ext cx="1069975" cy="1068387"/>
          </a:xfrm>
          <a:custGeom>
            <a:avLst/>
            <a:gdLst>
              <a:gd name="T0" fmla="*/ 0 w 674"/>
              <a:gd name="T1" fmla="*/ 1068387 h 673"/>
              <a:gd name="T2" fmla="*/ 366712 w 674"/>
              <a:gd name="T3" fmla="*/ 915987 h 673"/>
              <a:gd name="T4" fmla="*/ 504825 w 674"/>
              <a:gd name="T5" fmla="*/ 496887 h 673"/>
              <a:gd name="T6" fmla="*/ 771525 w 674"/>
              <a:gd name="T7" fmla="*/ 106362 h 673"/>
              <a:gd name="T8" fmla="*/ 962025 w 674"/>
              <a:gd name="T9" fmla="*/ 11112 h 673"/>
              <a:gd name="T10" fmla="*/ 1054100 w 674"/>
              <a:gd name="T11" fmla="*/ 36512 h 673"/>
              <a:gd name="T12" fmla="*/ 1060450 w 674"/>
              <a:gd name="T13" fmla="*/ 115887 h 6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673"/>
              <a:gd name="T23" fmla="*/ 674 w 674"/>
              <a:gd name="T24" fmla="*/ 673 h 6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673">
                <a:moveTo>
                  <a:pt x="0" y="673"/>
                </a:moveTo>
                <a:cubicBezTo>
                  <a:pt x="38" y="657"/>
                  <a:pt x="178" y="637"/>
                  <a:pt x="231" y="577"/>
                </a:cubicBezTo>
                <a:cubicBezTo>
                  <a:pt x="284" y="517"/>
                  <a:pt x="276" y="398"/>
                  <a:pt x="318" y="313"/>
                </a:cubicBezTo>
                <a:cubicBezTo>
                  <a:pt x="360" y="228"/>
                  <a:pt x="438" y="118"/>
                  <a:pt x="486" y="67"/>
                </a:cubicBezTo>
                <a:cubicBezTo>
                  <a:pt x="534" y="16"/>
                  <a:pt x="576" y="14"/>
                  <a:pt x="606" y="7"/>
                </a:cubicBezTo>
                <a:cubicBezTo>
                  <a:pt x="636" y="0"/>
                  <a:pt x="654" y="12"/>
                  <a:pt x="664" y="23"/>
                </a:cubicBezTo>
                <a:cubicBezTo>
                  <a:pt x="674" y="34"/>
                  <a:pt x="667" y="63"/>
                  <a:pt x="668" y="7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3181102" y="1632620"/>
            <a:ext cx="1058862" cy="276225"/>
          </a:xfrm>
          <a:custGeom>
            <a:avLst/>
            <a:gdLst>
              <a:gd name="T0" fmla="*/ 0 w 667"/>
              <a:gd name="T1" fmla="*/ 92075 h 174"/>
              <a:gd name="T2" fmla="*/ 461962 w 667"/>
              <a:gd name="T3" fmla="*/ 9525 h 174"/>
              <a:gd name="T4" fmla="*/ 731837 w 667"/>
              <a:gd name="T5" fmla="*/ 34925 h 174"/>
              <a:gd name="T6" fmla="*/ 1004887 w 667"/>
              <a:gd name="T7" fmla="*/ 66675 h 174"/>
              <a:gd name="T8" fmla="*/ 1058862 w 667"/>
              <a:gd name="T9" fmla="*/ 276225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7"/>
              <a:gd name="T16" fmla="*/ 0 h 174"/>
              <a:gd name="T17" fmla="*/ 667 w 667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7" h="174">
                <a:moveTo>
                  <a:pt x="0" y="58"/>
                </a:moveTo>
                <a:cubicBezTo>
                  <a:pt x="48" y="49"/>
                  <a:pt x="214" y="12"/>
                  <a:pt x="291" y="6"/>
                </a:cubicBezTo>
                <a:cubicBezTo>
                  <a:pt x="368" y="0"/>
                  <a:pt x="404" y="16"/>
                  <a:pt x="461" y="22"/>
                </a:cubicBezTo>
                <a:cubicBezTo>
                  <a:pt x="518" y="28"/>
                  <a:pt x="599" y="17"/>
                  <a:pt x="633" y="42"/>
                </a:cubicBezTo>
                <a:cubicBezTo>
                  <a:pt x="667" y="67"/>
                  <a:pt x="660" y="147"/>
                  <a:pt x="667" y="17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4244727" y="1412776"/>
            <a:ext cx="1538287" cy="542925"/>
          </a:xfrm>
          <a:custGeom>
            <a:avLst/>
            <a:gdLst>
              <a:gd name="T0" fmla="*/ 1538287 w 969"/>
              <a:gd name="T1" fmla="*/ 3175 h 342"/>
              <a:gd name="T2" fmla="*/ 1017587 w 969"/>
              <a:gd name="T3" fmla="*/ 28575 h 342"/>
              <a:gd name="T4" fmla="*/ 690562 w 969"/>
              <a:gd name="T5" fmla="*/ 174625 h 342"/>
              <a:gd name="T6" fmla="*/ 109537 w 969"/>
              <a:gd name="T7" fmla="*/ 304800 h 342"/>
              <a:gd name="T8" fmla="*/ 36512 w 969"/>
              <a:gd name="T9" fmla="*/ 542925 h 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342"/>
              <a:gd name="T17" fmla="*/ 969 w 969"/>
              <a:gd name="T18" fmla="*/ 342 h 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342">
                <a:moveTo>
                  <a:pt x="969" y="2"/>
                </a:moveTo>
                <a:cubicBezTo>
                  <a:pt x="914" y="5"/>
                  <a:pt x="730" y="0"/>
                  <a:pt x="641" y="18"/>
                </a:cubicBezTo>
                <a:cubicBezTo>
                  <a:pt x="552" y="36"/>
                  <a:pt x="530" y="81"/>
                  <a:pt x="435" y="110"/>
                </a:cubicBezTo>
                <a:cubicBezTo>
                  <a:pt x="340" y="139"/>
                  <a:pt x="138" y="153"/>
                  <a:pt x="69" y="192"/>
                </a:cubicBezTo>
                <a:cubicBezTo>
                  <a:pt x="0" y="231"/>
                  <a:pt x="33" y="311"/>
                  <a:pt x="23" y="34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2" name="Picture 29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177" y="1245270"/>
            <a:ext cx="5699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439" y="2375570"/>
            <a:ext cx="5699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1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552" y="935708"/>
            <a:ext cx="5699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4"/>
          <p:cNvSpPr>
            <a:spLocks/>
          </p:cNvSpPr>
          <p:nvPr/>
        </p:nvSpPr>
        <p:spPr bwMode="auto">
          <a:xfrm>
            <a:off x="4465389" y="1673895"/>
            <a:ext cx="2016125" cy="1162050"/>
          </a:xfrm>
          <a:custGeom>
            <a:avLst/>
            <a:gdLst>
              <a:gd name="T0" fmla="*/ 2016125 w 1270"/>
              <a:gd name="T1" fmla="*/ 1162050 h 732"/>
              <a:gd name="T2" fmla="*/ 1190625 w 1270"/>
              <a:gd name="T3" fmla="*/ 990600 h 732"/>
              <a:gd name="T4" fmla="*/ 542925 w 1270"/>
              <a:gd name="T5" fmla="*/ 152400 h 732"/>
              <a:gd name="T6" fmla="*/ 104775 w 1270"/>
              <a:gd name="T7" fmla="*/ 73025 h 732"/>
              <a:gd name="T8" fmla="*/ 0 w 1270"/>
              <a:gd name="T9" fmla="*/ 247650 h 7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0"/>
              <a:gd name="T16" fmla="*/ 0 h 732"/>
              <a:gd name="T17" fmla="*/ 1270 w 1270"/>
              <a:gd name="T18" fmla="*/ 732 h 7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0" h="732">
                <a:moveTo>
                  <a:pt x="1270" y="732"/>
                </a:moveTo>
                <a:cubicBezTo>
                  <a:pt x="1183" y="714"/>
                  <a:pt x="905" y="730"/>
                  <a:pt x="750" y="624"/>
                </a:cubicBezTo>
                <a:cubicBezTo>
                  <a:pt x="595" y="518"/>
                  <a:pt x="456" y="192"/>
                  <a:pt x="342" y="96"/>
                </a:cubicBezTo>
                <a:cubicBezTo>
                  <a:pt x="228" y="0"/>
                  <a:pt x="123" y="36"/>
                  <a:pt x="66" y="46"/>
                </a:cubicBezTo>
                <a:cubicBezTo>
                  <a:pt x="9" y="56"/>
                  <a:pt x="14" y="133"/>
                  <a:pt x="0" y="1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139952" y="1904083"/>
            <a:ext cx="452437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36" descr="Корпус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677" y="1972345"/>
            <a:ext cx="5492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6010027" y="1610395"/>
            <a:ext cx="985837" cy="3667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b="1" baseline="0"/>
              <a:t>сервер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grayWhite">
          <a:xfrm>
            <a:off x="683568" y="206971"/>
            <a:ext cx="6264696" cy="701749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 «Пассивная звезда»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4327525" y="1781175"/>
            <a:ext cx="847725" cy="1323975"/>
          </a:xfrm>
          <a:custGeom>
            <a:avLst/>
            <a:gdLst>
              <a:gd name="T0" fmla="*/ 401637 w 534"/>
              <a:gd name="T1" fmla="*/ 1276350 h 834"/>
              <a:gd name="T2" fmla="*/ 639762 w 534"/>
              <a:gd name="T3" fmla="*/ 1276350 h 834"/>
              <a:gd name="T4" fmla="*/ 792162 w 534"/>
              <a:gd name="T5" fmla="*/ 992188 h 834"/>
              <a:gd name="T6" fmla="*/ 301625 w 534"/>
              <a:gd name="T7" fmla="*/ 174625 h 834"/>
              <a:gd name="T8" fmla="*/ 123825 w 534"/>
              <a:gd name="T9" fmla="*/ 15875 h 834"/>
              <a:gd name="T10" fmla="*/ 28575 w 534"/>
              <a:gd name="T11" fmla="*/ 34925 h 834"/>
              <a:gd name="T12" fmla="*/ 0 w 534"/>
              <a:gd name="T13" fmla="*/ 149225 h 8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4"/>
              <a:gd name="T22" fmla="*/ 0 h 834"/>
              <a:gd name="T23" fmla="*/ 534 w 534"/>
              <a:gd name="T24" fmla="*/ 834 h 8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4" h="834">
                <a:moveTo>
                  <a:pt x="253" y="804"/>
                </a:moveTo>
                <a:cubicBezTo>
                  <a:pt x="278" y="804"/>
                  <a:pt x="362" y="834"/>
                  <a:pt x="403" y="804"/>
                </a:cubicBezTo>
                <a:cubicBezTo>
                  <a:pt x="444" y="774"/>
                  <a:pt x="534" y="741"/>
                  <a:pt x="499" y="625"/>
                </a:cubicBezTo>
                <a:cubicBezTo>
                  <a:pt x="464" y="509"/>
                  <a:pt x="216" y="146"/>
                  <a:pt x="190" y="110"/>
                </a:cubicBezTo>
                <a:cubicBezTo>
                  <a:pt x="164" y="74"/>
                  <a:pt x="116" y="20"/>
                  <a:pt x="78" y="10"/>
                </a:cubicBezTo>
                <a:cubicBezTo>
                  <a:pt x="40" y="0"/>
                  <a:pt x="31" y="8"/>
                  <a:pt x="18" y="22"/>
                </a:cubicBezTo>
                <a:cubicBezTo>
                  <a:pt x="5" y="36"/>
                  <a:pt x="4" y="79"/>
                  <a:pt x="0" y="9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457700" y="2360613"/>
            <a:ext cx="465138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pic>
        <p:nvPicPr>
          <p:cNvPr id="25" name="Picture 33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988" y="2622550"/>
            <a:ext cx="5699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 txBox="1">
            <a:spLocks/>
          </p:cNvSpPr>
          <p:nvPr/>
        </p:nvSpPr>
        <p:spPr bwMode="grayWhite">
          <a:xfrm>
            <a:off x="755576" y="3717032"/>
            <a:ext cx="6264696" cy="701749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 «Кольцо»</a:t>
            </a:r>
            <a:endParaRPr kumimoji="0" lang="ru-RU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1849438" y="5108277"/>
            <a:ext cx="5459412" cy="1320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" name="Picture 12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088" y="4779664"/>
            <a:ext cx="5699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5941714"/>
            <a:ext cx="5699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4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338" y="4644727"/>
            <a:ext cx="5699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50" y="5909964"/>
            <a:ext cx="5699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" descr="Корпус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213" y="5008264"/>
            <a:ext cx="5492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3" descr="Компьютер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0" y="5332114"/>
            <a:ext cx="5699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882900" y="4513312"/>
            <a:ext cx="465138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230563" y="5711874"/>
            <a:ext cx="46513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5033963" y="4365104"/>
            <a:ext cx="46513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5218113" y="5672187"/>
            <a:ext cx="46513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РС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6824663" y="4653136"/>
            <a:ext cx="985837" cy="3667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b="1" baseline="0" dirty="0"/>
              <a:t>сервер</a:t>
            </a: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1604963" y="5102274"/>
            <a:ext cx="46513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pic>
        <p:nvPicPr>
          <p:cNvPr id="40" name="Рисунок 39" descr="camino%2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4149080"/>
            <a:ext cx="8763000" cy="25202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748464" cy="2664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1780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baseline="0" dirty="0"/>
              <a:t>Смешанные </a:t>
            </a:r>
            <a:r>
              <a:rPr lang="ru-RU" sz="3000" b="1" baseline="0" dirty="0" smtClean="0"/>
              <a:t>схемы: звездно-шинные</a:t>
            </a:r>
            <a:endParaRPr lang="ru-RU" sz="3000" b="1" baseline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3788" y="3599805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baseline="0" dirty="0"/>
              <a:t>Смешанные </a:t>
            </a:r>
            <a:r>
              <a:rPr lang="ru-RU" sz="3000" b="1" baseline="0" dirty="0" smtClean="0"/>
              <a:t>схемы: звездно-кольцевые</a:t>
            </a:r>
            <a:endParaRPr lang="ru-RU" sz="3000" b="1" baseline="0" dirty="0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115616" y="1062484"/>
            <a:ext cx="4284663" cy="1079500"/>
            <a:chOff x="505" y="1673"/>
            <a:chExt cx="2699" cy="680"/>
          </a:xfrm>
        </p:grpSpPr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581" y="2323"/>
              <a:ext cx="2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265" y="2108"/>
              <a:ext cx="98" cy="236"/>
              <a:chOff x="2372" y="1448"/>
              <a:chExt cx="135" cy="339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Line 29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764" y="2108"/>
              <a:ext cx="97" cy="236"/>
              <a:chOff x="2372" y="1448"/>
              <a:chExt cx="135" cy="339"/>
            </a:xfrm>
          </p:grpSpPr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Rectangle 32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2233" y="2108"/>
              <a:ext cx="97" cy="236"/>
              <a:chOff x="2372" y="1448"/>
              <a:chExt cx="135" cy="339"/>
            </a:xfrm>
          </p:grpSpPr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2768" y="2104"/>
              <a:ext cx="98" cy="236"/>
              <a:chOff x="2372" y="1448"/>
              <a:chExt cx="135" cy="339"/>
            </a:xfrm>
          </p:grpSpPr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Rectangle 40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801" y="2106"/>
              <a:ext cx="98" cy="236"/>
              <a:chOff x="2372" y="1448"/>
              <a:chExt cx="135" cy="339"/>
            </a:xfrm>
          </p:grpSpPr>
          <p:sp>
            <p:nvSpPr>
              <p:cNvPr id="30" name="Rectangle 43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Rectangle 44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Line 45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4" name="Picture 46" descr="Корпус-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2" y="1673"/>
              <a:ext cx="339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699" y="1689"/>
              <a:ext cx="352" cy="509"/>
              <a:chOff x="1386" y="664"/>
              <a:chExt cx="487" cy="732"/>
            </a:xfrm>
          </p:grpSpPr>
          <p:sp>
            <p:nvSpPr>
              <p:cNvPr id="28" name="Rectangle 48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16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29" name="Picture 49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1167" y="1689"/>
              <a:ext cx="352" cy="509"/>
              <a:chOff x="1386" y="664"/>
              <a:chExt cx="487" cy="732"/>
            </a:xfrm>
          </p:grpSpPr>
          <p:sp>
            <p:nvSpPr>
              <p:cNvPr id="26" name="Rectangle 51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6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27" name="Picture 52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1635" y="1689"/>
              <a:ext cx="352" cy="509"/>
              <a:chOff x="1386" y="664"/>
              <a:chExt cx="487" cy="732"/>
            </a:xfrm>
          </p:grpSpPr>
          <p:sp>
            <p:nvSpPr>
              <p:cNvPr id="24" name="Rectangle 54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6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25" name="Picture 55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2103" y="1689"/>
              <a:ext cx="352" cy="509"/>
              <a:chOff x="1386" y="664"/>
              <a:chExt cx="487" cy="732"/>
            </a:xfrm>
          </p:grpSpPr>
          <p:sp>
            <p:nvSpPr>
              <p:cNvPr id="22" name="Rectangle 57"/>
              <p:cNvSpPr>
                <a:spLocks noChangeArrowheads="1"/>
              </p:cNvSpPr>
              <p:nvPr/>
            </p:nvSpPr>
            <p:spPr bwMode="auto">
              <a:xfrm>
                <a:off x="1480" y="664"/>
                <a:ext cx="16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23" name="Picture 58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>
              <a:off x="505" y="2294"/>
              <a:ext cx="77" cy="59"/>
              <a:chOff x="1320" y="1716"/>
              <a:chExt cx="106" cy="84"/>
            </a:xfrm>
          </p:grpSpPr>
          <p:sp>
            <p:nvSpPr>
              <p:cNvPr id="20" name="AutoShape 60"/>
              <p:cNvSpPr>
                <a:spLocks noChangeArrowheads="1"/>
              </p:cNvSpPr>
              <p:nvPr/>
            </p:nvSpPr>
            <p:spPr bwMode="auto">
              <a:xfrm>
                <a:off x="1320" y="1730"/>
                <a:ext cx="89" cy="56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Rectangle 61"/>
              <p:cNvSpPr>
                <a:spLocks noChangeArrowheads="1"/>
              </p:cNvSpPr>
              <p:nvPr/>
            </p:nvSpPr>
            <p:spPr bwMode="auto">
              <a:xfrm>
                <a:off x="1370" y="1716"/>
                <a:ext cx="56" cy="8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5" name="Group 68"/>
          <p:cNvGrpSpPr>
            <a:grpSpLocks/>
          </p:cNvGrpSpPr>
          <p:nvPr/>
        </p:nvGrpSpPr>
        <p:grpSpPr bwMode="auto">
          <a:xfrm>
            <a:off x="1194991" y="2205484"/>
            <a:ext cx="4284663" cy="1079500"/>
            <a:chOff x="505" y="1673"/>
            <a:chExt cx="2699" cy="680"/>
          </a:xfrm>
        </p:grpSpPr>
        <p:sp>
          <p:nvSpPr>
            <p:cNvPr id="46" name="Line 69"/>
            <p:cNvSpPr>
              <a:spLocks noChangeShapeType="1"/>
            </p:cNvSpPr>
            <p:nvPr/>
          </p:nvSpPr>
          <p:spPr bwMode="auto">
            <a:xfrm>
              <a:off x="581" y="2323"/>
              <a:ext cx="2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" name="Group 70"/>
            <p:cNvGrpSpPr>
              <a:grpSpLocks/>
            </p:cNvGrpSpPr>
            <p:nvPr/>
          </p:nvGrpSpPr>
          <p:grpSpPr bwMode="auto">
            <a:xfrm>
              <a:off x="1265" y="2108"/>
              <a:ext cx="98" cy="236"/>
              <a:chOff x="2372" y="1448"/>
              <a:chExt cx="135" cy="339"/>
            </a:xfrm>
          </p:grpSpPr>
          <p:sp>
            <p:nvSpPr>
              <p:cNvPr id="80" name="Rectangle 71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Rectangle 72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" name="Line 73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" name="Group 74"/>
            <p:cNvGrpSpPr>
              <a:grpSpLocks/>
            </p:cNvGrpSpPr>
            <p:nvPr/>
          </p:nvGrpSpPr>
          <p:grpSpPr bwMode="auto">
            <a:xfrm>
              <a:off x="1764" y="2108"/>
              <a:ext cx="97" cy="236"/>
              <a:chOff x="2372" y="1448"/>
              <a:chExt cx="135" cy="339"/>
            </a:xfrm>
          </p:grpSpPr>
          <p:sp>
            <p:nvSpPr>
              <p:cNvPr id="77" name="Rectangle 75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Rectangle 76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Line 77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" name="Group 78"/>
            <p:cNvGrpSpPr>
              <a:grpSpLocks/>
            </p:cNvGrpSpPr>
            <p:nvPr/>
          </p:nvGrpSpPr>
          <p:grpSpPr bwMode="auto">
            <a:xfrm>
              <a:off x="2233" y="2108"/>
              <a:ext cx="97" cy="236"/>
              <a:chOff x="2372" y="1448"/>
              <a:chExt cx="135" cy="339"/>
            </a:xfrm>
          </p:grpSpPr>
          <p:sp>
            <p:nvSpPr>
              <p:cNvPr id="74" name="Rectangle 79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Rectangle 80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" name="Line 81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" name="Group 82"/>
            <p:cNvGrpSpPr>
              <a:grpSpLocks/>
            </p:cNvGrpSpPr>
            <p:nvPr/>
          </p:nvGrpSpPr>
          <p:grpSpPr bwMode="auto">
            <a:xfrm>
              <a:off x="2768" y="2104"/>
              <a:ext cx="98" cy="236"/>
              <a:chOff x="2372" y="1448"/>
              <a:chExt cx="135" cy="339"/>
            </a:xfrm>
          </p:grpSpPr>
          <p:sp>
            <p:nvSpPr>
              <p:cNvPr id="71" name="Rectangle 83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Rectangle 84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" name="Line 85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" name="Group 86"/>
            <p:cNvGrpSpPr>
              <a:grpSpLocks/>
            </p:cNvGrpSpPr>
            <p:nvPr/>
          </p:nvGrpSpPr>
          <p:grpSpPr bwMode="auto">
            <a:xfrm>
              <a:off x="801" y="2106"/>
              <a:ext cx="98" cy="236"/>
              <a:chOff x="2372" y="1448"/>
              <a:chExt cx="135" cy="339"/>
            </a:xfrm>
          </p:grpSpPr>
          <p:sp>
            <p:nvSpPr>
              <p:cNvPr id="68" name="Rectangle 87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Rectangle 88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52" name="Picture 90" descr="Корпус-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2" y="1673"/>
              <a:ext cx="339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" name="Group 91"/>
            <p:cNvGrpSpPr>
              <a:grpSpLocks/>
            </p:cNvGrpSpPr>
            <p:nvPr/>
          </p:nvGrpSpPr>
          <p:grpSpPr bwMode="auto">
            <a:xfrm>
              <a:off x="699" y="1689"/>
              <a:ext cx="352" cy="509"/>
              <a:chOff x="1386" y="664"/>
              <a:chExt cx="487" cy="732"/>
            </a:xfrm>
          </p:grpSpPr>
          <p:sp>
            <p:nvSpPr>
              <p:cNvPr id="66" name="Rectangle 92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16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67" name="Picture 93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" name="Group 94"/>
            <p:cNvGrpSpPr>
              <a:grpSpLocks/>
            </p:cNvGrpSpPr>
            <p:nvPr/>
          </p:nvGrpSpPr>
          <p:grpSpPr bwMode="auto">
            <a:xfrm>
              <a:off x="1167" y="1689"/>
              <a:ext cx="352" cy="509"/>
              <a:chOff x="1386" y="664"/>
              <a:chExt cx="487" cy="732"/>
            </a:xfrm>
          </p:grpSpPr>
          <p:sp>
            <p:nvSpPr>
              <p:cNvPr id="64" name="Rectangle 95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6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65" name="Picture 96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5" name="Group 97"/>
            <p:cNvGrpSpPr>
              <a:grpSpLocks/>
            </p:cNvGrpSpPr>
            <p:nvPr/>
          </p:nvGrpSpPr>
          <p:grpSpPr bwMode="auto">
            <a:xfrm>
              <a:off x="1635" y="1689"/>
              <a:ext cx="352" cy="509"/>
              <a:chOff x="1386" y="664"/>
              <a:chExt cx="487" cy="732"/>
            </a:xfrm>
          </p:grpSpPr>
          <p:sp>
            <p:nvSpPr>
              <p:cNvPr id="62" name="Rectangle 98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6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63" name="Picture 99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6" name="Group 100"/>
            <p:cNvGrpSpPr>
              <a:grpSpLocks/>
            </p:cNvGrpSpPr>
            <p:nvPr/>
          </p:nvGrpSpPr>
          <p:grpSpPr bwMode="auto">
            <a:xfrm>
              <a:off x="2103" y="1689"/>
              <a:ext cx="352" cy="509"/>
              <a:chOff x="1386" y="664"/>
              <a:chExt cx="487" cy="732"/>
            </a:xfrm>
          </p:grpSpPr>
          <p:sp>
            <p:nvSpPr>
              <p:cNvPr id="60" name="Rectangle 101"/>
              <p:cNvSpPr>
                <a:spLocks noChangeArrowheads="1"/>
              </p:cNvSpPr>
              <p:nvPr/>
            </p:nvSpPr>
            <p:spPr bwMode="auto">
              <a:xfrm>
                <a:off x="1480" y="664"/>
                <a:ext cx="16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61" name="Picture 102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7" name="Group 103"/>
            <p:cNvGrpSpPr>
              <a:grpSpLocks/>
            </p:cNvGrpSpPr>
            <p:nvPr/>
          </p:nvGrpSpPr>
          <p:grpSpPr bwMode="auto">
            <a:xfrm>
              <a:off x="505" y="2294"/>
              <a:ext cx="77" cy="59"/>
              <a:chOff x="1320" y="1716"/>
              <a:chExt cx="106" cy="84"/>
            </a:xfrm>
          </p:grpSpPr>
          <p:sp>
            <p:nvSpPr>
              <p:cNvPr id="58" name="AutoShape 104"/>
              <p:cNvSpPr>
                <a:spLocks noChangeArrowheads="1"/>
              </p:cNvSpPr>
              <p:nvPr/>
            </p:nvSpPr>
            <p:spPr bwMode="auto">
              <a:xfrm>
                <a:off x="1320" y="1730"/>
                <a:ext cx="89" cy="56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Rectangle 105"/>
              <p:cNvSpPr>
                <a:spLocks noChangeArrowheads="1"/>
              </p:cNvSpPr>
              <p:nvPr/>
            </p:nvSpPr>
            <p:spPr bwMode="auto">
              <a:xfrm>
                <a:off x="1370" y="1716"/>
                <a:ext cx="56" cy="8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3" name="Freeform 106"/>
          <p:cNvSpPr>
            <a:spLocks/>
          </p:cNvSpPr>
          <p:nvPr/>
        </p:nvSpPr>
        <p:spPr bwMode="auto">
          <a:xfrm>
            <a:off x="5462191" y="2273746"/>
            <a:ext cx="1349375" cy="965200"/>
          </a:xfrm>
          <a:custGeom>
            <a:avLst/>
            <a:gdLst>
              <a:gd name="T0" fmla="*/ 0 w 850"/>
              <a:gd name="T1" fmla="*/ 1532254782 h 608"/>
              <a:gd name="T2" fmla="*/ 514111926 w 850"/>
              <a:gd name="T3" fmla="*/ 1471771056 h 608"/>
              <a:gd name="T4" fmla="*/ 967740119 w 850"/>
              <a:gd name="T5" fmla="*/ 1179433048 h 608"/>
              <a:gd name="T6" fmla="*/ 1461690602 w 850"/>
              <a:gd name="T7" fmla="*/ 171370606 h 608"/>
              <a:gd name="T8" fmla="*/ 2021165526 w 850"/>
              <a:gd name="T9" fmla="*/ 141128743 h 608"/>
              <a:gd name="T10" fmla="*/ 2106850814 w 850"/>
              <a:gd name="T11" fmla="*/ 362902453 h 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0"/>
              <a:gd name="T19" fmla="*/ 0 h 608"/>
              <a:gd name="T20" fmla="*/ 850 w 850"/>
              <a:gd name="T21" fmla="*/ 608 h 6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0" h="608">
                <a:moveTo>
                  <a:pt x="0" y="608"/>
                </a:moveTo>
                <a:cubicBezTo>
                  <a:pt x="34" y="604"/>
                  <a:pt x="140" y="607"/>
                  <a:pt x="204" y="584"/>
                </a:cubicBezTo>
                <a:cubicBezTo>
                  <a:pt x="268" y="561"/>
                  <a:pt x="321" y="554"/>
                  <a:pt x="384" y="468"/>
                </a:cubicBezTo>
                <a:cubicBezTo>
                  <a:pt x="447" y="382"/>
                  <a:pt x="511" y="136"/>
                  <a:pt x="580" y="68"/>
                </a:cubicBezTo>
                <a:cubicBezTo>
                  <a:pt x="649" y="0"/>
                  <a:pt x="759" y="43"/>
                  <a:pt x="802" y="56"/>
                </a:cubicBezTo>
                <a:cubicBezTo>
                  <a:pt x="850" y="94"/>
                  <a:pt x="829" y="126"/>
                  <a:pt x="836" y="1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4" name="Freeform 108"/>
          <p:cNvSpPr>
            <a:spLocks/>
          </p:cNvSpPr>
          <p:nvPr/>
        </p:nvSpPr>
        <p:spPr bwMode="auto">
          <a:xfrm>
            <a:off x="5389166" y="2021334"/>
            <a:ext cx="1497013" cy="509587"/>
          </a:xfrm>
          <a:custGeom>
            <a:avLst/>
            <a:gdLst>
              <a:gd name="T0" fmla="*/ 0 w 943"/>
              <a:gd name="T1" fmla="*/ 118446438 h 321"/>
              <a:gd name="T2" fmla="*/ 937498592 w 943"/>
              <a:gd name="T3" fmla="*/ 103325497 h 321"/>
              <a:gd name="T4" fmla="*/ 1764110301 w 943"/>
              <a:gd name="T5" fmla="*/ 12599973 h 321"/>
              <a:gd name="T6" fmla="*/ 2147483647 w 943"/>
              <a:gd name="T7" fmla="*/ 183970412 h 321"/>
              <a:gd name="T8" fmla="*/ 2147483647 w 943"/>
              <a:gd name="T9" fmla="*/ 808968460 h 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3"/>
              <a:gd name="T16" fmla="*/ 0 h 321"/>
              <a:gd name="T17" fmla="*/ 943 w 943"/>
              <a:gd name="T18" fmla="*/ 321 h 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3" h="321">
                <a:moveTo>
                  <a:pt x="0" y="47"/>
                </a:moveTo>
                <a:cubicBezTo>
                  <a:pt x="62" y="46"/>
                  <a:pt x="255" y="48"/>
                  <a:pt x="372" y="41"/>
                </a:cubicBezTo>
                <a:cubicBezTo>
                  <a:pt x="489" y="34"/>
                  <a:pt x="611" y="0"/>
                  <a:pt x="700" y="5"/>
                </a:cubicBezTo>
                <a:cubicBezTo>
                  <a:pt x="789" y="10"/>
                  <a:pt x="865" y="20"/>
                  <a:pt x="904" y="73"/>
                </a:cubicBezTo>
                <a:cubicBezTo>
                  <a:pt x="943" y="126"/>
                  <a:pt x="928" y="269"/>
                  <a:pt x="934" y="32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5" name="Rectangle 131"/>
          <p:cNvSpPr>
            <a:spLocks noChangeArrowheads="1"/>
          </p:cNvSpPr>
          <p:nvPr/>
        </p:nvSpPr>
        <p:spPr bwMode="auto">
          <a:xfrm>
            <a:off x="7206854" y="2446784"/>
            <a:ext cx="534987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хаб</a:t>
            </a:r>
          </a:p>
        </p:txBody>
      </p:sp>
      <p:sp>
        <p:nvSpPr>
          <p:cNvPr id="86" name="Rectangle 132"/>
          <p:cNvSpPr>
            <a:spLocks noChangeArrowheads="1"/>
          </p:cNvSpPr>
          <p:nvPr/>
        </p:nvSpPr>
        <p:spPr bwMode="auto">
          <a:xfrm>
            <a:off x="6695679" y="2465834"/>
            <a:ext cx="452437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Freeform 142"/>
          <p:cNvSpPr>
            <a:spLocks/>
          </p:cNvSpPr>
          <p:nvPr/>
        </p:nvSpPr>
        <p:spPr bwMode="auto">
          <a:xfrm>
            <a:off x="6938566" y="1254571"/>
            <a:ext cx="223838" cy="1263650"/>
          </a:xfrm>
          <a:custGeom>
            <a:avLst/>
            <a:gdLst>
              <a:gd name="T0" fmla="*/ 10080646 w 141"/>
              <a:gd name="T1" fmla="*/ 2006044553 h 796"/>
              <a:gd name="T2" fmla="*/ 50403228 w 141"/>
              <a:gd name="T3" fmla="*/ 1527214616 h 796"/>
              <a:gd name="T4" fmla="*/ 307459715 w 141"/>
              <a:gd name="T5" fmla="*/ 579635958 h 796"/>
              <a:gd name="T6" fmla="*/ 342741966 w 141"/>
              <a:gd name="T7" fmla="*/ 191531866 h 796"/>
              <a:gd name="T8" fmla="*/ 332661323 w 141"/>
              <a:gd name="T9" fmla="*/ 0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796"/>
              <a:gd name="T17" fmla="*/ 141 w 141"/>
              <a:gd name="T18" fmla="*/ 796 h 7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796">
                <a:moveTo>
                  <a:pt x="4" y="796"/>
                </a:moveTo>
                <a:cubicBezTo>
                  <a:pt x="2" y="748"/>
                  <a:pt x="0" y="700"/>
                  <a:pt x="20" y="606"/>
                </a:cubicBezTo>
                <a:cubicBezTo>
                  <a:pt x="40" y="512"/>
                  <a:pt x="103" y="318"/>
                  <a:pt x="122" y="230"/>
                </a:cubicBezTo>
                <a:cubicBezTo>
                  <a:pt x="141" y="142"/>
                  <a:pt x="134" y="114"/>
                  <a:pt x="136" y="76"/>
                </a:cubicBezTo>
                <a:cubicBezTo>
                  <a:pt x="138" y="38"/>
                  <a:pt x="135" y="19"/>
                  <a:pt x="1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8" name="Freeform 143"/>
          <p:cNvSpPr>
            <a:spLocks/>
          </p:cNvSpPr>
          <p:nvPr/>
        </p:nvSpPr>
        <p:spPr bwMode="auto">
          <a:xfrm>
            <a:off x="7024291" y="1962596"/>
            <a:ext cx="1038225" cy="542925"/>
          </a:xfrm>
          <a:custGeom>
            <a:avLst/>
            <a:gdLst>
              <a:gd name="T0" fmla="*/ 20161249 w 654"/>
              <a:gd name="T1" fmla="*/ 861893527 h 342"/>
              <a:gd name="T2" fmla="*/ 80644995 w 654"/>
              <a:gd name="T3" fmla="*/ 468749094 h 342"/>
              <a:gd name="T4" fmla="*/ 504031260 w 654"/>
              <a:gd name="T5" fmla="*/ 45362809 h 342"/>
              <a:gd name="T6" fmla="*/ 1285279605 w 654"/>
              <a:gd name="T7" fmla="*/ 201612478 h 342"/>
              <a:gd name="T8" fmla="*/ 1648181969 w 654"/>
              <a:gd name="T9" fmla="*/ 342741227 h 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4"/>
              <a:gd name="T16" fmla="*/ 0 h 342"/>
              <a:gd name="T17" fmla="*/ 654 w 654"/>
              <a:gd name="T18" fmla="*/ 342 h 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4" h="342">
                <a:moveTo>
                  <a:pt x="8" y="342"/>
                </a:moveTo>
                <a:cubicBezTo>
                  <a:pt x="12" y="316"/>
                  <a:pt x="0" y="240"/>
                  <a:pt x="32" y="186"/>
                </a:cubicBezTo>
                <a:cubicBezTo>
                  <a:pt x="64" y="132"/>
                  <a:pt x="120" y="36"/>
                  <a:pt x="200" y="18"/>
                </a:cubicBezTo>
                <a:cubicBezTo>
                  <a:pt x="280" y="0"/>
                  <a:pt x="434" y="60"/>
                  <a:pt x="510" y="80"/>
                </a:cubicBezTo>
                <a:cubicBezTo>
                  <a:pt x="586" y="100"/>
                  <a:pt x="620" y="118"/>
                  <a:pt x="654" y="1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9" name="Picture 139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529" y="813246"/>
            <a:ext cx="5699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41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029" y="1692721"/>
            <a:ext cx="5699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Group 128"/>
          <p:cNvGrpSpPr>
            <a:grpSpLocks/>
          </p:cNvGrpSpPr>
          <p:nvPr/>
        </p:nvGrpSpPr>
        <p:grpSpPr bwMode="auto">
          <a:xfrm>
            <a:off x="5380038" y="4651375"/>
            <a:ext cx="2660650" cy="1611313"/>
            <a:chOff x="3389" y="2930"/>
            <a:chExt cx="1676" cy="1015"/>
          </a:xfrm>
        </p:grpSpPr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3696" y="3295"/>
              <a:ext cx="33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ru-RU" sz="1600" b="1" baseline="0"/>
                <a:t>хаб</a:t>
              </a:r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3389" y="3299"/>
              <a:ext cx="285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Freeform 114"/>
            <p:cNvSpPr>
              <a:spLocks/>
            </p:cNvSpPr>
            <p:nvPr/>
          </p:nvSpPr>
          <p:spPr bwMode="auto">
            <a:xfrm>
              <a:off x="3494" y="3060"/>
              <a:ext cx="1000" cy="271"/>
            </a:xfrm>
            <a:custGeom>
              <a:avLst/>
              <a:gdLst>
                <a:gd name="T0" fmla="*/ 1000 w 1000"/>
                <a:gd name="T1" fmla="*/ 173 h 271"/>
                <a:gd name="T2" fmla="*/ 580 w 1000"/>
                <a:gd name="T3" fmla="*/ 73 h 271"/>
                <a:gd name="T4" fmla="*/ 96 w 1000"/>
                <a:gd name="T5" fmla="*/ 33 h 271"/>
                <a:gd name="T6" fmla="*/ 2 w 1000"/>
                <a:gd name="T7" fmla="*/ 271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"/>
                <a:gd name="T13" fmla="*/ 0 h 271"/>
                <a:gd name="T14" fmla="*/ 1000 w 1000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" h="271">
                  <a:moveTo>
                    <a:pt x="1000" y="173"/>
                  </a:moveTo>
                  <a:cubicBezTo>
                    <a:pt x="865" y="134"/>
                    <a:pt x="731" y="96"/>
                    <a:pt x="580" y="73"/>
                  </a:cubicBezTo>
                  <a:cubicBezTo>
                    <a:pt x="429" y="50"/>
                    <a:pt x="192" y="0"/>
                    <a:pt x="96" y="33"/>
                  </a:cubicBezTo>
                  <a:cubicBezTo>
                    <a:pt x="0" y="66"/>
                    <a:pt x="1" y="168"/>
                    <a:pt x="2" y="2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15"/>
            <p:cNvSpPr>
              <a:spLocks/>
            </p:cNvSpPr>
            <p:nvPr/>
          </p:nvSpPr>
          <p:spPr bwMode="auto">
            <a:xfrm>
              <a:off x="3547" y="3137"/>
              <a:ext cx="1317" cy="360"/>
            </a:xfrm>
            <a:custGeom>
              <a:avLst/>
              <a:gdLst>
                <a:gd name="T0" fmla="*/ 1317 w 1317"/>
                <a:gd name="T1" fmla="*/ 360 h 360"/>
                <a:gd name="T2" fmla="*/ 1001 w 1317"/>
                <a:gd name="T3" fmla="*/ 286 h 360"/>
                <a:gd name="T4" fmla="*/ 573 w 1317"/>
                <a:gd name="T5" fmla="*/ 252 h 360"/>
                <a:gd name="T6" fmla="*/ 455 w 1317"/>
                <a:gd name="T7" fmla="*/ 66 h 360"/>
                <a:gd name="T8" fmla="*/ 197 w 1317"/>
                <a:gd name="T9" fmla="*/ 6 h 360"/>
                <a:gd name="T10" fmla="*/ 31 w 1317"/>
                <a:gd name="T11" fmla="*/ 32 h 360"/>
                <a:gd name="T12" fmla="*/ 9 w 1317"/>
                <a:gd name="T13" fmla="*/ 196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7"/>
                <a:gd name="T22" fmla="*/ 0 h 360"/>
                <a:gd name="T23" fmla="*/ 1317 w 1317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7" h="360">
                  <a:moveTo>
                    <a:pt x="1317" y="360"/>
                  </a:moveTo>
                  <a:cubicBezTo>
                    <a:pt x="1264" y="348"/>
                    <a:pt x="1125" y="304"/>
                    <a:pt x="1001" y="286"/>
                  </a:cubicBezTo>
                  <a:cubicBezTo>
                    <a:pt x="877" y="268"/>
                    <a:pt x="664" y="289"/>
                    <a:pt x="573" y="252"/>
                  </a:cubicBezTo>
                  <a:cubicBezTo>
                    <a:pt x="482" y="215"/>
                    <a:pt x="518" y="107"/>
                    <a:pt x="455" y="66"/>
                  </a:cubicBezTo>
                  <a:cubicBezTo>
                    <a:pt x="392" y="25"/>
                    <a:pt x="268" y="12"/>
                    <a:pt x="197" y="6"/>
                  </a:cubicBezTo>
                  <a:cubicBezTo>
                    <a:pt x="126" y="0"/>
                    <a:pt x="62" y="0"/>
                    <a:pt x="31" y="32"/>
                  </a:cubicBezTo>
                  <a:cubicBezTo>
                    <a:pt x="0" y="64"/>
                    <a:pt x="4" y="130"/>
                    <a:pt x="9" y="1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16"/>
            <p:cNvSpPr>
              <a:spLocks/>
            </p:cNvSpPr>
            <p:nvPr/>
          </p:nvSpPr>
          <p:spPr bwMode="auto">
            <a:xfrm>
              <a:off x="3602" y="3173"/>
              <a:ext cx="882" cy="663"/>
            </a:xfrm>
            <a:custGeom>
              <a:avLst/>
              <a:gdLst>
                <a:gd name="T0" fmla="*/ 882 w 882"/>
                <a:gd name="T1" fmla="*/ 648 h 663"/>
                <a:gd name="T2" fmla="*/ 532 w 882"/>
                <a:gd name="T3" fmla="*/ 612 h 663"/>
                <a:gd name="T4" fmla="*/ 460 w 882"/>
                <a:gd name="T5" fmla="*/ 344 h 663"/>
                <a:gd name="T6" fmla="*/ 392 w 882"/>
                <a:gd name="T7" fmla="*/ 136 h 663"/>
                <a:gd name="T8" fmla="*/ 156 w 882"/>
                <a:gd name="T9" fmla="*/ 16 h 663"/>
                <a:gd name="T10" fmla="*/ 24 w 882"/>
                <a:gd name="T11" fmla="*/ 40 h 663"/>
                <a:gd name="T12" fmla="*/ 12 w 882"/>
                <a:gd name="T13" fmla="*/ 178 h 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663"/>
                <a:gd name="T23" fmla="*/ 882 w 882"/>
                <a:gd name="T24" fmla="*/ 663 h 6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663">
                  <a:moveTo>
                    <a:pt x="882" y="648"/>
                  </a:moveTo>
                  <a:cubicBezTo>
                    <a:pt x="742" y="655"/>
                    <a:pt x="602" y="663"/>
                    <a:pt x="532" y="612"/>
                  </a:cubicBezTo>
                  <a:cubicBezTo>
                    <a:pt x="462" y="561"/>
                    <a:pt x="483" y="423"/>
                    <a:pt x="460" y="344"/>
                  </a:cubicBezTo>
                  <a:cubicBezTo>
                    <a:pt x="437" y="265"/>
                    <a:pt x="442" y="190"/>
                    <a:pt x="392" y="136"/>
                  </a:cubicBezTo>
                  <a:cubicBezTo>
                    <a:pt x="342" y="82"/>
                    <a:pt x="217" y="32"/>
                    <a:pt x="156" y="16"/>
                  </a:cubicBezTo>
                  <a:cubicBezTo>
                    <a:pt x="95" y="0"/>
                    <a:pt x="48" y="13"/>
                    <a:pt x="24" y="40"/>
                  </a:cubicBezTo>
                  <a:cubicBezTo>
                    <a:pt x="0" y="67"/>
                    <a:pt x="14" y="155"/>
                    <a:pt x="12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7" name="Picture 109" descr="Компьютер-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6" y="3194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11" descr="Компьютер-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5" y="2930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13" descr="Компьютер-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6" y="3532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0" name="Group 127"/>
          <p:cNvGrpSpPr>
            <a:grpSpLocks/>
          </p:cNvGrpSpPr>
          <p:nvPr/>
        </p:nvGrpSpPr>
        <p:grpSpPr bwMode="auto">
          <a:xfrm>
            <a:off x="1403350" y="4651375"/>
            <a:ext cx="2682875" cy="1611313"/>
            <a:chOff x="884" y="2930"/>
            <a:chExt cx="1690" cy="1015"/>
          </a:xfrm>
        </p:grpSpPr>
        <p:sp>
          <p:nvSpPr>
            <p:cNvPr id="101" name="Rectangle 119"/>
            <p:cNvSpPr>
              <a:spLocks noChangeArrowheads="1"/>
            </p:cNvSpPr>
            <p:nvPr/>
          </p:nvSpPr>
          <p:spPr bwMode="auto">
            <a:xfrm flipH="1">
              <a:off x="1916" y="3295"/>
              <a:ext cx="33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ru-RU" sz="1600" b="1" baseline="0"/>
                <a:t>хаб</a:t>
              </a:r>
            </a:p>
          </p:txBody>
        </p:sp>
        <p:sp>
          <p:nvSpPr>
            <p:cNvPr id="102" name="Rectangle 120"/>
            <p:cNvSpPr>
              <a:spLocks noChangeArrowheads="1"/>
            </p:cNvSpPr>
            <p:nvPr/>
          </p:nvSpPr>
          <p:spPr bwMode="auto">
            <a:xfrm flipH="1">
              <a:off x="2289" y="3306"/>
              <a:ext cx="285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Freeform 121"/>
            <p:cNvSpPr>
              <a:spLocks/>
            </p:cNvSpPr>
            <p:nvPr/>
          </p:nvSpPr>
          <p:spPr bwMode="auto">
            <a:xfrm flipH="1">
              <a:off x="1455" y="3060"/>
              <a:ext cx="1000" cy="271"/>
            </a:xfrm>
            <a:custGeom>
              <a:avLst/>
              <a:gdLst>
                <a:gd name="T0" fmla="*/ 1000 w 1000"/>
                <a:gd name="T1" fmla="*/ 173 h 271"/>
                <a:gd name="T2" fmla="*/ 580 w 1000"/>
                <a:gd name="T3" fmla="*/ 73 h 271"/>
                <a:gd name="T4" fmla="*/ 96 w 1000"/>
                <a:gd name="T5" fmla="*/ 33 h 271"/>
                <a:gd name="T6" fmla="*/ 2 w 1000"/>
                <a:gd name="T7" fmla="*/ 271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"/>
                <a:gd name="T13" fmla="*/ 0 h 271"/>
                <a:gd name="T14" fmla="*/ 1000 w 1000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" h="271">
                  <a:moveTo>
                    <a:pt x="1000" y="173"/>
                  </a:moveTo>
                  <a:cubicBezTo>
                    <a:pt x="865" y="134"/>
                    <a:pt x="731" y="96"/>
                    <a:pt x="580" y="73"/>
                  </a:cubicBezTo>
                  <a:cubicBezTo>
                    <a:pt x="429" y="50"/>
                    <a:pt x="192" y="0"/>
                    <a:pt x="96" y="33"/>
                  </a:cubicBezTo>
                  <a:cubicBezTo>
                    <a:pt x="0" y="66"/>
                    <a:pt x="1" y="168"/>
                    <a:pt x="2" y="2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22"/>
            <p:cNvSpPr>
              <a:spLocks/>
            </p:cNvSpPr>
            <p:nvPr/>
          </p:nvSpPr>
          <p:spPr bwMode="auto">
            <a:xfrm flipH="1">
              <a:off x="1085" y="3137"/>
              <a:ext cx="1317" cy="360"/>
            </a:xfrm>
            <a:custGeom>
              <a:avLst/>
              <a:gdLst>
                <a:gd name="T0" fmla="*/ 1317 w 1317"/>
                <a:gd name="T1" fmla="*/ 360 h 360"/>
                <a:gd name="T2" fmla="*/ 1001 w 1317"/>
                <a:gd name="T3" fmla="*/ 286 h 360"/>
                <a:gd name="T4" fmla="*/ 573 w 1317"/>
                <a:gd name="T5" fmla="*/ 252 h 360"/>
                <a:gd name="T6" fmla="*/ 455 w 1317"/>
                <a:gd name="T7" fmla="*/ 66 h 360"/>
                <a:gd name="T8" fmla="*/ 197 w 1317"/>
                <a:gd name="T9" fmla="*/ 6 h 360"/>
                <a:gd name="T10" fmla="*/ 31 w 1317"/>
                <a:gd name="T11" fmla="*/ 32 h 360"/>
                <a:gd name="T12" fmla="*/ 9 w 1317"/>
                <a:gd name="T13" fmla="*/ 196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7"/>
                <a:gd name="T22" fmla="*/ 0 h 360"/>
                <a:gd name="T23" fmla="*/ 1317 w 1317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7" h="360">
                  <a:moveTo>
                    <a:pt x="1317" y="360"/>
                  </a:moveTo>
                  <a:cubicBezTo>
                    <a:pt x="1264" y="348"/>
                    <a:pt x="1125" y="304"/>
                    <a:pt x="1001" y="286"/>
                  </a:cubicBezTo>
                  <a:cubicBezTo>
                    <a:pt x="877" y="268"/>
                    <a:pt x="664" y="289"/>
                    <a:pt x="573" y="252"/>
                  </a:cubicBezTo>
                  <a:cubicBezTo>
                    <a:pt x="482" y="215"/>
                    <a:pt x="518" y="107"/>
                    <a:pt x="455" y="66"/>
                  </a:cubicBezTo>
                  <a:cubicBezTo>
                    <a:pt x="392" y="25"/>
                    <a:pt x="268" y="12"/>
                    <a:pt x="197" y="6"/>
                  </a:cubicBezTo>
                  <a:cubicBezTo>
                    <a:pt x="126" y="0"/>
                    <a:pt x="62" y="0"/>
                    <a:pt x="31" y="32"/>
                  </a:cubicBezTo>
                  <a:cubicBezTo>
                    <a:pt x="0" y="64"/>
                    <a:pt x="4" y="130"/>
                    <a:pt x="9" y="1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23"/>
            <p:cNvSpPr>
              <a:spLocks/>
            </p:cNvSpPr>
            <p:nvPr/>
          </p:nvSpPr>
          <p:spPr bwMode="auto">
            <a:xfrm flipH="1">
              <a:off x="1465" y="3173"/>
              <a:ext cx="882" cy="663"/>
            </a:xfrm>
            <a:custGeom>
              <a:avLst/>
              <a:gdLst>
                <a:gd name="T0" fmla="*/ 882 w 882"/>
                <a:gd name="T1" fmla="*/ 648 h 663"/>
                <a:gd name="T2" fmla="*/ 532 w 882"/>
                <a:gd name="T3" fmla="*/ 612 h 663"/>
                <a:gd name="T4" fmla="*/ 460 w 882"/>
                <a:gd name="T5" fmla="*/ 344 h 663"/>
                <a:gd name="T6" fmla="*/ 392 w 882"/>
                <a:gd name="T7" fmla="*/ 136 h 663"/>
                <a:gd name="T8" fmla="*/ 156 w 882"/>
                <a:gd name="T9" fmla="*/ 16 h 663"/>
                <a:gd name="T10" fmla="*/ 24 w 882"/>
                <a:gd name="T11" fmla="*/ 40 h 663"/>
                <a:gd name="T12" fmla="*/ 12 w 882"/>
                <a:gd name="T13" fmla="*/ 178 h 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663"/>
                <a:gd name="T23" fmla="*/ 882 w 882"/>
                <a:gd name="T24" fmla="*/ 663 h 6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663">
                  <a:moveTo>
                    <a:pt x="882" y="648"/>
                  </a:moveTo>
                  <a:cubicBezTo>
                    <a:pt x="742" y="655"/>
                    <a:pt x="602" y="663"/>
                    <a:pt x="532" y="612"/>
                  </a:cubicBezTo>
                  <a:cubicBezTo>
                    <a:pt x="462" y="561"/>
                    <a:pt x="483" y="423"/>
                    <a:pt x="460" y="344"/>
                  </a:cubicBezTo>
                  <a:cubicBezTo>
                    <a:pt x="437" y="265"/>
                    <a:pt x="442" y="190"/>
                    <a:pt x="392" y="136"/>
                  </a:cubicBezTo>
                  <a:cubicBezTo>
                    <a:pt x="342" y="82"/>
                    <a:pt x="217" y="32"/>
                    <a:pt x="156" y="16"/>
                  </a:cubicBezTo>
                  <a:cubicBezTo>
                    <a:pt x="95" y="0"/>
                    <a:pt x="48" y="13"/>
                    <a:pt x="24" y="40"/>
                  </a:cubicBezTo>
                  <a:cubicBezTo>
                    <a:pt x="0" y="67"/>
                    <a:pt x="14" y="155"/>
                    <a:pt x="12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06" name="Picture 124" descr="Компьютер-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84" y="3194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125" descr="Компьютер-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285" y="2930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126" descr="Компьютер-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284" y="3532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" name="Freeform 129"/>
          <p:cNvSpPr>
            <a:spLocks/>
          </p:cNvSpPr>
          <p:nvPr/>
        </p:nvSpPr>
        <p:spPr bwMode="auto">
          <a:xfrm>
            <a:off x="3970338" y="4970463"/>
            <a:ext cx="1527175" cy="354012"/>
          </a:xfrm>
          <a:custGeom>
            <a:avLst/>
            <a:gdLst>
              <a:gd name="T0" fmla="*/ 17641889 w 962"/>
              <a:gd name="T1" fmla="*/ 561993301 h 223"/>
              <a:gd name="T2" fmla="*/ 183972203 w 962"/>
              <a:gd name="T3" fmla="*/ 115927042 h 223"/>
              <a:gd name="T4" fmla="*/ 1121470437 w 962"/>
              <a:gd name="T5" fmla="*/ 17640276 h 223"/>
              <a:gd name="T6" fmla="*/ 2147483647 w 962"/>
              <a:gd name="T7" fmla="*/ 85685193 h 223"/>
              <a:gd name="T8" fmla="*/ 2147483647 w 962"/>
              <a:gd name="T9" fmla="*/ 53175147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2"/>
              <a:gd name="T16" fmla="*/ 0 h 223"/>
              <a:gd name="T17" fmla="*/ 962 w 962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2" h="223">
                <a:moveTo>
                  <a:pt x="7" y="223"/>
                </a:moveTo>
                <a:cubicBezTo>
                  <a:pt x="18" y="194"/>
                  <a:pt x="0" y="82"/>
                  <a:pt x="73" y="46"/>
                </a:cubicBezTo>
                <a:cubicBezTo>
                  <a:pt x="146" y="10"/>
                  <a:pt x="311" y="9"/>
                  <a:pt x="445" y="7"/>
                </a:cubicBezTo>
                <a:cubicBezTo>
                  <a:pt x="579" y="5"/>
                  <a:pt x="792" y="0"/>
                  <a:pt x="877" y="34"/>
                </a:cubicBezTo>
                <a:cubicBezTo>
                  <a:pt x="962" y="68"/>
                  <a:pt x="939" y="174"/>
                  <a:pt x="955" y="21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0" name="Freeform 130"/>
          <p:cNvSpPr>
            <a:spLocks/>
          </p:cNvSpPr>
          <p:nvPr/>
        </p:nvSpPr>
        <p:spPr bwMode="auto">
          <a:xfrm flipV="1">
            <a:off x="3975100" y="5503863"/>
            <a:ext cx="1527175" cy="354012"/>
          </a:xfrm>
          <a:custGeom>
            <a:avLst/>
            <a:gdLst>
              <a:gd name="T0" fmla="*/ 17641889 w 962"/>
              <a:gd name="T1" fmla="*/ 561993301 h 223"/>
              <a:gd name="T2" fmla="*/ 183972203 w 962"/>
              <a:gd name="T3" fmla="*/ 115927042 h 223"/>
              <a:gd name="T4" fmla="*/ 1121470437 w 962"/>
              <a:gd name="T5" fmla="*/ 17640276 h 223"/>
              <a:gd name="T6" fmla="*/ 2147483647 w 962"/>
              <a:gd name="T7" fmla="*/ 85685193 h 223"/>
              <a:gd name="T8" fmla="*/ 2147483647 w 962"/>
              <a:gd name="T9" fmla="*/ 53175147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2"/>
              <a:gd name="T16" fmla="*/ 0 h 223"/>
              <a:gd name="T17" fmla="*/ 962 w 962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2" h="223">
                <a:moveTo>
                  <a:pt x="7" y="223"/>
                </a:moveTo>
                <a:cubicBezTo>
                  <a:pt x="18" y="194"/>
                  <a:pt x="0" y="82"/>
                  <a:pt x="73" y="46"/>
                </a:cubicBezTo>
                <a:cubicBezTo>
                  <a:pt x="146" y="10"/>
                  <a:pt x="311" y="9"/>
                  <a:pt x="445" y="7"/>
                </a:cubicBezTo>
                <a:cubicBezTo>
                  <a:pt x="579" y="5"/>
                  <a:pt x="792" y="0"/>
                  <a:pt x="877" y="34"/>
                </a:cubicBezTo>
                <a:cubicBezTo>
                  <a:pt x="962" y="68"/>
                  <a:pt x="939" y="174"/>
                  <a:pt x="955" y="21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11" name="Рисунок 110" descr="camino%2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840" y="-10127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109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Локальные сети позволяют: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178" y="1268760"/>
            <a:ext cx="8676456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Совместно использовать аппаратные ресурсы (периферийные устройства, накопители);</a:t>
            </a:r>
          </a:p>
          <a:p>
            <a:r>
              <a:rPr lang="ru-RU" sz="2400" dirty="0" smtClean="0"/>
              <a:t>Совместно использовать программные ресурсы (сетевые версии прикладного программного обеспечения);</a:t>
            </a:r>
          </a:p>
          <a:p>
            <a:r>
              <a:rPr lang="ru-RU" sz="2400" dirty="0" smtClean="0"/>
              <a:t>Создавать и совместно использовать информационные ресурсы для работы пользователей над общими задачами;</a:t>
            </a:r>
          </a:p>
          <a:p>
            <a:r>
              <a:rPr lang="ru-RU" sz="2400" dirty="0" smtClean="0"/>
              <a:t>Централизовать усилия по информационной безопасности.</a:t>
            </a:r>
            <a:endParaRPr lang="ru-RU" sz="2400" dirty="0"/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yanaul.net/documents/13553221112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6024"/>
            <a:ext cx="8692841" cy="63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568" y="282352"/>
            <a:ext cx="7772400" cy="914400"/>
          </a:xfrm>
        </p:spPr>
        <p:txBody>
          <a:bodyPr/>
          <a:lstStyle/>
          <a:p>
            <a:pPr algn="l"/>
            <a:r>
              <a:rPr lang="ru-RU" sz="3200" dirty="0" smtClean="0"/>
              <a:t>Корпоративные сети </a:t>
            </a:r>
            <a:r>
              <a:rPr lang="ru-RU" sz="2400" dirty="0" smtClean="0"/>
              <a:t>– это объединение локальных сетей в пределах одной корпорации для решения общих задач.</a:t>
            </a:r>
            <a:endParaRPr lang="ru-RU" sz="2400" dirty="0"/>
          </a:p>
        </p:txBody>
      </p:sp>
      <p:pic>
        <p:nvPicPr>
          <p:cNvPr id="2052" name="Picture 4" descr="http://trueconf.ua/images/server/scheme_ru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18924"/>
            <a:ext cx="8316416" cy="55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64088" y="6453336"/>
            <a:ext cx="2016224" cy="3326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068960"/>
            <a:ext cx="1152128" cy="25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76056" y="27809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bg2"/>
                </a:solidFill>
              </a:rPr>
              <a:t>Интранет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458112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bg2"/>
                </a:solidFill>
              </a:rPr>
              <a:t>Интранет</a:t>
            </a:r>
            <a:endParaRPr lang="ru-RU" sz="1600" b="1" dirty="0">
              <a:solidFill>
                <a:schemeClr val="bg2"/>
              </a:solidFill>
            </a:endParaRPr>
          </a:p>
        </p:txBody>
      </p:sp>
      <p:pic>
        <p:nvPicPr>
          <p:cNvPr id="8" name="Рисунок 7" descr="camino%2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 descr="http://kiev.ukrgo.com/imager_post.php?filename=./pictures/ukrgo_id_1043670.jpg&amp;width=420&amp;height=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2376264" cy="2376264"/>
          </a:xfrm>
          <a:prstGeom prst="rect">
            <a:avLst/>
          </a:prstGeom>
          <a:noFill/>
        </p:spPr>
      </p:pic>
      <p:pic>
        <p:nvPicPr>
          <p:cNvPr id="64514" name="Picture 2" descr="http://spkurdyumov.narod.ru/maint2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572" y="0"/>
            <a:ext cx="4762500" cy="3362326"/>
          </a:xfrm>
          <a:prstGeom prst="rect">
            <a:avLst/>
          </a:prstGeom>
          <a:noFill/>
        </p:spPr>
      </p:pic>
      <p:pic>
        <p:nvPicPr>
          <p:cNvPr id="64515" name="Picture 3" descr="http://i0.gorodnet.ru/pics/p/53/8/9580504_50ba41f7b09cd"/>
          <p:cNvPicPr>
            <a:picLocks noChangeAspect="1" noChangeArrowheads="1"/>
          </p:cNvPicPr>
          <p:nvPr/>
        </p:nvPicPr>
        <p:blipFill>
          <a:blip r:embed="rId6" cstate="print"/>
          <a:srcRect l="24179" t="9652" r="28358" b="8756"/>
          <a:stretch>
            <a:fillRect/>
          </a:stretch>
        </p:blipFill>
        <p:spPr bwMode="auto">
          <a:xfrm>
            <a:off x="7718758" y="5020424"/>
            <a:ext cx="1425242" cy="1837576"/>
          </a:xfrm>
          <a:prstGeom prst="rect">
            <a:avLst/>
          </a:prstGeom>
          <a:noFill/>
        </p:spPr>
      </p:pic>
      <p:pic>
        <p:nvPicPr>
          <p:cNvPr id="64517" name="Picture 5" descr="http://im6-tub-ru.yandex.net/i?id=69570129-46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005064"/>
            <a:ext cx="1428750" cy="1428750"/>
          </a:xfrm>
          <a:prstGeom prst="rect">
            <a:avLst/>
          </a:prstGeom>
          <a:noFill/>
        </p:spPr>
      </p:pic>
      <p:pic>
        <p:nvPicPr>
          <p:cNvPr id="64519" name="Picture 7" descr="http://im0-tub-ru.yandex.net/i?id=160053967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6622">
            <a:off x="1707490" y="2868747"/>
            <a:ext cx="1068710" cy="1068710"/>
          </a:xfrm>
          <a:prstGeom prst="rect">
            <a:avLst/>
          </a:prstGeom>
          <a:noFill/>
        </p:spPr>
      </p:pic>
      <p:pic>
        <p:nvPicPr>
          <p:cNvPr id="11" name="Picture 7" descr="http://im0-tub-ru.yandex.net/i?id=160053967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6622">
            <a:off x="522137" y="1611386"/>
            <a:ext cx="846540" cy="846540"/>
          </a:xfrm>
          <a:prstGeom prst="rect">
            <a:avLst/>
          </a:prstGeom>
          <a:noFill/>
        </p:spPr>
      </p:pic>
      <p:pic>
        <p:nvPicPr>
          <p:cNvPr id="12" name="Picture 7" descr="http://im0-tub-ru.yandex.net/i?id=160053967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6622">
            <a:off x="541812" y="838973"/>
            <a:ext cx="496604" cy="496604"/>
          </a:xfrm>
          <a:prstGeom prst="rect">
            <a:avLst/>
          </a:prstGeom>
          <a:noFill/>
        </p:spPr>
      </p:pic>
      <p:pic>
        <p:nvPicPr>
          <p:cNvPr id="13" name="Picture 7" descr="http://im0-tub-ru.yandex.net/i?id=160053967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6622">
            <a:off x="1973994" y="538653"/>
            <a:ext cx="414453" cy="414453"/>
          </a:xfrm>
          <a:prstGeom prst="rect">
            <a:avLst/>
          </a:prstGeom>
          <a:noFill/>
        </p:spPr>
      </p:pic>
      <p:pic>
        <p:nvPicPr>
          <p:cNvPr id="14" name="Picture 7" descr="http://im0-tub-ru.yandex.net/i?id=160053967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6622">
            <a:off x="3494139" y="406923"/>
            <a:ext cx="496604" cy="496604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2771800" y="3717032"/>
            <a:ext cx="396044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195736" y="1556792"/>
            <a:ext cx="4536504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499992" y="2132856"/>
            <a:ext cx="2448272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004048" y="980728"/>
            <a:ext cx="2664296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779912" y="764704"/>
            <a:ext cx="3528392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3" idx="1"/>
          </p:cNvCxnSpPr>
          <p:nvPr/>
        </p:nvCxnSpPr>
        <p:spPr>
          <a:xfrm flipH="1" flipV="1">
            <a:off x="1988711" y="822578"/>
            <a:ext cx="4743529" cy="3542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http://im0-tub-ru.yandex.net/i?id=160053967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6622">
            <a:off x="3903446" y="2112374"/>
            <a:ext cx="826026" cy="826026"/>
          </a:xfrm>
          <a:prstGeom prst="rect">
            <a:avLst/>
          </a:prstGeom>
          <a:noFill/>
        </p:spPr>
      </p:pic>
      <p:pic>
        <p:nvPicPr>
          <p:cNvPr id="10" name="Picture 7" descr="http://im0-tub-ru.yandex.net/i?id=160053967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6622">
            <a:off x="2754386" y="1035322"/>
            <a:ext cx="846540" cy="846540"/>
          </a:xfrm>
          <a:prstGeom prst="rect">
            <a:avLst/>
          </a:prstGeom>
          <a:noFill/>
        </p:spPr>
      </p:pic>
      <p:pic>
        <p:nvPicPr>
          <p:cNvPr id="9" name="Picture 7" descr="http://im0-tub-ru.yandex.net/i?id=160053967-4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96622">
            <a:off x="4508659" y="1061403"/>
            <a:ext cx="623712" cy="623712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395535" y="5517232"/>
            <a:ext cx="6912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Малые компьютерные сети  – </a:t>
            </a:r>
            <a:r>
              <a:rPr lang="en-US" sz="2400" dirty="0" smtClean="0"/>
              <a:t> BBS</a:t>
            </a:r>
            <a:r>
              <a:rPr lang="ru-RU" sz="2400" dirty="0" smtClean="0"/>
              <a:t>  – </a:t>
            </a:r>
            <a:r>
              <a:rPr lang="en-US" sz="2400" dirty="0" smtClean="0"/>
              <a:t>Bulletin Board System </a:t>
            </a:r>
            <a:r>
              <a:rPr lang="ru-RU" sz="2400" dirty="0" smtClean="0"/>
              <a:t> –  электронная доска объявлений (всего  один хост-компьютер)</a:t>
            </a:r>
            <a:endParaRPr lang="ru-RU" sz="2400" dirty="0"/>
          </a:p>
        </p:txBody>
      </p:sp>
      <p:pic>
        <p:nvPicPr>
          <p:cNvPr id="21" name="Рисунок 20" descr="camino%2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210344"/>
            <a:ext cx="7772400" cy="914400"/>
          </a:xfrm>
        </p:spPr>
        <p:txBody>
          <a:bodyPr/>
          <a:lstStyle/>
          <a:p>
            <a:r>
              <a:rPr lang="ru-RU" sz="3200" dirty="0" smtClean="0"/>
              <a:t>Глобальные сети </a:t>
            </a:r>
            <a:r>
              <a:rPr lang="ru-RU" sz="2400" dirty="0" smtClean="0"/>
              <a:t>– </a:t>
            </a:r>
            <a:r>
              <a:rPr lang="ru-RU" sz="2400" b="0" dirty="0" smtClean="0"/>
              <a:t>Это объединение компьютеров, расположенных на большом расстоянии, для общего использования мировых информационных ресурсов.</a:t>
            </a:r>
            <a:endParaRPr lang="ru-RU" sz="2400" b="0" dirty="0"/>
          </a:p>
        </p:txBody>
      </p:sp>
      <p:pic>
        <p:nvPicPr>
          <p:cNvPr id="66570" name="Picture 10" descr="http://im3-tub-ru.yandex.net/i?id=257623903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258" y="5429250"/>
            <a:ext cx="1428750" cy="142875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3519264" y="2780928"/>
            <a:ext cx="5373216" cy="4077072"/>
            <a:chOff x="3131840" y="2780928"/>
            <a:chExt cx="5373216" cy="4077072"/>
          </a:xfrm>
        </p:grpSpPr>
        <p:pic>
          <p:nvPicPr>
            <p:cNvPr id="66566" name="Picture 6" descr="http://im6-tub-ru.yandex.net/i?id=566264677-13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5661248"/>
              <a:ext cx="1196752" cy="1196752"/>
            </a:xfrm>
            <a:prstGeom prst="rect">
              <a:avLst/>
            </a:prstGeom>
            <a:noFill/>
          </p:spPr>
        </p:pic>
        <p:pic>
          <p:nvPicPr>
            <p:cNvPr id="8" name="Picture 6" descr="http://im6-tub-ru.yandex.net/i?id=566264677-13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80312" y="4365104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9" name="Picture 6" descr="http://im6-tub-ru.yandex.net/i?id=566264677-13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3212976"/>
              <a:ext cx="996702" cy="996702"/>
            </a:xfrm>
            <a:prstGeom prst="rect">
              <a:avLst/>
            </a:prstGeom>
            <a:noFill/>
          </p:spPr>
        </p:pic>
        <p:pic>
          <p:nvPicPr>
            <p:cNvPr id="10" name="Picture 6" descr="http://im6-tub-ru.yandex.net/i?id=566264677-13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4168" y="2780928"/>
              <a:ext cx="1152128" cy="1152128"/>
            </a:xfrm>
            <a:prstGeom prst="rect">
              <a:avLst/>
            </a:prstGeom>
            <a:noFill/>
          </p:spPr>
        </p:pic>
        <p:pic>
          <p:nvPicPr>
            <p:cNvPr id="11" name="Picture 6" descr="http://im6-tub-ru.yandex.net/i?id=566264677-13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1840" y="3573016"/>
              <a:ext cx="1052736" cy="1052736"/>
            </a:xfrm>
            <a:prstGeom prst="rect">
              <a:avLst/>
            </a:prstGeom>
            <a:noFill/>
          </p:spPr>
        </p:pic>
        <p:pic>
          <p:nvPicPr>
            <p:cNvPr id="12" name="Picture 6" descr="http://im6-tub-ru.yandex.net/i?id=566264677-13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2852936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13" name="Picture 6" descr="http://im6-tub-ru.yandex.net/i?id=566264677-13-72&amp;n=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2780928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66568" name="Picture 8" descr="http://im7-tub-ru.yandex.net/i?id=453272614-70-72&amp;n=2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1960" y="3933056"/>
              <a:ext cx="3057128" cy="2292846"/>
            </a:xfrm>
            <a:prstGeom prst="rect">
              <a:avLst/>
            </a:prstGeom>
            <a:noFill/>
          </p:spPr>
        </p:pic>
        <p:pic>
          <p:nvPicPr>
            <p:cNvPr id="66564" name="Picture 4" descr="http://im0-tub-ru.yandex.net/i?id=453046313-52-72&amp;n=21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2080" y="5694462"/>
              <a:ext cx="1163538" cy="1163538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179512" y="2060848"/>
            <a:ext cx="3866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Технология Интернет: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400" dirty="0" smtClean="0"/>
              <a:t>единый способ подключения отдельного компьютера или локальной сети к глобальной;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единые правила передачи данных;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единая система идентификации компьютера в сети (сетевой адрес)</a:t>
            </a:r>
            <a:endParaRPr lang="ru-RU" sz="2400" dirty="0"/>
          </a:p>
        </p:txBody>
      </p:sp>
      <p:pic>
        <p:nvPicPr>
          <p:cNvPr id="16" name="Рисунок 15" descr="camino%2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Развитие интернета в 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РИА НОВОСТИ, 2010				</a:t>
            </a:r>
            <a:r>
              <a:rPr lang="en-US" sz="2000" dirty="0" smtClean="0"/>
              <a:t>www.rian.ru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4867245"/>
              </p:ext>
            </p:extLst>
          </p:nvPr>
        </p:nvGraphicFramePr>
        <p:xfrm>
          <a:off x="611560" y="1556792"/>
          <a:ext cx="806489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6" y="692696"/>
            <a:ext cx="7772400" cy="914400"/>
          </a:xfrm>
        </p:spPr>
        <p:txBody>
          <a:bodyPr/>
          <a:lstStyle/>
          <a:p>
            <a:r>
              <a:rPr lang="ru-RU" sz="4000" dirty="0" smtClean="0"/>
              <a:t>Количество пользователей интернет в мире, 2012 год, </a:t>
            </a:r>
            <a:r>
              <a:rPr lang="ru-RU" sz="2400" dirty="0" smtClean="0"/>
              <a:t>млн. человек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1916832"/>
          <a:ext cx="777686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Выноска 1 (без границы) 3"/>
          <p:cNvSpPr/>
          <p:nvPr/>
        </p:nvSpPr>
        <p:spPr>
          <a:xfrm>
            <a:off x="6804248" y="2060848"/>
            <a:ext cx="1296144" cy="432048"/>
          </a:xfrm>
          <a:prstGeom prst="callout1">
            <a:avLst>
              <a:gd name="adj1" fmla="val 84488"/>
              <a:gd name="adj2" fmla="val 3692"/>
              <a:gd name="adj3" fmla="val 184117"/>
              <a:gd name="adj4" fmla="val -3405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КИТАЙ</a:t>
            </a:r>
            <a:endParaRPr lang="ru-RU" sz="2000" b="1" dirty="0"/>
          </a:p>
        </p:txBody>
      </p:sp>
      <p:sp>
        <p:nvSpPr>
          <p:cNvPr id="5" name="Выноска 1 (без границы) 4"/>
          <p:cNvSpPr/>
          <p:nvPr/>
        </p:nvSpPr>
        <p:spPr>
          <a:xfrm>
            <a:off x="7452320" y="5949280"/>
            <a:ext cx="1296144" cy="432048"/>
          </a:xfrm>
          <a:prstGeom prst="callout1">
            <a:avLst>
              <a:gd name="adj1" fmla="val -5300"/>
              <a:gd name="adj2" fmla="val 45379"/>
              <a:gd name="adj3" fmla="val -159002"/>
              <a:gd name="adj4" fmla="val -201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ЕЭС</a:t>
            </a:r>
            <a:endParaRPr lang="ru-RU" sz="2000" b="1" dirty="0"/>
          </a:p>
        </p:txBody>
      </p:sp>
      <p:sp>
        <p:nvSpPr>
          <p:cNvPr id="6" name="Выноска 1 (без границы) 5"/>
          <p:cNvSpPr/>
          <p:nvPr/>
        </p:nvSpPr>
        <p:spPr>
          <a:xfrm>
            <a:off x="4067944" y="5805264"/>
            <a:ext cx="1296144" cy="432048"/>
          </a:xfrm>
          <a:prstGeom prst="callout1">
            <a:avLst>
              <a:gd name="adj1" fmla="val 84488"/>
              <a:gd name="adj2" fmla="val 3692"/>
              <a:gd name="adj3" fmla="val -49974"/>
              <a:gd name="adj4" fmla="val 33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США</a:t>
            </a:r>
            <a:endParaRPr lang="ru-RU" sz="2000" b="1" dirty="0"/>
          </a:p>
        </p:txBody>
      </p:sp>
      <p:sp>
        <p:nvSpPr>
          <p:cNvPr id="7" name="Выноска 1 (без границы) 6"/>
          <p:cNvSpPr/>
          <p:nvPr/>
        </p:nvSpPr>
        <p:spPr>
          <a:xfrm>
            <a:off x="2051720" y="6237312"/>
            <a:ext cx="1296144" cy="432048"/>
          </a:xfrm>
          <a:prstGeom prst="callout1">
            <a:avLst>
              <a:gd name="adj1" fmla="val -14920"/>
              <a:gd name="adj2" fmla="val 46448"/>
              <a:gd name="adj3" fmla="val -229550"/>
              <a:gd name="adj4" fmla="val 5466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ИНДИЯ</a:t>
            </a:r>
            <a:endParaRPr lang="ru-RU" sz="2000" b="1" dirty="0"/>
          </a:p>
        </p:txBody>
      </p:sp>
      <p:sp>
        <p:nvSpPr>
          <p:cNvPr id="8" name="Выноска 1 (без границы) 7"/>
          <p:cNvSpPr/>
          <p:nvPr/>
        </p:nvSpPr>
        <p:spPr>
          <a:xfrm>
            <a:off x="611560" y="5661248"/>
            <a:ext cx="1296144" cy="432048"/>
          </a:xfrm>
          <a:prstGeom prst="callout1">
            <a:avLst>
              <a:gd name="adj1" fmla="val -2093"/>
              <a:gd name="adj2" fmla="val 47517"/>
              <a:gd name="adj3" fmla="val -219929"/>
              <a:gd name="adj4" fmla="val 11986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ЯПОНИЯ</a:t>
            </a:r>
            <a:endParaRPr lang="ru-RU" sz="2000" b="1" dirty="0"/>
          </a:p>
        </p:txBody>
      </p:sp>
      <p:sp>
        <p:nvSpPr>
          <p:cNvPr id="9" name="Выноска 1 (без границы) 8"/>
          <p:cNvSpPr/>
          <p:nvPr/>
        </p:nvSpPr>
        <p:spPr>
          <a:xfrm>
            <a:off x="323528" y="4005064"/>
            <a:ext cx="1584176" cy="432048"/>
          </a:xfrm>
          <a:prstGeom prst="callout1">
            <a:avLst>
              <a:gd name="adj1" fmla="val 49214"/>
              <a:gd name="adj2" fmla="val 99893"/>
              <a:gd name="adj3" fmla="val 59055"/>
              <a:gd name="adj4" fmla="val 10120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БРАЗИЛИЯ</a:t>
            </a:r>
            <a:endParaRPr lang="ru-RU" sz="2000" b="1" dirty="0"/>
          </a:p>
        </p:txBody>
      </p:sp>
      <p:sp>
        <p:nvSpPr>
          <p:cNvPr id="10" name="Выноска 1 (без границы) 9"/>
          <p:cNvSpPr/>
          <p:nvPr/>
        </p:nvSpPr>
        <p:spPr>
          <a:xfrm>
            <a:off x="395536" y="3068960"/>
            <a:ext cx="1296144" cy="432048"/>
          </a:xfrm>
          <a:prstGeom prst="callout1">
            <a:avLst>
              <a:gd name="adj1" fmla="val 84488"/>
              <a:gd name="adj2" fmla="val 97756"/>
              <a:gd name="adj3" fmla="val 187324"/>
              <a:gd name="adj4" fmla="val 12948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РОССИЯ</a:t>
            </a:r>
            <a:endParaRPr lang="ru-RU" sz="2000" b="1" dirty="0"/>
          </a:p>
        </p:txBody>
      </p:sp>
      <p:sp>
        <p:nvSpPr>
          <p:cNvPr id="11" name="Выноска 1 (без границы) 10"/>
          <p:cNvSpPr/>
          <p:nvPr/>
        </p:nvSpPr>
        <p:spPr>
          <a:xfrm>
            <a:off x="2771800" y="3284984"/>
            <a:ext cx="1656184" cy="432048"/>
          </a:xfrm>
          <a:prstGeom prst="callout1">
            <a:avLst>
              <a:gd name="adj1" fmla="val 84488"/>
              <a:gd name="adj2" fmla="val 3692"/>
              <a:gd name="adj3" fmla="val -17906"/>
              <a:gd name="adj4" fmla="val 1729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Остальные</a:t>
            </a:r>
            <a:endParaRPr lang="ru-RU" sz="2000" b="1" dirty="0"/>
          </a:p>
        </p:txBody>
      </p:sp>
      <p:pic>
        <p:nvPicPr>
          <p:cNvPr id="12" name="Рисунок 11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11968"/>
              </p:ext>
            </p:extLst>
          </p:nvPr>
        </p:nvGraphicFramePr>
        <p:xfrm>
          <a:off x="467544" y="692696"/>
          <a:ext cx="8676456" cy="50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camino%2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61" y="476672"/>
            <a:ext cx="8964488" cy="770384"/>
          </a:xfrm>
        </p:spPr>
        <p:txBody>
          <a:bodyPr/>
          <a:lstStyle/>
          <a:p>
            <a:pPr algn="r"/>
            <a:r>
              <a:rPr lang="ru-RU" sz="4000" dirty="0" smtClean="0"/>
              <a:t>Развитие социальных сетей в мире, 2009 год</a:t>
            </a:r>
            <a:endParaRPr lang="ru-RU" sz="40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340768"/>
          <a:ext cx="87484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Выноска 1 (с границей) 3"/>
          <p:cNvSpPr/>
          <p:nvPr/>
        </p:nvSpPr>
        <p:spPr>
          <a:xfrm>
            <a:off x="7596336" y="1772816"/>
            <a:ext cx="1296144" cy="360040"/>
          </a:xfrm>
          <a:prstGeom prst="accentCallout1">
            <a:avLst>
              <a:gd name="adj1" fmla="val 18750"/>
              <a:gd name="adj2" fmla="val -8333"/>
              <a:gd name="adj3" fmla="val 216398"/>
              <a:gd name="adj4" fmla="val -3298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7020272" y="4365104"/>
            <a:ext cx="1872208" cy="360040"/>
          </a:xfrm>
          <a:prstGeom prst="accentCallout1">
            <a:avLst>
              <a:gd name="adj1" fmla="val 18750"/>
              <a:gd name="adj2" fmla="val -8333"/>
              <a:gd name="adj3" fmla="val -133776"/>
              <a:gd name="adj4" fmla="val -268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ФИНЛЯНДИЯ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Выноска 1 (с границей) 5"/>
          <p:cNvSpPr/>
          <p:nvPr/>
        </p:nvSpPr>
        <p:spPr>
          <a:xfrm>
            <a:off x="6948264" y="4869160"/>
            <a:ext cx="1872208" cy="360040"/>
          </a:xfrm>
          <a:prstGeom prst="accentCallout1">
            <a:avLst>
              <a:gd name="adj1" fmla="val 18750"/>
              <a:gd name="adj2" fmla="val -8333"/>
              <a:gd name="adj3" fmla="val -210737"/>
              <a:gd name="adj4" fmla="val -534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ГЕРМАНИЯ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ыноска 1 (с границей) 6"/>
          <p:cNvSpPr/>
          <p:nvPr/>
        </p:nvSpPr>
        <p:spPr>
          <a:xfrm>
            <a:off x="5148064" y="2348880"/>
            <a:ext cx="1296144" cy="360040"/>
          </a:xfrm>
          <a:prstGeom prst="accentCallout1">
            <a:avLst>
              <a:gd name="adj1" fmla="val 111104"/>
              <a:gd name="adj2" fmla="val 49388"/>
              <a:gd name="adj3" fmla="val 270270"/>
              <a:gd name="adj4" fmla="val 172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ыноска 1 (с границей) 7"/>
          <p:cNvSpPr/>
          <p:nvPr/>
        </p:nvSpPr>
        <p:spPr>
          <a:xfrm>
            <a:off x="5580112" y="5301208"/>
            <a:ext cx="2448272" cy="360040"/>
          </a:xfrm>
          <a:prstGeom prst="accentCallout1">
            <a:avLst>
              <a:gd name="adj1" fmla="val 18750"/>
              <a:gd name="adj2" fmla="val -8333"/>
              <a:gd name="adj3" fmla="val -156864"/>
              <a:gd name="adj4" fmla="val -330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ВЕЛИКОБРИТАНИЯ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Выноска 1 (с границей) 8"/>
          <p:cNvSpPr/>
          <p:nvPr/>
        </p:nvSpPr>
        <p:spPr>
          <a:xfrm>
            <a:off x="1907704" y="2060848"/>
            <a:ext cx="1656184" cy="360040"/>
          </a:xfrm>
          <a:prstGeom prst="accentCallout1">
            <a:avLst>
              <a:gd name="adj1" fmla="val 57231"/>
              <a:gd name="adj2" fmla="val 110316"/>
              <a:gd name="adj3" fmla="val 166373"/>
              <a:gd name="adj4" fmla="val 132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БРАЗИЛИЯ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Выноска 1 (с границей) 9"/>
          <p:cNvSpPr/>
          <p:nvPr/>
        </p:nvSpPr>
        <p:spPr>
          <a:xfrm>
            <a:off x="1907704" y="2996952"/>
            <a:ext cx="1296144" cy="360040"/>
          </a:xfrm>
          <a:prstGeom prst="accentCallout1">
            <a:avLst>
              <a:gd name="adj1" fmla="val 107256"/>
              <a:gd name="adj2" fmla="val 48412"/>
              <a:gd name="adj3" fmla="val 301055"/>
              <a:gd name="adj4" fmla="val 839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КАНАДА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Выноска 1 (с границей) 10"/>
          <p:cNvSpPr/>
          <p:nvPr/>
        </p:nvSpPr>
        <p:spPr>
          <a:xfrm>
            <a:off x="3203848" y="5301208"/>
            <a:ext cx="1944216" cy="360040"/>
          </a:xfrm>
          <a:prstGeom prst="accentCallout1">
            <a:avLst>
              <a:gd name="adj1" fmla="val -12034"/>
              <a:gd name="adj2" fmla="val 45205"/>
              <a:gd name="adj3" fmla="val -210737"/>
              <a:gd name="adj4" fmla="val 194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ПУЭРТО–РИКО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Выноска 1 (с границей) 11"/>
          <p:cNvSpPr/>
          <p:nvPr/>
        </p:nvSpPr>
        <p:spPr>
          <a:xfrm>
            <a:off x="1907704" y="5301208"/>
            <a:ext cx="1224136" cy="360040"/>
          </a:xfrm>
          <a:prstGeom prst="accentCallout1">
            <a:avLst>
              <a:gd name="adj1" fmla="val -12034"/>
              <a:gd name="adj2" fmla="val 45205"/>
              <a:gd name="adj3" fmla="val -141472"/>
              <a:gd name="adj4" fmla="val 409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США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914400"/>
          </a:xfrm>
        </p:spPr>
        <p:txBody>
          <a:bodyPr/>
          <a:lstStyle/>
          <a:p>
            <a:r>
              <a:rPr lang="ru-RU" sz="4000" dirty="0" smtClean="0"/>
              <a:t>Места российских сайтов в национальных рейтингах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44409"/>
              </p:ext>
            </p:extLst>
          </p:nvPr>
        </p:nvGraphicFramePr>
        <p:xfrm>
          <a:off x="323528" y="1844824"/>
          <a:ext cx="8820472" cy="50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118"/>
                <a:gridCol w="2205118"/>
                <a:gridCol w="2205118"/>
                <a:gridCol w="2205118"/>
              </a:tblGrid>
              <a:tr h="716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Yandex.ru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Vkomtakte.ru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Mail.ru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61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Россия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</a:tr>
              <a:tr h="7161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Белоруссия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</a:tr>
              <a:tr h="7161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Украина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</a:tr>
              <a:tr h="7161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Казахстан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</a:tr>
              <a:tr h="7161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Узбекистан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–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</a:tr>
              <a:tr h="7161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Азербайджан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29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368178"/>
            <a:ext cx="7772400" cy="1080120"/>
          </a:xfrm>
        </p:spPr>
        <p:txBody>
          <a:bodyPr/>
          <a:lstStyle/>
          <a:p>
            <a:r>
              <a:rPr lang="ru-RU" sz="4800" dirty="0" smtClean="0"/>
              <a:t>Классификации сетей</a:t>
            </a:r>
            <a:endParaRPr lang="ru-RU" sz="4800" dirty="0"/>
          </a:p>
        </p:txBody>
      </p:sp>
      <p:pic>
        <p:nvPicPr>
          <p:cNvPr id="5" name="Рисунок 4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18520" y="2924944"/>
            <a:ext cx="7772400" cy="2771877"/>
          </a:xfrm>
          <a:prstGeom prst="rect">
            <a:avLst/>
          </a:prstGeom>
        </p:spPr>
        <p:txBody>
          <a:bodyPr vert="horz" lIns="100584" tIns="45720" numCol="2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Шина</a:t>
            </a:r>
          </a:p>
          <a:p>
            <a:r>
              <a:rPr lang="ru-RU" sz="3200" dirty="0" smtClean="0"/>
              <a:t>Кольцо</a:t>
            </a:r>
          </a:p>
          <a:p>
            <a:r>
              <a:rPr lang="ru-RU" sz="3200" dirty="0" smtClean="0"/>
              <a:t>Двойное кольцо</a:t>
            </a:r>
          </a:p>
          <a:p>
            <a:r>
              <a:rPr lang="ru-RU" sz="3200" dirty="0" smtClean="0"/>
              <a:t>Звезда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>
                <a:hlinkClick r:id="rId3" action="ppaction://hlinksldjump"/>
              </a:rPr>
              <a:t>Ячеистая</a:t>
            </a:r>
            <a:endParaRPr lang="ru-RU" sz="3200" dirty="0" smtClean="0"/>
          </a:p>
          <a:p>
            <a:r>
              <a:rPr lang="ru-RU" sz="3200" dirty="0" smtClean="0">
                <a:hlinkClick r:id="rId4" action="ppaction://hlinksldjump"/>
              </a:rPr>
              <a:t>Решётка</a:t>
            </a:r>
            <a:endParaRPr lang="ru-RU" sz="3200" dirty="0" smtClean="0"/>
          </a:p>
          <a:p>
            <a:r>
              <a:rPr lang="ru-RU" sz="3200" dirty="0" smtClean="0">
                <a:hlinkClick r:id="rId5" action="ppaction://hlinksldjump"/>
              </a:rPr>
              <a:t>Дерево</a:t>
            </a:r>
            <a:endParaRPr lang="ru-RU" sz="3200" dirty="0" smtClean="0"/>
          </a:p>
          <a:p>
            <a:r>
              <a:rPr lang="ru-RU" sz="3200" dirty="0" smtClean="0">
                <a:hlinkClick r:id="rId6" action="ppaction://hlinksldjump"/>
              </a:rPr>
              <a:t>Пропустить</a:t>
            </a:r>
            <a:endParaRPr lang="ru-RU" sz="3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18520" y="2348880"/>
            <a:ext cx="6609928" cy="72008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b="1" dirty="0" smtClean="0"/>
              <a:t>По типу сетевой топологии:</a:t>
            </a:r>
            <a:endParaRPr lang="ru-RU" sz="36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132440" cy="66247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Ячеистая топология</a:t>
            </a:r>
            <a:r>
              <a:rPr lang="ru-RU" sz="2600" dirty="0" smtClean="0"/>
              <a:t> — </a:t>
            </a:r>
            <a:r>
              <a:rPr lang="ru-RU" sz="2400" dirty="0" smtClean="0"/>
              <a:t>базовая </a:t>
            </a:r>
            <a:r>
              <a:rPr lang="ru-RU" sz="2400" dirty="0" err="1" smtClean="0"/>
              <a:t>полносвязная</a:t>
            </a:r>
            <a:r>
              <a:rPr lang="ru-RU" sz="2400" dirty="0" smtClean="0"/>
              <a:t> топология компьютерной сети, в которой каждая рабочая станция сети соединяется с несколькими другими рабочими станциями этой же сети. Характеризуется высокой отказоустойчивостью, сложностью настройки и </a:t>
            </a:r>
            <a:r>
              <a:rPr lang="ru-RU" sz="2400" dirty="0" err="1" smtClean="0"/>
              <a:t>переизбыточным</a:t>
            </a:r>
            <a:r>
              <a:rPr lang="ru-RU" sz="2400" dirty="0" smtClean="0"/>
              <a:t> расходом кабеля. Каждый компьютер имеет множество возможных путей соединения с другими компьютерами.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Обрыв кабеля </a:t>
            </a:r>
            <a:br>
              <a:rPr lang="ru-RU" sz="2400" dirty="0" smtClean="0"/>
            </a:br>
            <a:r>
              <a:rPr lang="ru-RU" sz="2400" dirty="0" smtClean="0"/>
              <a:t>не приведёт </a:t>
            </a:r>
            <a:br>
              <a:rPr lang="ru-RU" sz="2400" dirty="0" smtClean="0"/>
            </a:br>
            <a:r>
              <a:rPr lang="ru-RU" sz="2400" dirty="0" smtClean="0"/>
              <a:t>к потере </a:t>
            </a:r>
            <a:br>
              <a:rPr lang="ru-RU" sz="2400" dirty="0" smtClean="0"/>
            </a:br>
            <a:r>
              <a:rPr lang="ru-RU" sz="2400" dirty="0" smtClean="0"/>
              <a:t>соединения </a:t>
            </a:r>
            <a:br>
              <a:rPr lang="ru-RU" sz="2400" dirty="0" smtClean="0"/>
            </a:br>
            <a:r>
              <a:rPr lang="ru-RU" sz="2400" dirty="0" smtClean="0"/>
              <a:t>между двумя </a:t>
            </a:r>
            <a:br>
              <a:rPr lang="ru-RU" sz="2400" dirty="0" smtClean="0"/>
            </a:br>
            <a:r>
              <a:rPr lang="ru-RU" sz="2400" dirty="0" smtClean="0"/>
              <a:t>компьютерами.</a:t>
            </a:r>
            <a:endParaRPr lang="ru-RU" sz="2400" dirty="0"/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455" y="3429000"/>
            <a:ext cx="5715002" cy="3429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32048"/>
            <a:ext cx="8291264" cy="53732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Решётка</a:t>
            </a:r>
            <a:r>
              <a:rPr lang="ru-RU" dirty="0" smtClean="0"/>
              <a:t> </a:t>
            </a:r>
            <a:r>
              <a:rPr lang="ru-RU" sz="2600" dirty="0" smtClean="0"/>
              <a:t>– </a:t>
            </a:r>
            <a:r>
              <a:rPr lang="ru-RU" sz="2400" dirty="0" smtClean="0"/>
              <a:t>понятие из теории организации компьютерных сетей. Это топология, в которой узлы образуют регулярную многомерную решётку. При этом каждое ребро решётки параллельно её оси и соединяет два смежных узла вдоль этой оси.</a:t>
            </a:r>
          </a:p>
          <a:p>
            <a:r>
              <a:rPr lang="ru-RU" sz="2400" dirty="0" smtClean="0"/>
              <a:t>Одномерная «решётка» — это цепь, соединяющая два внешних узла (имеющие лишь одного соседа) через некоторое количество внутренних (у которых по два соседа — слева и справа). </a:t>
            </a:r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6227" y="3553360"/>
            <a:ext cx="3528392" cy="330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357" y="350249"/>
            <a:ext cx="7772400" cy="3208824"/>
          </a:xfrm>
        </p:spPr>
        <p:txBody>
          <a:bodyPr/>
          <a:lstStyle/>
          <a:p>
            <a:r>
              <a:rPr lang="ru-RU" b="1" dirty="0" smtClean="0"/>
              <a:t>Топология  </a:t>
            </a:r>
            <a:r>
              <a:rPr lang="ru-RU" sz="2800" b="1" dirty="0" smtClean="0"/>
              <a:t>«дерево»</a:t>
            </a:r>
            <a:endParaRPr lang="ru-RU" sz="2800" dirty="0" smtClean="0"/>
          </a:p>
          <a:p>
            <a:pPr marL="68580" indent="0">
              <a:buNone/>
            </a:pPr>
            <a:r>
              <a:rPr lang="ru-RU" sz="2400" dirty="0" smtClean="0"/>
              <a:t>Топология «дерево» представляет собой более развитую конфигурацию типа «шина». Присоединение нескольких простых шин к общей магистральной шине происходит через активные повторители или пассивные </a:t>
            </a:r>
            <a:r>
              <a:rPr lang="ru-RU" sz="2400" dirty="0" err="1" smtClean="0"/>
              <a:t>размножители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sp>
        <p:nvSpPr>
          <p:cNvPr id="6" name="Line 57"/>
          <p:cNvSpPr>
            <a:spLocks noChangeShapeType="1"/>
          </p:cNvSpPr>
          <p:nvPr/>
        </p:nvSpPr>
        <p:spPr bwMode="auto">
          <a:xfrm flipV="1">
            <a:off x="4526507" y="4468946"/>
            <a:ext cx="154781" cy="9156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94733" y="5422775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pic>
        <p:nvPicPr>
          <p:cNvPr id="8" name="Picture 15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805264"/>
            <a:ext cx="7731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148064" y="5010819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pic>
        <p:nvPicPr>
          <p:cNvPr id="10" name="Picture 25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049" y="5347369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951943" y="4283045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pic>
        <p:nvPicPr>
          <p:cNvPr id="12" name="Picture 28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7162" y="4628321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7740352" y="5048031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pic>
        <p:nvPicPr>
          <p:cNvPr id="14" name="Picture 31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929188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1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1309" y="5384581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6887021" y="5591050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pic>
        <p:nvPicPr>
          <p:cNvPr id="17" name="Picture 28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613" y="3871088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4449514" y="3559073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pic>
        <p:nvPicPr>
          <p:cNvPr id="19" name="Picture 31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458" y="4039363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6693598" y="3702813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pic>
        <p:nvPicPr>
          <p:cNvPr id="21" name="Picture 31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353" y="3542638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6867" y="3004956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1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466" y="4468946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7621309" y="3249075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8571648" y="2670428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8394422" y="4132396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sp>
        <p:nvSpPr>
          <p:cNvPr id="27" name="Line 57"/>
          <p:cNvSpPr>
            <a:spLocks noChangeShapeType="1"/>
          </p:cNvSpPr>
          <p:nvPr/>
        </p:nvSpPr>
        <p:spPr bwMode="auto">
          <a:xfrm flipH="1" flipV="1">
            <a:off x="4913063" y="4619595"/>
            <a:ext cx="466775" cy="3743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 flipH="1" flipV="1">
            <a:off x="5024048" y="4300671"/>
            <a:ext cx="853331" cy="4326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57"/>
          <p:cNvSpPr>
            <a:spLocks noChangeShapeType="1"/>
          </p:cNvSpPr>
          <p:nvPr/>
        </p:nvSpPr>
        <p:spPr bwMode="auto">
          <a:xfrm flipV="1">
            <a:off x="7002763" y="4806778"/>
            <a:ext cx="0" cy="7842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flipH="1" flipV="1">
            <a:off x="7350570" y="4733289"/>
            <a:ext cx="502513" cy="3147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 flipH="1" flipV="1">
            <a:off x="8204557" y="3879627"/>
            <a:ext cx="217328" cy="2312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32" name="Picture 31" descr="Компьютер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410" y="2996952"/>
            <a:ext cx="773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5793106" y="2780928"/>
            <a:ext cx="46355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 dirty="0"/>
              <a:t>РС</a:t>
            </a:r>
          </a:p>
        </p:txBody>
      </p:sp>
      <p:sp>
        <p:nvSpPr>
          <p:cNvPr id="34" name="Line 57"/>
          <p:cNvSpPr>
            <a:spLocks noChangeShapeType="1"/>
          </p:cNvSpPr>
          <p:nvPr/>
        </p:nvSpPr>
        <p:spPr bwMode="auto">
          <a:xfrm flipH="1" flipV="1">
            <a:off x="6415493" y="3765487"/>
            <a:ext cx="217328" cy="2312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57"/>
          <p:cNvSpPr>
            <a:spLocks noChangeShapeType="1"/>
          </p:cNvSpPr>
          <p:nvPr/>
        </p:nvSpPr>
        <p:spPr bwMode="auto">
          <a:xfrm flipH="1" flipV="1">
            <a:off x="6415492" y="3559072"/>
            <a:ext cx="1089859" cy="641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 flipH="1">
            <a:off x="6415491" y="3215449"/>
            <a:ext cx="2001375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9" y="574033"/>
            <a:ext cx="8820471" cy="766735"/>
          </a:xfrm>
        </p:spPr>
        <p:txBody>
          <a:bodyPr/>
          <a:lstStyle/>
          <a:p>
            <a:pPr algn="l"/>
            <a:r>
              <a:rPr lang="ru-RU" sz="3200" b="1" dirty="0" smtClean="0"/>
              <a:t>По типу функционального взаимодействия: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2048" y="1268760"/>
            <a:ext cx="7772400" cy="230425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Клиент-сервер</a:t>
            </a:r>
          </a:p>
          <a:p>
            <a:r>
              <a:rPr lang="ru-RU" sz="2600" dirty="0" smtClean="0"/>
              <a:t>Смешанная сеть</a:t>
            </a:r>
          </a:p>
          <a:p>
            <a:r>
              <a:rPr lang="ru-RU" sz="2600" dirty="0" err="1" smtClean="0"/>
              <a:t>Одноранговая</a:t>
            </a:r>
            <a:r>
              <a:rPr lang="ru-RU" sz="2600" dirty="0" smtClean="0"/>
              <a:t> сеть</a:t>
            </a:r>
          </a:p>
          <a:p>
            <a:r>
              <a:rPr lang="ru-RU" sz="2600" dirty="0" err="1" smtClean="0"/>
              <a:t>Многоранговые</a:t>
            </a:r>
            <a:r>
              <a:rPr lang="ru-RU" sz="2600" dirty="0" smtClean="0"/>
              <a:t> сети</a:t>
            </a:r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00536" y="3429000"/>
            <a:ext cx="6609928" cy="72008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b="1" dirty="0" smtClean="0"/>
              <a:t>По типу среды передачи:</a:t>
            </a:r>
            <a:endParaRPr lang="ru-RU" sz="32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32048" y="4077072"/>
            <a:ext cx="8060432" cy="242179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600" dirty="0" smtClean="0"/>
              <a:t>Проводные (телефонный провод, коаксиальный кабель, витая пара, волоконно-оптический кабель)</a:t>
            </a:r>
          </a:p>
          <a:p>
            <a:r>
              <a:rPr lang="ru-RU" sz="2600" dirty="0" smtClean="0"/>
              <a:t>Беспроводные (передачей информации по радиоволнам в определенном частотном диапазоне)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914400"/>
          </a:xfrm>
        </p:spPr>
        <p:txBody>
          <a:bodyPr/>
          <a:lstStyle/>
          <a:p>
            <a:r>
              <a:rPr lang="ru-RU" sz="3200" b="1" dirty="0" smtClean="0"/>
              <a:t>По функциональному назначению: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772400" cy="2160240"/>
          </a:xfrm>
        </p:spPr>
        <p:txBody>
          <a:bodyPr/>
          <a:lstStyle/>
          <a:p>
            <a:r>
              <a:rPr lang="ru-RU" sz="2600" dirty="0" smtClean="0"/>
              <a:t>Сети хранения данных</a:t>
            </a:r>
          </a:p>
          <a:p>
            <a:r>
              <a:rPr lang="ru-RU" sz="2600" dirty="0" smtClean="0"/>
              <a:t>Серверные фермы</a:t>
            </a:r>
          </a:p>
          <a:p>
            <a:r>
              <a:rPr lang="ru-RU" sz="2600" dirty="0" smtClean="0"/>
              <a:t>Сети управления процессом</a:t>
            </a:r>
          </a:p>
          <a:p>
            <a:r>
              <a:rPr lang="ru-RU" sz="2600" dirty="0" smtClean="0"/>
              <a:t>Сети SOHO, домовые сети</a:t>
            </a:r>
          </a:p>
          <a:p>
            <a:endParaRPr lang="ru-RU" dirty="0"/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10235" y="3844280"/>
            <a:ext cx="7772400" cy="38669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скорости передач</a:t>
            </a:r>
            <a:r>
              <a:rPr lang="ru-RU" sz="3200" b="1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и:</a:t>
            </a:r>
            <a:endParaRPr kumimoji="0" lang="ru-RU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14400" y="4575104"/>
            <a:ext cx="7772400" cy="1933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низкоскоростные (до 10 Мбит/с),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среднескоростные (до 100 Мбит/с),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высокоскоростные (свыше 100 Мбит/с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54360"/>
            <a:ext cx="7560840" cy="914400"/>
          </a:xfrm>
        </p:spPr>
        <p:txBody>
          <a:bodyPr/>
          <a:lstStyle/>
          <a:p>
            <a:pPr algn="l"/>
            <a:r>
              <a:rPr lang="ru-RU" sz="3200" b="1" dirty="0" smtClean="0"/>
              <a:t>По сетевым операционным системам: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186146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На основе </a:t>
            </a:r>
            <a:r>
              <a:rPr lang="ru-RU" sz="2600" dirty="0" err="1" smtClean="0"/>
              <a:t>Windows</a:t>
            </a:r>
            <a:endParaRPr lang="ru-RU" sz="2600" dirty="0" smtClean="0"/>
          </a:p>
          <a:p>
            <a:r>
              <a:rPr lang="ru-RU" sz="2600" dirty="0" smtClean="0"/>
              <a:t>На основе UNIX</a:t>
            </a:r>
          </a:p>
          <a:p>
            <a:r>
              <a:rPr lang="ru-RU" sz="2600" dirty="0" smtClean="0"/>
              <a:t>На основе </a:t>
            </a:r>
            <a:r>
              <a:rPr lang="ru-RU" sz="2600" dirty="0" err="1" smtClean="0"/>
              <a:t>NetWare</a:t>
            </a:r>
            <a:endParaRPr lang="ru-RU" sz="2600" dirty="0" smtClean="0"/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3558518"/>
            <a:ext cx="7772400" cy="44654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необходимости поддержания постоянного соединения:</a:t>
            </a:r>
            <a: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14400" y="4653136"/>
            <a:ext cx="7772400" cy="1717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Пакетная сеть, например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Фидонет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UUCP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Онлайновая сеть, например Интернет и GSM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презентации использовались материалы: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2797568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Информатика и ИКТ. Учебник 10 класс. Базовый уровень / Под ред. проф. Н.В. Макаровой. – СПб.: Питер, 2008. –256 с.</a:t>
            </a:r>
          </a:p>
          <a:p>
            <a:r>
              <a:rPr lang="ru-RU" sz="2600" dirty="0" smtClean="0"/>
              <a:t>Материалы презентации  «Компьютерные сети»  К.Ю. Полякова (2007-2008).</a:t>
            </a:r>
          </a:p>
          <a:p>
            <a:r>
              <a:rPr lang="ru-RU" sz="2600" dirty="0" smtClean="0"/>
              <a:t>Материалы сайта </a:t>
            </a:r>
            <a:r>
              <a:rPr lang="en-US" sz="2600" dirty="0" smtClean="0"/>
              <a:t>http://f5.ru/tbrp79/post/303461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935440" y="5297207"/>
            <a:ext cx="1255320" cy="1200133"/>
            <a:chOff x="2339752" y="5085184"/>
            <a:chExt cx="1080120" cy="864096"/>
          </a:xfrm>
        </p:grpSpPr>
        <p:sp>
          <p:nvSpPr>
            <p:cNvPr id="6" name="Блок-схема: задержка 5"/>
            <p:cNvSpPr/>
            <p:nvPr/>
          </p:nvSpPr>
          <p:spPr>
            <a:xfrm>
              <a:off x="2339752" y="5085184"/>
              <a:ext cx="1080120" cy="864096"/>
            </a:xfrm>
            <a:prstGeom prst="flowChartDelay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imagesCA4Z4IIW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9752" y="5229200"/>
              <a:ext cx="1046100" cy="6480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2420888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Компьютерная сеть 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(</a:t>
            </a:r>
            <a:r>
              <a:rPr lang="en-US" sz="2400" dirty="0" smtClean="0">
                <a:solidFill>
                  <a:schemeClr val="accent6"/>
                </a:solidFill>
              </a:rPr>
              <a:t>Computer </a:t>
            </a:r>
            <a:r>
              <a:rPr lang="en-US" sz="2400" dirty="0" err="1" smtClean="0">
                <a:solidFill>
                  <a:schemeClr val="accent6"/>
                </a:solidFill>
              </a:rPr>
              <a:t>NetWork</a:t>
            </a:r>
            <a:r>
              <a:rPr lang="en-US" sz="2400" dirty="0" smtClean="0">
                <a:solidFill>
                  <a:schemeClr val="accent6"/>
                </a:solidFill>
              </a:rPr>
              <a:t>)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9" name="Рисунок 8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63195"/>
            <a:ext cx="3419872" cy="2594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048" y="216024"/>
            <a:ext cx="8963472" cy="22048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Компьютерная сеть – это совокупность объединенных средствами связи программных </a:t>
            </a:r>
            <a:br>
              <a:rPr lang="ru-RU" sz="2400" b="1" dirty="0" smtClean="0"/>
            </a:br>
            <a:r>
              <a:rPr lang="ru-RU" sz="2400" b="1" dirty="0" smtClean="0"/>
              <a:t>и технических средств, предназначенных для обеспечения информационных процессов между объектами.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180" y="2204864"/>
            <a:ext cx="56949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ru-RU" sz="2400" i="1" dirty="0" smtClean="0"/>
              <a:t>Протоколы  Интернета:</a:t>
            </a:r>
          </a:p>
          <a:p>
            <a:pPr marL="179388" indent="-179388" eaLnBrk="0" hangingPunct="0">
              <a:buFont typeface="Wingdings" pitchFamily="2" charset="2"/>
              <a:buNone/>
            </a:pPr>
            <a:r>
              <a:rPr lang="ru-RU" sz="2400" b="1" dirty="0" smtClean="0"/>
              <a:t>Протокол </a:t>
            </a:r>
            <a:r>
              <a:rPr lang="en-US" sz="2400" b="1" dirty="0" smtClean="0"/>
              <a:t>TCP/IP (1974)</a:t>
            </a:r>
          </a:p>
          <a:p>
            <a:pPr marL="174625" indent="-273050" eaLnBrk="0" hangingPunct="0">
              <a:buFont typeface="Wingdings" pitchFamily="2" charset="2"/>
              <a:buChar char="Ø"/>
            </a:pPr>
            <a:r>
              <a:rPr lang="en-US" sz="2400" b="1" dirty="0" smtClean="0"/>
              <a:t>TCP (</a:t>
            </a:r>
            <a:r>
              <a:rPr lang="en-US" sz="2400" b="1" i="1" dirty="0" smtClean="0"/>
              <a:t>Transmission Control Protocol</a:t>
            </a:r>
            <a:r>
              <a:rPr lang="en-US" sz="2400" b="1" dirty="0" smtClean="0"/>
              <a:t>)</a:t>
            </a:r>
          </a:p>
          <a:p>
            <a:pPr marL="617538" lvl="1" indent="-263525" eaLnBrk="0" hangingPunct="0">
              <a:buFont typeface="Arial" pitchFamily="34" charset="0"/>
              <a:buChar char="•"/>
            </a:pPr>
            <a:r>
              <a:rPr lang="ru-RU" sz="2400" dirty="0" smtClean="0"/>
              <a:t>файл делится на пакеты размером не более 1</a:t>
            </a:r>
            <a:r>
              <a:rPr lang="en-US" sz="2400" dirty="0" smtClean="0"/>
              <a:t>,5 </a:t>
            </a:r>
            <a:r>
              <a:rPr lang="ru-RU" sz="2400" dirty="0" smtClean="0"/>
              <a:t>Кб</a:t>
            </a:r>
          </a:p>
          <a:p>
            <a:pPr marL="617538" lvl="1" indent="-263525" eaLnBrk="0" hangingPunct="0">
              <a:buFont typeface="Arial" pitchFamily="34" charset="0"/>
              <a:buChar char="•"/>
            </a:pPr>
            <a:r>
              <a:rPr lang="ru-RU" sz="2400" dirty="0" smtClean="0"/>
              <a:t>пакеты передаются независимо друг от друга</a:t>
            </a:r>
          </a:p>
          <a:p>
            <a:pPr marL="617538" lvl="1" indent="-263525" eaLnBrk="0" hangingPunct="0">
              <a:buFont typeface="Arial" pitchFamily="34" charset="0"/>
              <a:buChar char="•"/>
            </a:pPr>
            <a:r>
              <a:rPr lang="ru-RU" sz="2400" dirty="0" smtClean="0"/>
              <a:t>в месте назначения пакеты собираются в один файл</a:t>
            </a:r>
            <a:endParaRPr lang="en-US" sz="2400" dirty="0" smtClean="0"/>
          </a:p>
          <a:p>
            <a:pPr marL="174625" indent="-273050" eaLnBrk="0" hangingPunct="0">
              <a:buFont typeface="Wingdings" pitchFamily="2" charset="2"/>
              <a:buChar char="Ø"/>
            </a:pPr>
            <a:r>
              <a:rPr lang="en-US" sz="2400" b="1" dirty="0" smtClean="0"/>
              <a:t>IP (</a:t>
            </a:r>
            <a:r>
              <a:rPr lang="en-US" sz="2400" b="1" i="1" dirty="0" smtClean="0"/>
              <a:t>Internet Protocol</a:t>
            </a:r>
            <a:r>
              <a:rPr lang="en-US" sz="2400" b="1" dirty="0" smtClean="0"/>
              <a:t>)</a:t>
            </a:r>
            <a:r>
              <a:rPr lang="ru-RU" sz="2400" b="1" dirty="0" smtClean="0"/>
              <a:t> </a:t>
            </a:r>
          </a:p>
          <a:p>
            <a:pPr marL="617538" lvl="1" indent="-263525" eaLnBrk="0" hangingPunct="0">
              <a:buFont typeface="Arial" pitchFamily="34" charset="0"/>
              <a:buChar char="•"/>
            </a:pPr>
            <a:r>
              <a:rPr lang="ru-RU" sz="2400" dirty="0" smtClean="0"/>
              <a:t>определяет наилучший маршрут движения пакетов</a:t>
            </a:r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Рисунок 7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557" y="260648"/>
            <a:ext cx="8449435" cy="4572000"/>
          </a:xfrm>
        </p:spPr>
        <p:txBody>
          <a:bodyPr/>
          <a:lstStyle/>
          <a:p>
            <a:r>
              <a:rPr lang="ru-RU" dirty="0" smtClean="0"/>
              <a:t>СЕРВЕР – </a:t>
            </a:r>
            <a:r>
              <a:rPr lang="ru-RU" sz="2400" dirty="0" smtClean="0"/>
              <a:t>специальный компьютер, который предназначен для удаленного запуска приложений, обработки запросов на получение информации из баз данных и обеспечения связи  с общими внешними устройствами: принтерами, модемами, устройствами чтения компакт-дисков </a:t>
            </a:r>
          </a:p>
          <a:p>
            <a:r>
              <a:rPr lang="ru-RU" dirty="0" smtClean="0"/>
              <a:t>КЛИЕНТ (рабочая станция) –  </a:t>
            </a:r>
            <a:r>
              <a:rPr lang="ru-RU" sz="2400" dirty="0" smtClean="0"/>
              <a:t>персональный компьютер, позволяющий пользоваться услугами, предоставляемыми серверами</a:t>
            </a:r>
            <a:endParaRPr lang="ru-RU" sz="2400" dirty="0"/>
          </a:p>
        </p:txBody>
      </p:sp>
      <p:pic>
        <p:nvPicPr>
          <p:cNvPr id="4" name="Рисунок 3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pic>
        <p:nvPicPr>
          <p:cNvPr id="6" name="Рисунок 5" descr="j04401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3" y="4304498"/>
            <a:ext cx="1008114" cy="109761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22557" y="3798600"/>
            <a:ext cx="8640961" cy="2889180"/>
            <a:chOff x="471012" y="3789472"/>
            <a:chExt cx="7960371" cy="2889180"/>
          </a:xfrm>
        </p:grpSpPr>
        <p:pic>
          <p:nvPicPr>
            <p:cNvPr id="5" name="Рисунок 4" descr="j044010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343" y="4242222"/>
              <a:ext cx="1008114" cy="1097618"/>
            </a:xfrm>
            <a:prstGeom prst="rect">
              <a:avLst/>
            </a:prstGeom>
          </p:spPr>
        </p:pic>
        <p:pic>
          <p:nvPicPr>
            <p:cNvPr id="7" name="Рисунок 6" descr="Compu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2085" y="3789472"/>
              <a:ext cx="2016224" cy="1572910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71012" y="5517232"/>
              <a:ext cx="1819419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Клиентская часть приложения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611964" y="5517232"/>
              <a:ext cx="1819419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Клиентская часть приложения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60488" y="5517232"/>
              <a:ext cx="1819419" cy="10081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Серверная часть приложения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334104" y="5733256"/>
              <a:ext cx="122413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5379907" y="6165304"/>
              <a:ext cx="122413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flipH="1">
              <a:off x="5379907" y="5733256"/>
              <a:ext cx="122413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flipH="1">
              <a:off x="2262095" y="6165304"/>
              <a:ext cx="1298393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55776" y="537321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ЗАПРОС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543593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ЗАПРОС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5776" y="630932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ОТВЕТ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8104" y="630932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ОТВЕТ</a:t>
              </a:r>
              <a:endParaRPr lang="ru-RU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188640"/>
            <a:ext cx="8280920" cy="3960440"/>
          </a:xfrm>
          <a:prstGeom prst="rect">
            <a:avLst/>
          </a:prstGeom>
        </p:spPr>
        <p:txBody>
          <a:bodyPr vert="horz" lIns="82296" tIns="45720" bIns="0" anchor="t">
            <a:normAutofit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Сетевая технология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это согласованный набор стандартных протоколов и реализующих их программно-аппаратных средств, достаточный для построения компьютерной сети и обслуживания ее пользователей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  <a:endParaRPr lang="ru-RU" sz="1000" dirty="0" smtClean="0"/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Информационно–коммуникационная технология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это информационная технология работы в сети, позволяющая людям общаться, оперативно получать информацию и обмениваться ею.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  <p:pic>
        <p:nvPicPr>
          <p:cNvPr id="6" name="Рисунок 5" descr="рис1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4149080"/>
            <a:ext cx="3092374" cy="2708920"/>
          </a:xfrm>
          <a:prstGeom prst="rect">
            <a:avLst/>
          </a:prstGeom>
        </p:spPr>
      </p:pic>
      <p:pic>
        <p:nvPicPr>
          <p:cNvPr id="7" name="Picture 4" descr="fkc54w9fgg6ci7x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376" y="5405834"/>
            <a:ext cx="1983984" cy="1452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9B42F5-AF2C-4881-9A56-249EECCFF9C2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14325" y="188913"/>
            <a:ext cx="8829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3200" b="1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системного администратора</a:t>
            </a:r>
          </a:p>
        </p:txBody>
      </p:sp>
      <p:sp>
        <p:nvSpPr>
          <p:cNvPr id="214033" name="Rectangle 17"/>
          <p:cNvSpPr>
            <a:spLocks noChangeArrowheads="1"/>
          </p:cNvSpPr>
          <p:nvPr/>
        </p:nvSpPr>
        <p:spPr bwMode="auto">
          <a:xfrm>
            <a:off x="323528" y="1124744"/>
            <a:ext cx="8275638" cy="4924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263525" indent="-263525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600" baseline="0" dirty="0" smtClean="0"/>
              <a:t> </a:t>
            </a:r>
            <a:r>
              <a:rPr lang="ru-RU" sz="2400" baseline="0" dirty="0" smtClean="0"/>
              <a:t>разграничение </a:t>
            </a:r>
            <a:r>
              <a:rPr lang="ru-RU" sz="2400" baseline="0" dirty="0"/>
              <a:t>прав доступа пользователей к ресурсам сети</a:t>
            </a:r>
          </a:p>
          <a:p>
            <a:pPr marL="263525" indent="-263525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aseline="0" dirty="0" smtClean="0"/>
              <a:t> обеспечение </a:t>
            </a:r>
            <a:r>
              <a:rPr lang="ru-RU" sz="2400" baseline="0" dirty="0"/>
              <a:t>защиты информации</a:t>
            </a:r>
          </a:p>
          <a:p>
            <a:pPr marL="263525" indent="-263525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aseline="0" dirty="0" smtClean="0"/>
              <a:t> предотвращение </a:t>
            </a:r>
            <a:r>
              <a:rPr lang="ru-RU" sz="2400" baseline="0" dirty="0"/>
              <a:t>потери данных в случае сбоя электропитания (рекомендуется использовать источники бесперебойного питания)</a:t>
            </a:r>
          </a:p>
          <a:p>
            <a:pPr marL="263525" indent="-263525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aseline="0" dirty="0" smtClean="0"/>
              <a:t> периодическое </a:t>
            </a:r>
            <a:r>
              <a:rPr lang="ru-RU" sz="2400" baseline="0" dirty="0"/>
              <a:t>копирование и архивирование данных – для этого используют дополнительные винчестеры (</a:t>
            </a:r>
            <a:r>
              <a:rPr lang="ru-RU" sz="2400" i="1" baseline="0" dirty="0"/>
              <a:t>зеркальные</a:t>
            </a:r>
            <a:r>
              <a:rPr lang="ru-RU" sz="2400" baseline="0" dirty="0"/>
              <a:t>, </a:t>
            </a:r>
            <a:r>
              <a:rPr lang="en-US" sz="2400" baseline="0" dirty="0"/>
              <a:t>RAID-</a:t>
            </a:r>
            <a:r>
              <a:rPr lang="ru-RU" sz="2400" baseline="0" dirty="0"/>
              <a:t>массивы), стримеры, </a:t>
            </a:r>
            <a:r>
              <a:rPr lang="en-US" sz="2400" baseline="0" dirty="0"/>
              <a:t>DVD</a:t>
            </a:r>
            <a:endParaRPr lang="ru-RU" sz="2400" baseline="0" dirty="0"/>
          </a:p>
          <a:p>
            <a:pPr marL="263525" indent="-263525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aseline="0" dirty="0" smtClean="0"/>
              <a:t> замена </a:t>
            </a:r>
            <a:r>
              <a:rPr lang="ru-RU" sz="2400" baseline="0" dirty="0"/>
              <a:t>оборудования в случае выхода из строя сервера или рабочей станции</a:t>
            </a:r>
          </a:p>
        </p:txBody>
      </p:sp>
      <p:pic>
        <p:nvPicPr>
          <p:cNvPr id="6" name="Рисунок 5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67861" y="476672"/>
            <a:ext cx="7772400" cy="19751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 компьютерных сетей:</a:t>
            </a:r>
            <a:endParaRPr kumimoji="0" lang="ru-RU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84887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800" dirty="0" smtClean="0"/>
              <a:t> </a:t>
            </a:r>
            <a:r>
              <a:rPr lang="en-US" sz="3800" dirty="0" smtClean="0"/>
              <a:t> </a:t>
            </a:r>
            <a:r>
              <a:rPr lang="ru-RU" sz="3800" dirty="0" smtClean="0"/>
              <a:t>Локальная сеть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800" dirty="0" smtClean="0"/>
              <a:t>  </a:t>
            </a:r>
            <a:r>
              <a:rPr lang="ru-RU" sz="3800" dirty="0" smtClean="0"/>
              <a:t>Корпоративная сеть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800" dirty="0" smtClean="0"/>
              <a:t>  </a:t>
            </a:r>
            <a:r>
              <a:rPr lang="ru-RU" sz="3800" dirty="0" smtClean="0"/>
              <a:t>Глобальная сеть</a:t>
            </a:r>
            <a:endParaRPr lang="ru-RU" sz="3800" dirty="0"/>
          </a:p>
        </p:txBody>
      </p:sp>
      <p:pic>
        <p:nvPicPr>
          <p:cNvPr id="4" name="Рисунок 3" descr="imagesCAMEU1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75930"/>
            <a:ext cx="3672408" cy="2926222"/>
          </a:xfrm>
          <a:prstGeom prst="rect">
            <a:avLst/>
          </a:prstGeom>
        </p:spPr>
      </p:pic>
      <p:pic>
        <p:nvPicPr>
          <p:cNvPr id="5" name="Рисунок 4" descr="camino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06072" cy="701749"/>
          </a:xfrm>
        </p:spPr>
        <p:txBody>
          <a:bodyPr/>
          <a:lstStyle/>
          <a:p>
            <a:r>
              <a:rPr lang="ru-RU" sz="3200" dirty="0" smtClean="0"/>
              <a:t>Локальная сеть </a:t>
            </a:r>
            <a:r>
              <a:rPr lang="ru-RU" dirty="0" smtClean="0"/>
              <a:t>– </a:t>
            </a:r>
            <a:r>
              <a:rPr lang="ru-RU" sz="2400" dirty="0" smtClean="0"/>
              <a:t>это объединение компьютеров, расположенных на небольшом расстоянии друг от друга.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844824"/>
            <a:ext cx="8763000" cy="5013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1988840"/>
            <a:ext cx="81369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54013">
              <a:spcBef>
                <a:spcPct val="50000"/>
              </a:spcBef>
              <a:buFontTx/>
              <a:buAutoNum type="arabicPeriod"/>
            </a:pPr>
            <a:r>
              <a:rPr lang="ru-RU" sz="3200" b="1" dirty="0" err="1" smtClean="0">
                <a:solidFill>
                  <a:schemeClr val="tx2"/>
                </a:solidFill>
              </a:rPr>
              <a:t>Одноранговые</a:t>
            </a:r>
            <a:r>
              <a:rPr lang="ru-RU" sz="3200" b="1" dirty="0" smtClean="0">
                <a:solidFill>
                  <a:schemeClr val="tx2"/>
                </a:solidFill>
              </a:rPr>
              <a:t> сети</a:t>
            </a:r>
          </a:p>
          <a:p>
            <a:pPr marL="522288" lvl="1" indent="-342900" defTabSz="354013"/>
            <a:r>
              <a:rPr lang="ru-RU" sz="2300" dirty="0" smtClean="0"/>
              <a:t>все компьютеры равноправны, и</a:t>
            </a:r>
            <a:r>
              <a:rPr lang="ru-RU" sz="2400" dirty="0" smtClean="0"/>
              <a:t>спользуется технология «равный к равному»</a:t>
            </a:r>
          </a:p>
          <a:p>
            <a:pPr marL="522288" lvl="1" indent="-342900" defTabSz="354013"/>
            <a:r>
              <a:rPr lang="ru-RU" sz="2300" dirty="0" smtClean="0"/>
              <a:t>Операционные системы</a:t>
            </a:r>
            <a:r>
              <a:rPr lang="ru-RU" sz="2300" b="1" dirty="0" smtClean="0"/>
              <a:t>: </a:t>
            </a:r>
            <a:r>
              <a:rPr lang="en-US" sz="2300" b="1" dirty="0" smtClean="0"/>
              <a:t/>
            </a:r>
            <a:br>
              <a:rPr lang="en-US" sz="2300" b="1" dirty="0" smtClean="0"/>
            </a:br>
            <a:r>
              <a:rPr lang="en-US" sz="2300" b="1" dirty="0" smtClean="0"/>
              <a:t>Windows  XP / Vista</a:t>
            </a:r>
            <a:r>
              <a:rPr lang="ru-RU" sz="2300" b="1" dirty="0" smtClean="0"/>
              <a:t> / 7 / 8</a:t>
            </a:r>
          </a:p>
          <a:p>
            <a:pPr marL="342900" indent="-342900" defTabSz="354013">
              <a:spcBef>
                <a:spcPct val="50000"/>
              </a:spcBef>
              <a:buFontTx/>
              <a:buAutoNum type="arabicPeriod"/>
            </a:pPr>
            <a:r>
              <a:rPr lang="ru-RU" sz="3200" b="1" dirty="0" smtClean="0">
                <a:solidFill>
                  <a:schemeClr val="tx2"/>
                </a:solidFill>
              </a:rPr>
              <a:t>Сети с выделенным сервером</a:t>
            </a:r>
          </a:p>
          <a:p>
            <a:pPr marL="522288" lvl="1" indent="-342900" defTabSz="354013"/>
            <a:r>
              <a:rPr lang="ru-RU" sz="2300" b="1" dirty="0" smtClean="0"/>
              <a:t>Сервер </a:t>
            </a:r>
            <a:r>
              <a:rPr lang="ru-RU" sz="2300" dirty="0" smtClean="0"/>
              <a:t>– компьютер, предоставляющий свои ресурсы (файлы, программы, внешние устройства) в общее использование.</a:t>
            </a:r>
            <a:endParaRPr lang="en-US" sz="2300" dirty="0" smtClean="0"/>
          </a:p>
          <a:p>
            <a:pPr marL="1044575" lvl="2" indent="-342900" defTabSz="354013">
              <a:buFontTx/>
              <a:buChar char="•"/>
            </a:pPr>
            <a:r>
              <a:rPr lang="ru-RU" sz="2300" dirty="0" smtClean="0"/>
              <a:t>файловый сервер</a:t>
            </a:r>
          </a:p>
          <a:p>
            <a:pPr marL="1044575" lvl="2" indent="-342900" defTabSz="354013">
              <a:buFontTx/>
              <a:buChar char="•"/>
            </a:pPr>
            <a:r>
              <a:rPr lang="ru-RU" sz="2300" dirty="0" smtClean="0"/>
              <a:t>сервер печати</a:t>
            </a:r>
          </a:p>
          <a:p>
            <a:pPr marL="1044575" lvl="2" indent="-342900" defTabSz="354013">
              <a:buFontTx/>
              <a:buChar char="•"/>
            </a:pPr>
            <a:r>
              <a:rPr lang="ru-RU" sz="2300" dirty="0" smtClean="0"/>
              <a:t>почтовый сервер</a:t>
            </a:r>
            <a:endParaRPr lang="en-US" sz="2300" dirty="0" smtClean="0"/>
          </a:p>
          <a:p>
            <a:endParaRPr lang="ru-RU" dirty="0"/>
          </a:p>
        </p:txBody>
      </p:sp>
      <p:pic>
        <p:nvPicPr>
          <p:cNvPr id="7" name="Рисунок 6" descr="camino%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6357" cy="73635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o many file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Too many files design template</Template>
  <TotalTime>898</TotalTime>
  <Words>916</Words>
  <Application>Microsoft Office PowerPoint</Application>
  <PresentationFormat>Экран (4:3)</PresentationFormat>
  <Paragraphs>232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Too many files design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Локальная сеть – это объединение компьютеров, расположенных на небольшом расстоянии друг от друга.</vt:lpstr>
      <vt:lpstr>Схема «Общая шина»</vt:lpstr>
      <vt:lpstr>Презентация PowerPoint</vt:lpstr>
      <vt:lpstr>Презентация PowerPoint</vt:lpstr>
      <vt:lpstr>Локальные сети позволяют:</vt:lpstr>
      <vt:lpstr>Презентация PowerPoint</vt:lpstr>
      <vt:lpstr>Корпоративные сети – это объединение локальных сетей в пределах одной корпорации для решения общих задач.</vt:lpstr>
      <vt:lpstr>Презентация PowerPoint</vt:lpstr>
      <vt:lpstr>Глобальные сети – Это объединение компьютеров, расположенных на большом расстоянии, для общего использования мировых информационных ресурсов.</vt:lpstr>
      <vt:lpstr>Развитие интернета в России РИА НОВОСТИ, 2010    www.rian.ru</vt:lpstr>
      <vt:lpstr>Количество пользователей интернет в мире, 2012 год, млн. человек</vt:lpstr>
      <vt:lpstr>Развитие социальных сетей в мире, 2009 год</vt:lpstr>
      <vt:lpstr>Места российских сайтов в национальных рейтингах</vt:lpstr>
      <vt:lpstr>Классификации сетей</vt:lpstr>
      <vt:lpstr>Презентация PowerPoint</vt:lpstr>
      <vt:lpstr>Презентация PowerPoint</vt:lpstr>
      <vt:lpstr>Презентация PowerPoint</vt:lpstr>
      <vt:lpstr>По типу функционального взаимодействия: </vt:lpstr>
      <vt:lpstr>По функциональному назначению:</vt:lpstr>
      <vt:lpstr>По сетевым операционным системам:</vt:lpstr>
      <vt:lpstr>В презентации использовались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91180</dc:creator>
  <cp:lastModifiedBy>91180</cp:lastModifiedBy>
  <cp:revision>134</cp:revision>
  <dcterms:modified xsi:type="dcterms:W3CDTF">2013-04-07T10:09:37Z</dcterms:modified>
</cp:coreProperties>
</file>