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A06"/>
    <a:srgbClr val="08988A"/>
    <a:srgbClr val="540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97A-C816-4980-ADCA-080BB256AB89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669-31AA-4F53-90AD-87EEBF1056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97A-C816-4980-ADCA-080BB256AB89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669-31AA-4F53-90AD-87EEBF105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97A-C816-4980-ADCA-080BB256AB89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669-31AA-4F53-90AD-87EEBF105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97A-C816-4980-ADCA-080BB256AB89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669-31AA-4F53-90AD-87EEBF105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97A-C816-4980-ADCA-080BB256AB89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699669-31AA-4F53-90AD-87EEBF105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97A-C816-4980-ADCA-080BB256AB89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669-31AA-4F53-90AD-87EEBF105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97A-C816-4980-ADCA-080BB256AB89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669-31AA-4F53-90AD-87EEBF105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97A-C816-4980-ADCA-080BB256AB89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669-31AA-4F53-90AD-87EEBF105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97A-C816-4980-ADCA-080BB256AB89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669-31AA-4F53-90AD-87EEBF105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97A-C816-4980-ADCA-080BB256AB89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669-31AA-4F53-90AD-87EEBF105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97A-C816-4980-ADCA-080BB256AB89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669-31AA-4F53-90AD-87EEBF105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6F497A-C816-4980-ADCA-080BB256AB89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699669-31AA-4F53-90AD-87EEBF105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857364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КОЛОНИАЛЬНЫЕ ИМПЕРИИ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00364" y="214290"/>
            <a:ext cx="1928826" cy="857256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Франция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785918" y="714356"/>
            <a:ext cx="1143008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628" y="714356"/>
            <a:ext cx="928694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642910" y="1214422"/>
            <a:ext cx="157163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Новый Свет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70" y="1285860"/>
            <a:ext cx="157163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Индостан </a:t>
            </a:r>
            <a:endParaRPr lang="ru-RU" dirty="0"/>
          </a:p>
        </p:txBody>
      </p:sp>
      <p:sp>
        <p:nvSpPr>
          <p:cNvPr id="11" name="Левая круглая скобка 10"/>
          <p:cNvSpPr/>
          <p:nvPr/>
        </p:nvSpPr>
        <p:spPr>
          <a:xfrm>
            <a:off x="428596" y="1714488"/>
            <a:ext cx="285752" cy="171451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071678"/>
            <a:ext cx="1643074" cy="357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Канада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2071678"/>
            <a:ext cx="1643074" cy="357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Луизиана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2500306"/>
            <a:ext cx="1714512" cy="357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Ньюфаундленд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2500306"/>
            <a:ext cx="1643074" cy="357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Гаити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2928934"/>
            <a:ext cx="1643074" cy="357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</a:t>
            </a:r>
            <a:r>
              <a:rPr lang="ru-RU" sz="1400" dirty="0" smtClean="0"/>
              <a:t>ругие острова Вест-Индии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3643314"/>
            <a:ext cx="2857520" cy="71438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</a:t>
            </a:r>
            <a:r>
              <a:rPr lang="ru-RU" sz="1600" dirty="0" smtClean="0"/>
              <a:t>омпании Англии для ведения заморской торговли</a:t>
            </a:r>
            <a:endParaRPr lang="ru-RU" sz="16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1428728" y="4429132"/>
            <a:ext cx="121444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2929720" y="4929198"/>
            <a:ext cx="856462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643438" y="4929198"/>
            <a:ext cx="85725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857884" y="4357694"/>
            <a:ext cx="1071570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2143108" y="5429264"/>
            <a:ext cx="2000264" cy="857256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Левантийская</a:t>
            </a:r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282" y="5000636"/>
            <a:ext cx="1643074" cy="1000132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Московская и Остзейская</a:t>
            </a:r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500562" y="5429264"/>
            <a:ext cx="1714512" cy="857256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Гвинейская</a:t>
            </a:r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786578" y="5072074"/>
            <a:ext cx="1857388" cy="642942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Вест-Индская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714744" y="1214422"/>
            <a:ext cx="1428760" cy="7858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Англия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429388" y="1357298"/>
            <a:ext cx="2071702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Испания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5720" y="1357298"/>
            <a:ext cx="2000264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Голландия</a:t>
            </a:r>
            <a:endParaRPr lang="ru-RU" dirty="0"/>
          </a:p>
        </p:txBody>
      </p:sp>
      <p:sp>
        <p:nvSpPr>
          <p:cNvPr id="8" name="Тройная стрелка влево/вправо/вверх 7"/>
          <p:cNvSpPr/>
          <p:nvPr/>
        </p:nvSpPr>
        <p:spPr>
          <a:xfrm rot="10800000">
            <a:off x="2500298" y="1500174"/>
            <a:ext cx="1000132" cy="1000132"/>
          </a:xfrm>
          <a:prstGeom prst="leftRightUp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285852" y="2571744"/>
            <a:ext cx="2643206" cy="928694"/>
          </a:xfrm>
          <a:prstGeom prst="flowChartProcess">
            <a:avLst/>
          </a:prstGeom>
          <a:ln w="57150">
            <a:solidFill>
              <a:srgbClr val="08988A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</a:t>
            </a:r>
            <a:r>
              <a:rPr lang="ru-RU" sz="1600" dirty="0" smtClean="0"/>
              <a:t> ходе трех войн англичане нанесли серьезные поражения голландцам</a:t>
            </a:r>
            <a:endParaRPr lang="ru-RU" sz="16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357554" y="3571876"/>
            <a:ext cx="484632" cy="978408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357290" y="3571876"/>
            <a:ext cx="484632" cy="978408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28596" y="4643446"/>
            <a:ext cx="2071702" cy="500066"/>
          </a:xfrm>
          <a:prstGeom prst="round1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Навигационный акт</a:t>
            </a:r>
            <a:endParaRPr lang="ru-RU" dirty="0"/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2714612" y="4643446"/>
            <a:ext cx="2000264" cy="857256"/>
          </a:xfrm>
          <a:prstGeom prst="round1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г</a:t>
            </a:r>
            <a:r>
              <a:rPr lang="ru-RU" sz="1600" dirty="0" smtClean="0"/>
              <a:t>олландцы утратили Новый Амстердам</a:t>
            </a:r>
            <a:endParaRPr lang="ru-RU" sz="1600" dirty="0"/>
          </a:p>
        </p:txBody>
      </p:sp>
      <p:sp>
        <p:nvSpPr>
          <p:cNvPr id="14" name="Тройная стрелка влево/вправо/вверх 13"/>
          <p:cNvSpPr/>
          <p:nvPr/>
        </p:nvSpPr>
        <p:spPr>
          <a:xfrm rot="10800000">
            <a:off x="5357818" y="1428736"/>
            <a:ext cx="1000132" cy="1000132"/>
          </a:xfrm>
          <a:prstGeom prst="leftRightUp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5357818" y="2500306"/>
            <a:ext cx="2643206" cy="928694"/>
          </a:xfrm>
          <a:prstGeom prst="flowChartProcess">
            <a:avLst/>
          </a:prstGeom>
          <a:ln w="57150">
            <a:solidFill>
              <a:srgbClr val="08988A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а</a:t>
            </a:r>
            <a:r>
              <a:rPr lang="ru-RU" sz="1600" dirty="0" smtClean="0"/>
              <a:t>нгличане нанесли новое поражение испанскому флоту</a:t>
            </a:r>
            <a:endParaRPr lang="ru-RU" sz="16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500826" y="3500438"/>
            <a:ext cx="484632" cy="978408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одним скругленным углом 20"/>
          <p:cNvSpPr/>
          <p:nvPr/>
        </p:nvSpPr>
        <p:spPr>
          <a:xfrm>
            <a:off x="6072198" y="4572008"/>
            <a:ext cx="1785950" cy="785818"/>
          </a:xfrm>
          <a:prstGeom prst="round1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нгличане завладели Ямайкой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57554" y="214290"/>
            <a:ext cx="1500198" cy="785818"/>
          </a:xfrm>
          <a:prstGeom prst="ellipse">
            <a:avLst/>
          </a:prstGeom>
          <a:ln w="57150">
            <a:solidFill>
              <a:srgbClr val="8C9A0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Англия</a:t>
            </a:r>
            <a:endParaRPr lang="ru-RU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785786" y="1214422"/>
            <a:ext cx="1357322" cy="500066"/>
          </a:xfrm>
          <a:prstGeom prst="round1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Испания</a:t>
            </a:r>
            <a:endParaRPr lang="ru-RU" dirty="0"/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3428992" y="1500174"/>
            <a:ext cx="1357322" cy="500066"/>
          </a:xfrm>
          <a:prstGeom prst="round1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6286512" y="1214422"/>
            <a:ext cx="1500198" cy="500066"/>
          </a:xfrm>
          <a:prstGeom prst="round1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Голландия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714348" y="1928802"/>
            <a:ext cx="28575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358348" y="2213760"/>
            <a:ext cx="28575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6287306" y="1928008"/>
            <a:ext cx="28575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85786" y="2143116"/>
            <a:ext cx="1500198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Гибралтар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2500306"/>
            <a:ext cx="1500198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Флорида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28992" y="2786058"/>
            <a:ext cx="150019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осточная </a:t>
            </a:r>
            <a:r>
              <a:rPr lang="ru-RU" dirty="0"/>
              <a:t>Л</a:t>
            </a:r>
            <a:r>
              <a:rPr lang="ru-RU" dirty="0" smtClean="0"/>
              <a:t>уизина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2428868"/>
            <a:ext cx="1500198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Канада</a:t>
            </a:r>
            <a:endParaRPr lang="ru-RU" dirty="0"/>
          </a:p>
        </p:txBody>
      </p:sp>
      <p:sp>
        <p:nvSpPr>
          <p:cNvPr id="23" name="Выноска 1 (с границей) 22"/>
          <p:cNvSpPr/>
          <p:nvPr/>
        </p:nvSpPr>
        <p:spPr>
          <a:xfrm>
            <a:off x="6000760" y="357166"/>
            <a:ext cx="1143008" cy="500066"/>
          </a:xfrm>
          <a:prstGeom prst="accentCallout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1782-1783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428992" y="3429000"/>
            <a:ext cx="150019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</a:t>
            </a:r>
            <a:r>
              <a:rPr lang="ru-RU" sz="1400" dirty="0" smtClean="0"/>
              <a:t>яд островов Вест-Индии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286512" y="2143116"/>
            <a:ext cx="1785950" cy="14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</a:t>
            </a:r>
            <a:r>
              <a:rPr lang="ru-RU" sz="1400" dirty="0" smtClean="0"/>
              <a:t>ынуждена предоставить английским судам право прохода через индонезийский воды</a:t>
            </a:r>
            <a:endParaRPr lang="ru-RU" sz="14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>
            <a:off x="4857752" y="785794"/>
            <a:ext cx="1357322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9" name="Прямая со стрелкой 28"/>
          <p:cNvCxnSpPr>
            <a:stCxn id="13" idx="0"/>
            <a:endCxn id="4" idx="4"/>
          </p:cNvCxnSpPr>
          <p:nvPr/>
        </p:nvCxnSpPr>
        <p:spPr>
          <a:xfrm rot="5400000" flipH="1" flipV="1">
            <a:off x="3857620" y="1250141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071670" y="714356"/>
            <a:ext cx="1143008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2" name="Левая фигурная скобка 31"/>
          <p:cNvSpPr/>
          <p:nvPr/>
        </p:nvSpPr>
        <p:spPr>
          <a:xfrm rot="16200000">
            <a:off x="6750859" y="2750339"/>
            <a:ext cx="250033" cy="275036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6215074" y="4357694"/>
            <a:ext cx="1357322" cy="571504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Горизонтальный свиток 33"/>
          <p:cNvSpPr/>
          <p:nvPr/>
        </p:nvSpPr>
        <p:spPr>
          <a:xfrm>
            <a:off x="3857620" y="4929198"/>
            <a:ext cx="3286148" cy="114300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начало английской колонизации Австралии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>
            <a:stCxn id="34" idx="1"/>
          </p:cNvCxnSpPr>
          <p:nvPr/>
        </p:nvCxnSpPr>
        <p:spPr>
          <a:xfrm rot="10800000">
            <a:off x="3286116" y="5500702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285852" y="5214950"/>
            <a:ext cx="2000264" cy="785818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</a:t>
            </a:r>
            <a:r>
              <a:rPr lang="ru-RU" dirty="0" smtClean="0"/>
              <a:t>кспедиция </a:t>
            </a:r>
            <a:r>
              <a:rPr lang="ru-RU" dirty="0" smtClean="0">
                <a:hlinkClick r:id="rId2" action="ppaction://hlinksldjump"/>
              </a:rPr>
              <a:t>Джеймса Кука</a:t>
            </a:r>
            <a:endParaRPr lang="ru-RU" dirty="0"/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353328" cy="774720"/>
          </a:xfrm>
        </p:spPr>
        <p:txBody>
          <a:bodyPr/>
          <a:lstStyle/>
          <a:p>
            <a:r>
              <a:rPr lang="ru-RU" b="1" dirty="0" smtClean="0"/>
              <a:t>Джеймс Кук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000108"/>
            <a:ext cx="4286280" cy="4786346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Джеймс Кук</a:t>
            </a:r>
            <a:r>
              <a:rPr lang="ru-RU" sz="1400" dirty="0" smtClean="0"/>
              <a:t> (англ. </a:t>
            </a:r>
            <a:r>
              <a:rPr lang="ru-RU" sz="1400" i="1" dirty="0" err="1" smtClean="0"/>
              <a:t>James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Cook</a:t>
            </a:r>
            <a:r>
              <a:rPr lang="ru-RU" sz="1400" dirty="0" smtClean="0"/>
              <a:t>; 27 октября 1728(17281027), </a:t>
            </a:r>
            <a:r>
              <a:rPr lang="ru-RU" sz="1400" dirty="0" err="1" smtClean="0"/>
              <a:t>Мартон</a:t>
            </a:r>
            <a:r>
              <a:rPr lang="ru-RU" sz="1400" dirty="0" smtClean="0"/>
              <a:t>, Йоркшир, Англия — 14 февраля 1779, острова Гавайи) — английский военный моряк, исследователь, картограф и первооткрыватель, член Королевского общества и капитан Королевских ВМС. Возглавлял три экспедиции по исследованию мирового океана, все были кругосветными. Во время этих экспедиций совершил ряд географических открытий. Обследовал и нанёс на карту малоизвестные и редко посещаемые до него части Ньюфаундленда и восточного побережья Канады, Австралии, Новой Зеландии, западного побережья Северной Америки, Тихого, Индийского и Атлантического океанов. Благодаря тому вниманию, которое Кук уделял картографии, многие из составленных им карт по своей точности и аккуратности не были превзойдены на протяжении многих десятилетий и служили мореплавателям вплоть до второй половины XIX века.</a:t>
            </a:r>
            <a:endParaRPr lang="ru-RU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1958" y="1142984"/>
            <a:ext cx="3908802" cy="49292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72132" y="6215082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Джеймс </a:t>
            </a:r>
            <a:r>
              <a:rPr lang="ru-RU" dirty="0" err="1" smtClean="0"/>
              <a:t>Франкс</a:t>
            </a:r>
            <a:r>
              <a:rPr lang="ru-RU" dirty="0" smtClean="0"/>
              <a:t> Кук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6215082"/>
            <a:ext cx="4180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 smtClean="0"/>
          </a:p>
          <a:p>
            <a:r>
              <a:rPr lang="ru-RU" sz="1000" dirty="0"/>
              <a:t>(</a:t>
            </a:r>
            <a:r>
              <a:rPr lang="ru-RU" sz="1000" dirty="0" smtClean="0"/>
              <a:t>Материал и портрет из </a:t>
            </a:r>
            <a:r>
              <a:rPr lang="ru-RU" sz="1000" dirty="0"/>
              <a:t>Википедии — свободной </a:t>
            </a:r>
            <a:r>
              <a:rPr lang="ru-RU" sz="1000" dirty="0" smtClean="0"/>
              <a:t>энциклопедии)</a:t>
            </a:r>
            <a:endParaRPr lang="ru-RU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европейской колонизации для стран Востока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571612"/>
            <a:ext cx="1714512" cy="71438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Америка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00298" y="1571612"/>
            <a:ext cx="1714512" cy="71438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Китай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715140" y="1571612"/>
            <a:ext cx="1714512" cy="71438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Индия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643438" y="1571612"/>
            <a:ext cx="1714512" cy="71438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Япония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43638" y="2356636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6751653" y="2463793"/>
            <a:ext cx="50006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679951" y="2463793"/>
            <a:ext cx="50006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465373" y="2392355"/>
            <a:ext cx="50006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85720" y="2643182"/>
            <a:ext cx="1785950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</a:t>
            </a:r>
            <a:r>
              <a:rPr lang="ru-RU" sz="1400" dirty="0" smtClean="0"/>
              <a:t>мерть от оружия европейцев, болезней «бледнолицых»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714752"/>
            <a:ext cx="178595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г</a:t>
            </a:r>
            <a:r>
              <a:rPr lang="ru-RU" sz="1400" dirty="0" smtClean="0"/>
              <a:t>олод и непосильная работа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500570"/>
            <a:ext cx="178595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</a:t>
            </a:r>
            <a:r>
              <a:rPr lang="ru-RU" sz="1400" dirty="0" smtClean="0"/>
              <a:t>воз негров-рабов из А</a:t>
            </a:r>
            <a:r>
              <a:rPr lang="ru-RU" sz="1400" dirty="0"/>
              <a:t>ф</a:t>
            </a:r>
            <a:r>
              <a:rPr lang="ru-RU" sz="1400" dirty="0" smtClean="0"/>
              <a:t>рики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2643182"/>
            <a:ext cx="1714512" cy="1571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«закрытие» страны обернулось экономическим и технологическим отставанием от Европы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2714620"/>
            <a:ext cx="1857388" cy="271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«закрытие» страны обернулось экономическим и технологическим отставанием от Европы, но через голландцев японцы все же знакомились с достижениями европейцев в технике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86578" y="2714620"/>
            <a:ext cx="178595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становление высоких налогов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86578" y="3500438"/>
            <a:ext cx="178595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</a:t>
            </a:r>
            <a:r>
              <a:rPr lang="ru-RU" sz="1400" dirty="0" smtClean="0"/>
              <a:t>азорение индийских ткачей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786578" y="4286256"/>
            <a:ext cx="185738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</a:t>
            </a:r>
            <a:r>
              <a:rPr lang="ru-RU" sz="1400" dirty="0" smtClean="0"/>
              <a:t>ревращение полуострова в английскую колонию</a:t>
            </a:r>
            <a:endParaRPr lang="ru-RU" sz="1400" dirty="0"/>
          </a:p>
        </p:txBody>
      </p:sp>
      <p:sp>
        <p:nvSpPr>
          <p:cNvPr id="25" name="Управляющая кнопка: домой 24">
            <a:hlinkClick r:id="rId2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Возникновение независимых государств в Латинской Америки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428736"/>
            <a:ext cx="2000264" cy="78581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</a:t>
            </a:r>
            <a:r>
              <a:rPr lang="ru-RU" sz="1600" dirty="0" smtClean="0"/>
              <a:t>олонизация в </a:t>
            </a:r>
            <a:r>
              <a:rPr lang="ru-RU" sz="1600" dirty="0"/>
              <a:t>Л</a:t>
            </a:r>
            <a:r>
              <a:rPr lang="ru-RU" sz="1600" dirty="0" smtClean="0"/>
              <a:t>атинской </a:t>
            </a:r>
            <a:r>
              <a:rPr lang="ru-RU" sz="1600" dirty="0"/>
              <a:t>А</a:t>
            </a:r>
            <a:r>
              <a:rPr lang="ru-RU" sz="1600" dirty="0" smtClean="0"/>
              <a:t>мерики</a:t>
            </a:r>
            <a:endParaRPr lang="ru-RU" sz="1600" dirty="0"/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rot="5400000">
            <a:off x="1464447" y="2321711"/>
            <a:ext cx="21431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процесс 6"/>
          <p:cNvSpPr/>
          <p:nvPr/>
        </p:nvSpPr>
        <p:spPr>
          <a:xfrm>
            <a:off x="500034" y="2428868"/>
            <a:ext cx="2071702" cy="64294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оявление смешанных рас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00034" y="3429000"/>
            <a:ext cx="2000264" cy="928694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неуважение  со стороны испанцев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357158" y="4500570"/>
            <a:ext cx="2286016" cy="857256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борьба за экономическую независимость</a:t>
            </a:r>
            <a:endParaRPr lang="ru-RU" sz="1400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2786050" y="3357562"/>
            <a:ext cx="428628" cy="207170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8" idx="4"/>
            <a:endCxn id="9" idx="0"/>
          </p:cNvCxnSpPr>
          <p:nvPr/>
        </p:nvCxnSpPr>
        <p:spPr>
          <a:xfrm rot="5400000">
            <a:off x="1428728" y="4429132"/>
            <a:ext cx="14287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286116" y="4071942"/>
            <a:ext cx="1285884" cy="5715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войны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4572000" y="3714752"/>
            <a:ext cx="500066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72000" y="4500570"/>
            <a:ext cx="428628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с одним вырезанным углом 18"/>
          <p:cNvSpPr/>
          <p:nvPr/>
        </p:nvSpPr>
        <p:spPr>
          <a:xfrm>
            <a:off x="5143504" y="3500438"/>
            <a:ext cx="1285884" cy="71438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События на острове Гаити</a:t>
            </a:r>
            <a:endParaRPr lang="ru-RU" sz="1600" dirty="0"/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5143504" y="4572008"/>
            <a:ext cx="1428760" cy="500066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</a:t>
            </a:r>
            <a:r>
              <a:rPr lang="ru-RU" sz="1600" dirty="0" smtClean="0"/>
              <a:t>ражение при Аякучо</a:t>
            </a:r>
            <a:endParaRPr lang="ru-RU" sz="16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V="1">
            <a:off x="5143504" y="3000372"/>
            <a:ext cx="500066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6072198" y="2928934"/>
            <a:ext cx="500066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000496" y="2285992"/>
            <a:ext cx="1285884" cy="571504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Гаити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57950" y="2285992"/>
            <a:ext cx="1285884" cy="571504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Сан-Доминго</a:t>
            </a:r>
            <a:endParaRPr lang="ru-RU" dirty="0"/>
          </a:p>
        </p:txBody>
      </p:sp>
      <p:sp>
        <p:nvSpPr>
          <p:cNvPr id="26" name="Левая фигурная скобка 25"/>
          <p:cNvSpPr/>
          <p:nvPr/>
        </p:nvSpPr>
        <p:spPr>
          <a:xfrm rot="16200000">
            <a:off x="6107917" y="3679033"/>
            <a:ext cx="357190" cy="342902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86314" y="5643578"/>
            <a:ext cx="3143272" cy="428628"/>
          </a:xfrm>
          <a:prstGeom prst="roundRect">
            <a:avLst/>
          </a:prstGeom>
          <a:ln w="5715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езависимость колоний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Ослабление «старых» колониальных империй – Испании и Португалии.</a:t>
            </a:r>
            <a:endParaRPr lang="en-US" dirty="0" smtClean="0"/>
          </a:p>
          <a:p>
            <a:r>
              <a:rPr lang="ru-RU" dirty="0" smtClean="0">
                <a:hlinkClick r:id="" action="ppaction://noaction"/>
              </a:rPr>
              <a:t>Колониальные империи Голландия, Франция и Англия.</a:t>
            </a:r>
            <a:r>
              <a:rPr lang="ru-RU" dirty="0" smtClean="0"/>
              <a:t>  </a:t>
            </a:r>
            <a:endParaRPr lang="en-US" dirty="0" smtClean="0"/>
          </a:p>
          <a:p>
            <a:r>
              <a:rPr lang="ru-RU" dirty="0" smtClean="0">
                <a:hlinkClick r:id="rId3" action="ppaction://hlinksldjump"/>
              </a:rPr>
              <a:t>Последствия европейской колонизации для стран Востока.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Возникновение независимых государств в Латинской Америки.</a:t>
            </a:r>
            <a:endParaRPr lang="ru-RU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732951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Ослабление «старых» колониальных империй – Испании и Португалии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714488"/>
            <a:ext cx="2643206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едущие европейские государства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929058" y="1928802"/>
            <a:ext cx="978408" cy="484632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43504" y="1714488"/>
            <a:ext cx="2643206" cy="85725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олониальные державы 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214414" y="3571876"/>
            <a:ext cx="2500330" cy="1071570"/>
          </a:xfrm>
          <a:prstGeom prst="flowChartAlternateProcess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Колониальные войны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14744" y="4071942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572000" y="3643314"/>
            <a:ext cx="221457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Азия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286256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Африка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4857760"/>
            <a:ext cx="221457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Америка</a:t>
            </a:r>
            <a:endParaRPr lang="ru-RU" dirty="0"/>
          </a:p>
        </p:txBody>
      </p:sp>
      <p:sp>
        <p:nvSpPr>
          <p:cNvPr id="24" name="Правая фигурная скобка 23"/>
          <p:cNvSpPr/>
          <p:nvPr/>
        </p:nvSpPr>
        <p:spPr>
          <a:xfrm rot="16200000" flipH="1">
            <a:off x="4179091" y="1250141"/>
            <a:ext cx="357190" cy="828680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00100" y="5643578"/>
            <a:ext cx="68964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в</a:t>
            </a:r>
            <a:r>
              <a:rPr lang="ru-RU" sz="2800" dirty="0" smtClean="0">
                <a:solidFill>
                  <a:srgbClr val="FF0000"/>
                </a:solidFill>
              </a:rPr>
              <a:t>ойны между самими колониальными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державами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Португалия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500174"/>
            <a:ext cx="6643734" cy="1714512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1)В </a:t>
            </a:r>
            <a:r>
              <a:rPr lang="en-US" dirty="0" smtClean="0"/>
              <a:t>XV </a:t>
            </a:r>
            <a:r>
              <a:rPr lang="ru-RU" dirty="0" smtClean="0"/>
              <a:t>в.овладели западным побережьем Африки.</a:t>
            </a:r>
          </a:p>
          <a:p>
            <a:pPr algn="just"/>
            <a:r>
              <a:rPr lang="ru-RU" dirty="0" smtClean="0"/>
              <a:t>    2)Прочно утвердились на восточном берегу Африки.</a:t>
            </a:r>
          </a:p>
          <a:p>
            <a:pPr algn="just"/>
            <a:r>
              <a:rPr lang="ru-RU" dirty="0" smtClean="0"/>
              <a:t>3)В 1520 г.достигли берегов Китая и Японии.</a:t>
            </a:r>
          </a:p>
          <a:p>
            <a:pPr algn="just"/>
            <a:r>
              <a:rPr lang="ru-RU" dirty="0" smtClean="0"/>
              <a:t>   4) В  </a:t>
            </a:r>
            <a:r>
              <a:rPr lang="en-US" dirty="0" smtClean="0"/>
              <a:t>XVI </a:t>
            </a:r>
            <a:r>
              <a:rPr lang="ru-RU" dirty="0" smtClean="0"/>
              <a:t>в. началось освоение побережья Бразилии.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357554" y="3500438"/>
            <a:ext cx="2000264" cy="571504"/>
          </a:xfrm>
          <a:prstGeom prst="flowChartAlternateProcess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Лиссабон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071670" y="3643314"/>
            <a:ext cx="1143008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071670" y="3929066"/>
            <a:ext cx="1071570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428860" y="4143380"/>
            <a:ext cx="1000132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5357818" y="3929066"/>
            <a:ext cx="1071570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2930722" y="4213022"/>
            <a:ext cx="920026" cy="9236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3214678" y="4500570"/>
            <a:ext cx="1285884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607587" y="5036355"/>
            <a:ext cx="1714512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4572000" y="4286256"/>
            <a:ext cx="1214446" cy="1071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5429256" y="3643314"/>
            <a:ext cx="1357322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928662" y="4214818"/>
            <a:ext cx="1214446" cy="428628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чай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>
            <a:off x="5000628" y="4214818"/>
            <a:ext cx="1357322" cy="1000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071538" y="4714884"/>
            <a:ext cx="1214446" cy="428628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перец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714480" y="5143512"/>
            <a:ext cx="1428760" cy="428628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корица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2571736" y="5572140"/>
            <a:ext cx="1428760" cy="428628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жемчуг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3929058" y="5929330"/>
            <a:ext cx="1285884" cy="428628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золото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5214942" y="5429264"/>
            <a:ext cx="1214446" cy="428628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шелк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6357950" y="5000636"/>
            <a:ext cx="1357322" cy="50006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индиго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6786578" y="3500438"/>
            <a:ext cx="1785950" cy="714380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черное дерево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500066" y="3571876"/>
            <a:ext cx="1785918" cy="571504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лоновая кость</a:t>
            </a: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6429388" y="4357694"/>
            <a:ext cx="1214446" cy="428628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кофе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428868"/>
            <a:ext cx="2286016" cy="1214446"/>
          </a:xfrm>
          <a:prstGeom prst="rect">
            <a:avLst/>
          </a:prstGeom>
          <a:ln w="38100">
            <a:solidFill>
              <a:srgbClr val="08988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тремление удержать узловые центры морских путей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>
            <a:off x="3643306" y="2857496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43504" y="2357430"/>
            <a:ext cx="2428892" cy="142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отдаленность и разбросанность фортов и факторий при малочисленности населения 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928662" y="357166"/>
            <a:ext cx="2571768" cy="64294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Португалия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643042" y="1214422"/>
            <a:ext cx="1071570" cy="857256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круглая скобка 13"/>
          <p:cNvSpPr/>
          <p:nvPr/>
        </p:nvSpPr>
        <p:spPr>
          <a:xfrm>
            <a:off x="714348" y="642918"/>
            <a:ext cx="214314" cy="45720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одним вырезанным скругленным углом 14"/>
          <p:cNvSpPr/>
          <p:nvPr/>
        </p:nvSpPr>
        <p:spPr>
          <a:xfrm>
            <a:off x="1000100" y="4572008"/>
            <a:ext cx="2071702" cy="1143008"/>
          </a:xfrm>
          <a:prstGeom prst="snipRoundRect">
            <a:avLst/>
          </a:prstGeom>
          <a:ln w="5715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ависимость от испанских королей </a:t>
            </a:r>
          </a:p>
          <a:p>
            <a:pPr algn="ctr"/>
            <a:r>
              <a:rPr lang="ru-RU" dirty="0" smtClean="0"/>
              <a:t>(1580-1640)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286116" y="5214950"/>
            <a:ext cx="107157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643438" y="4714884"/>
            <a:ext cx="1785950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олонии во власти испанцев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57818" y="285728"/>
            <a:ext cx="2286016" cy="64294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</a:t>
            </a:r>
            <a:r>
              <a:rPr lang="ru-RU" sz="1600" dirty="0" smtClean="0"/>
              <a:t>ладения в Африки и Бразилии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57818" y="1071546"/>
            <a:ext cx="2286016" cy="50006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орты </a:t>
            </a:r>
            <a:r>
              <a:rPr lang="ru-RU" dirty="0" err="1" smtClean="0"/>
              <a:t>Гоа</a:t>
            </a:r>
            <a:r>
              <a:rPr lang="ru-RU" dirty="0" smtClean="0"/>
              <a:t> и </a:t>
            </a:r>
            <a:r>
              <a:rPr lang="ru-RU" dirty="0" err="1" smtClean="0"/>
              <a:t>Диу</a:t>
            </a:r>
            <a:r>
              <a:rPr lang="ru-RU" dirty="0" smtClean="0"/>
              <a:t> в Индии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3571868" y="571480"/>
            <a:ext cx="1714512" cy="642942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</a:t>
            </a:r>
            <a:r>
              <a:rPr lang="ru-RU" sz="1600" dirty="0" smtClean="0"/>
              <a:t>онец </a:t>
            </a:r>
            <a:r>
              <a:rPr lang="en-US" sz="1600" dirty="0" smtClean="0"/>
              <a:t>XVII </a:t>
            </a:r>
            <a:r>
              <a:rPr lang="ru-RU" sz="1600" dirty="0" smtClean="0"/>
              <a:t>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24766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Испания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3000364" y="1000108"/>
            <a:ext cx="1785950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Испания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857356" y="1428736"/>
            <a:ext cx="1071570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285984" y="1785926"/>
            <a:ext cx="1143008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3536943" y="2320917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4500562" y="1785926"/>
            <a:ext cx="1443038" cy="7469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4929190" y="1428736"/>
            <a:ext cx="1071570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071802" y="2786058"/>
            <a:ext cx="1928826" cy="1285884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южная часть Северной, Центральная и почти вся Южная Америка  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2428868"/>
            <a:ext cx="1500198" cy="571504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Перу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1571612"/>
            <a:ext cx="1428760" cy="571504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Мексика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2357430"/>
            <a:ext cx="1714512" cy="642942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Филиппины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1500174"/>
            <a:ext cx="1928826" cy="642942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ругие острова и архипелаги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3357554" y="4214818"/>
            <a:ext cx="1285884" cy="500066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28596" y="3571876"/>
            <a:ext cx="1643074" cy="642942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>
            <a:off x="2428860" y="4786322"/>
            <a:ext cx="1571636" cy="428628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</a:t>
            </a:r>
            <a:endParaRPr lang="ru-RU" dirty="0"/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4143372" y="5786454"/>
            <a:ext cx="1571636" cy="428628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</a:t>
            </a:r>
            <a:r>
              <a:rPr lang="ru-RU" sz="1600" dirty="0" smtClean="0"/>
              <a:t>ругие красители</a:t>
            </a:r>
            <a:endParaRPr lang="ru-RU" sz="1600" dirty="0"/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4143372" y="4786322"/>
            <a:ext cx="1571636" cy="428628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какао</a:t>
            </a:r>
            <a:endParaRPr lang="ru-RU" dirty="0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>
            <a:off x="2428860" y="5286388"/>
            <a:ext cx="1571636" cy="428628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табак</a:t>
            </a:r>
            <a:endParaRPr lang="ru-RU" dirty="0"/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4143372" y="5286388"/>
            <a:ext cx="1571636" cy="428628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пряности</a:t>
            </a:r>
            <a:endParaRPr lang="ru-RU" dirty="0"/>
          </a:p>
        </p:txBody>
      </p:sp>
      <p:sp>
        <p:nvSpPr>
          <p:cNvPr id="32" name="Прямоугольник с двумя скругленными соседними углами 31"/>
          <p:cNvSpPr/>
          <p:nvPr/>
        </p:nvSpPr>
        <p:spPr>
          <a:xfrm>
            <a:off x="2428860" y="5786454"/>
            <a:ext cx="1571636" cy="428628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индиго</a:t>
            </a:r>
            <a:endParaRPr lang="ru-RU" dirty="0"/>
          </a:p>
        </p:txBody>
      </p:sp>
      <p:sp>
        <p:nvSpPr>
          <p:cNvPr id="33" name="Левая фигурная скобка 32"/>
          <p:cNvSpPr/>
          <p:nvPr/>
        </p:nvSpPr>
        <p:spPr>
          <a:xfrm rot="16200000">
            <a:off x="1035819" y="2178835"/>
            <a:ext cx="500066" cy="214314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500034" y="4357694"/>
            <a:ext cx="1500198" cy="428628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серебро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428992" y="714356"/>
            <a:ext cx="1714512" cy="7858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Испания</a:t>
            </a:r>
            <a:endParaRPr lang="ru-RU" dirty="0"/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214282" y="785794"/>
            <a:ext cx="1500198" cy="571504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6786578" y="785794"/>
            <a:ext cx="1500198" cy="571504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Англия</a:t>
            </a:r>
            <a:endParaRPr lang="ru-RU" dirty="0"/>
          </a:p>
        </p:txBody>
      </p:sp>
      <p:sp>
        <p:nvSpPr>
          <p:cNvPr id="7" name="Двойная стрелка вверх/вниз 6"/>
          <p:cNvSpPr/>
          <p:nvPr/>
        </p:nvSpPr>
        <p:spPr>
          <a:xfrm rot="16200000">
            <a:off x="2393141" y="464323"/>
            <a:ext cx="500066" cy="1285884"/>
          </a:xfrm>
          <a:prstGeom prst="up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Двойная стрелка вверх/вниз 7"/>
          <p:cNvSpPr/>
          <p:nvPr/>
        </p:nvSpPr>
        <p:spPr>
          <a:xfrm rot="16200000">
            <a:off x="5723578" y="491472"/>
            <a:ext cx="484632" cy="1216152"/>
          </a:xfrm>
          <a:prstGeom prst="up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2536017" y="-821561"/>
            <a:ext cx="428628" cy="507209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1643042" y="2000240"/>
            <a:ext cx="2286016" cy="928694"/>
          </a:xfrm>
          <a:prstGeom prst="snip1Rect">
            <a:avLst/>
          </a:prstGeom>
          <a:ln w="57150">
            <a:solidFill>
              <a:srgbClr val="08988A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ервая колониальная война за Флориду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000232" y="3071810"/>
            <a:ext cx="1357322" cy="785818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71604" y="3929066"/>
            <a:ext cx="2286016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</a:t>
            </a:r>
            <a:r>
              <a:rPr lang="ru-RU" dirty="0" smtClean="0"/>
              <a:t>ранцузы потерпели поражение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1143040" y="3214686"/>
            <a:ext cx="342902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1472" y="4929198"/>
            <a:ext cx="54292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786446" y="2571744"/>
            <a:ext cx="242889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715008" y="3786190"/>
            <a:ext cx="2357454" cy="14287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Прибегнули к помощи </a:t>
            </a:r>
            <a:r>
              <a:rPr lang="ru-RU" dirty="0" smtClean="0">
                <a:hlinkClick r:id="rId2" action="ppaction://hlinksldjump"/>
              </a:rPr>
              <a:t>каперов</a:t>
            </a:r>
            <a:r>
              <a:rPr lang="ru-RU" dirty="0" smtClean="0"/>
              <a:t> и пиратов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42844" y="5500702"/>
            <a:ext cx="8577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МОГУЩЕСТВО  ИСПАНИИ НА МОРЯХ БЫЛО ПОДОРВАНО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Левая круглая скобка 26"/>
          <p:cNvSpPr/>
          <p:nvPr/>
        </p:nvSpPr>
        <p:spPr>
          <a:xfrm rot="16200000">
            <a:off x="4268390" y="1160842"/>
            <a:ext cx="107158" cy="8215371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3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24766" cy="6318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Фрэнсис Дрейк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3971924" cy="461488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Сэр </a:t>
            </a:r>
            <a:r>
              <a:rPr lang="ru-RU" sz="7200" b="1" dirty="0" smtClean="0"/>
              <a:t>Фрэнсис Дрейк</a:t>
            </a:r>
            <a:r>
              <a:rPr lang="ru-RU" sz="7200" dirty="0" smtClean="0"/>
              <a:t> (англ. </a:t>
            </a:r>
            <a:r>
              <a:rPr lang="ru-RU" sz="7200" i="1" dirty="0" err="1" smtClean="0"/>
              <a:t>Francis</a:t>
            </a:r>
            <a:r>
              <a:rPr lang="ru-RU" sz="7200" i="1" dirty="0" smtClean="0"/>
              <a:t> </a:t>
            </a:r>
            <a:r>
              <a:rPr lang="ru-RU" sz="7200" i="1" dirty="0" err="1" smtClean="0"/>
              <a:t>Drake</a:t>
            </a:r>
            <a:r>
              <a:rPr lang="ru-RU" sz="7200" dirty="0" smtClean="0"/>
              <a:t>; около 1540 — 28 января 1596) — английский мореплаватель, корсар, вице-адмирал (1588), баронет времён Елизаветы I. Первый англичанин, совершивший кругосветное путешествие (в 1577—1580 гг.). Активный участник разгрома испанского флота (Непобедимой Армады) в </a:t>
            </a:r>
            <a:r>
              <a:rPr lang="ru-RU" sz="7200" dirty="0" err="1" smtClean="0"/>
              <a:t>Гравелинском</a:t>
            </a:r>
            <a:r>
              <a:rPr lang="ru-RU" sz="7200" dirty="0" smtClean="0"/>
              <a:t> сражении 1588. Владел усадьбой </a:t>
            </a:r>
            <a:r>
              <a:rPr lang="ru-RU" sz="7200" dirty="0" err="1" smtClean="0"/>
              <a:t>Баклэнд-Эбби</a:t>
            </a:r>
            <a:r>
              <a:rPr lang="ru-RU" sz="7200" dirty="0" smtClean="0"/>
              <a:t> в </a:t>
            </a:r>
            <a:r>
              <a:rPr lang="ru-RU" sz="7200" dirty="0" err="1" smtClean="0"/>
              <a:t>Йелвертоне.В</a:t>
            </a:r>
            <a:r>
              <a:rPr lang="ru-RU" sz="7200" dirty="0" smtClean="0"/>
              <a:t> испанских колониях был известен, как </a:t>
            </a:r>
            <a:r>
              <a:rPr lang="ru-RU" sz="7200" i="1" dirty="0" smtClean="0"/>
              <a:t>Эль Драке</a:t>
            </a:r>
            <a:r>
              <a:rPr lang="ru-RU" sz="7200" dirty="0" smtClean="0"/>
              <a:t>, «</a:t>
            </a:r>
            <a:r>
              <a:rPr lang="ru-RU" sz="7200" i="1" dirty="0" smtClean="0"/>
              <a:t>Драко</a:t>
            </a:r>
            <a:r>
              <a:rPr lang="ru-RU" sz="7200" dirty="0" smtClean="0"/>
              <a:t>н» (</a:t>
            </a:r>
            <a:r>
              <a:rPr lang="ru-RU" sz="7200" i="1" dirty="0" err="1" smtClean="0"/>
              <a:t>El</a:t>
            </a:r>
            <a:r>
              <a:rPr lang="ru-RU" sz="7200" i="1" dirty="0" smtClean="0"/>
              <a:t> </a:t>
            </a:r>
            <a:r>
              <a:rPr lang="ru-RU" sz="7200" i="1" dirty="0" err="1" smtClean="0"/>
              <a:t>Draque</a:t>
            </a:r>
            <a:r>
              <a:rPr lang="ru-RU" sz="7200" dirty="0" smtClean="0"/>
              <a:t>, «</a:t>
            </a:r>
            <a:r>
              <a:rPr lang="ru-RU" sz="7200" dirty="0" err="1" smtClean="0"/>
              <a:t>Drac</a:t>
            </a:r>
            <a:r>
              <a:rPr lang="ru-RU" sz="7200" dirty="0" smtClean="0"/>
              <a:t>», «</a:t>
            </a:r>
            <a:r>
              <a:rPr lang="ru-RU" sz="7200" dirty="0" err="1" smtClean="0"/>
              <a:t>Drak</a:t>
            </a:r>
            <a:r>
              <a:rPr lang="ru-RU" sz="7200" dirty="0" smtClean="0"/>
              <a:t>»). Его имя на латыни было </a:t>
            </a:r>
            <a:r>
              <a:rPr lang="ru-RU" sz="7200" i="1" dirty="0" err="1" smtClean="0"/>
              <a:t>Franciscus</a:t>
            </a:r>
            <a:r>
              <a:rPr lang="ru-RU" sz="7200" i="1" dirty="0" smtClean="0"/>
              <a:t> </a:t>
            </a:r>
            <a:r>
              <a:rPr lang="ru-RU" sz="7200" i="1" dirty="0" err="1" smtClean="0"/>
              <a:t>Draco</a:t>
            </a:r>
            <a:r>
              <a:rPr lang="ru-RU" sz="7200" dirty="0" smtClean="0"/>
              <a:t> (</a:t>
            </a:r>
            <a:r>
              <a:rPr lang="ru-RU" sz="7200" i="1" dirty="0" err="1" smtClean="0"/>
              <a:t>Франциско</a:t>
            </a:r>
            <a:r>
              <a:rPr lang="ru-RU" sz="7200" i="1" dirty="0" smtClean="0"/>
              <a:t> Дракон</a:t>
            </a:r>
            <a:r>
              <a:rPr lang="ru-RU" sz="7200" dirty="0" smtClean="0"/>
              <a:t>). В английском языке </a:t>
            </a:r>
            <a:r>
              <a:rPr lang="ru-RU" sz="7200" dirty="0" err="1" smtClean="0"/>
              <a:t>Drake</a:t>
            </a:r>
            <a:r>
              <a:rPr lang="ru-RU" sz="7200" dirty="0" smtClean="0"/>
              <a:t> («селезень») — устаревшая форма слова «дракон».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00108"/>
            <a:ext cx="3857652" cy="52636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57818" y="6286520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Фрэнсис Дрейк</a:t>
            </a:r>
            <a:endParaRPr lang="ru-RU" dirty="0"/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6471186"/>
            <a:ext cx="4720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(</a:t>
            </a:r>
            <a:r>
              <a:rPr lang="ru-RU" sz="1000" dirty="0">
                <a:solidFill>
                  <a:prstClr val="black"/>
                </a:solidFill>
              </a:rPr>
              <a:t>Материал и портрет из Википедии — свободной </a:t>
            </a:r>
            <a:r>
              <a:rPr lang="ru-RU" sz="1000" dirty="0" smtClean="0">
                <a:solidFill>
                  <a:prstClr val="black"/>
                </a:solidFill>
              </a:rPr>
              <a:t>энциклопедии)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7424766" cy="5604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Колониальные империи Голландия, Франция и Англия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7429552" cy="7858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Особенностью колониальной экспансии этих стран в </a:t>
            </a:r>
            <a:r>
              <a:rPr lang="en-US" dirty="0" smtClean="0"/>
              <a:t>XVII-XVIII </a:t>
            </a:r>
            <a:r>
              <a:rPr lang="ru-RU" dirty="0" smtClean="0"/>
              <a:t>вв. было то, что она велась силами и на средства частных торговых компаний.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071802" y="2285992"/>
            <a:ext cx="2071702" cy="785818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Голландия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678893" y="3250405"/>
            <a:ext cx="1143008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1928794" y="2786058"/>
            <a:ext cx="1000132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464843" y="3321843"/>
            <a:ext cx="1071570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72066" y="2857496"/>
            <a:ext cx="1357322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с одним вырезанным скругленным углом 19"/>
          <p:cNvSpPr/>
          <p:nvPr/>
        </p:nvSpPr>
        <p:spPr>
          <a:xfrm>
            <a:off x="214282" y="3071810"/>
            <a:ext cx="1714512" cy="857256"/>
          </a:xfrm>
          <a:prstGeom prst="snipRoundRect">
            <a:avLst/>
          </a:prstGeom>
          <a:ln w="57150">
            <a:solidFill>
              <a:srgbClr val="540DBD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зиатские владения </a:t>
            </a:r>
            <a:r>
              <a:rPr lang="ru-RU" dirty="0"/>
              <a:t>П</a:t>
            </a:r>
            <a:r>
              <a:rPr lang="ru-RU" dirty="0" smtClean="0"/>
              <a:t>ортугалии </a:t>
            </a:r>
            <a:endParaRPr lang="ru-RU" dirty="0"/>
          </a:p>
        </p:txBody>
      </p:sp>
      <p:sp>
        <p:nvSpPr>
          <p:cNvPr id="21" name="Прямоугольник с одним вырезанным скругленным углом 20"/>
          <p:cNvSpPr/>
          <p:nvPr/>
        </p:nvSpPr>
        <p:spPr>
          <a:xfrm>
            <a:off x="1857356" y="4286256"/>
            <a:ext cx="1571636" cy="642942"/>
          </a:xfrm>
          <a:prstGeom prst="snipRoundRect">
            <a:avLst/>
          </a:prstGeom>
          <a:ln w="57150">
            <a:solidFill>
              <a:srgbClr val="540DBD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Индонезия </a:t>
            </a:r>
            <a:endParaRPr lang="ru-RU" dirty="0"/>
          </a:p>
        </p:txBody>
      </p:sp>
      <p:sp>
        <p:nvSpPr>
          <p:cNvPr id="22" name="Прямоугольник с одним вырезанным скругленным углом 21"/>
          <p:cNvSpPr/>
          <p:nvPr/>
        </p:nvSpPr>
        <p:spPr>
          <a:xfrm>
            <a:off x="4857752" y="4286256"/>
            <a:ext cx="1571636" cy="785818"/>
          </a:xfrm>
          <a:prstGeom prst="snipRoundRect">
            <a:avLst/>
          </a:prstGeom>
          <a:ln w="57150">
            <a:solidFill>
              <a:srgbClr val="540DBD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Юг Африки</a:t>
            </a:r>
            <a:endParaRPr lang="ru-RU" dirty="0"/>
          </a:p>
        </p:txBody>
      </p:sp>
      <p:sp>
        <p:nvSpPr>
          <p:cNvPr id="23" name="Прямоугольник с одним вырезанным скругленным углом 22"/>
          <p:cNvSpPr/>
          <p:nvPr/>
        </p:nvSpPr>
        <p:spPr>
          <a:xfrm>
            <a:off x="6500826" y="3286124"/>
            <a:ext cx="1643074" cy="642942"/>
          </a:xfrm>
          <a:prstGeom prst="snipRoundRect">
            <a:avLst/>
          </a:prstGeom>
          <a:ln w="57150">
            <a:solidFill>
              <a:srgbClr val="540DBD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обережье Америки</a:t>
            </a:r>
            <a:endParaRPr lang="ru-RU" dirty="0"/>
          </a:p>
        </p:txBody>
      </p:sp>
      <p:sp>
        <p:nvSpPr>
          <p:cNvPr id="34" name="Стрелка вниз 33"/>
          <p:cNvSpPr/>
          <p:nvPr/>
        </p:nvSpPr>
        <p:spPr>
          <a:xfrm>
            <a:off x="1857356" y="5072074"/>
            <a:ext cx="357190" cy="428628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57356" y="5572140"/>
            <a:ext cx="1285884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Захват торговли и производства опиума</a:t>
            </a:r>
            <a:endParaRPr lang="ru-RU" sz="1200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4857752" y="5214950"/>
            <a:ext cx="357190" cy="428628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7786710" y="4071942"/>
            <a:ext cx="357190" cy="428628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714876" y="5715016"/>
            <a:ext cx="1285884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Капская колония</a:t>
            </a:r>
            <a:endParaRPr lang="ru-RU" sz="16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929454" y="4572008"/>
            <a:ext cx="1285884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</a:t>
            </a:r>
            <a:r>
              <a:rPr lang="ru-RU" sz="1200" dirty="0" smtClean="0"/>
              <a:t>олонии Суринам и Новый Амстердам</a:t>
            </a:r>
            <a:endParaRPr lang="ru-RU" sz="1200" dirty="0"/>
          </a:p>
        </p:txBody>
      </p:sp>
      <p:sp>
        <p:nvSpPr>
          <p:cNvPr id="42" name="Стрелка влево 41"/>
          <p:cNvSpPr/>
          <p:nvPr/>
        </p:nvSpPr>
        <p:spPr>
          <a:xfrm>
            <a:off x="6072198" y="6000768"/>
            <a:ext cx="571504" cy="357190"/>
          </a:xfrm>
          <a:prstGeom prst="lef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86578" y="5929330"/>
            <a:ext cx="114300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ф</a:t>
            </a:r>
            <a:r>
              <a:rPr lang="ru-RU" sz="1600" dirty="0" smtClean="0"/>
              <a:t>ермеры-буры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399</TotalTime>
  <Words>485</Words>
  <Application>Microsoft Office PowerPoint</Application>
  <PresentationFormat>Экран (4:3)</PresentationFormat>
  <Paragraphs>139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КОЛОНИАЛЬНЫЕ ИМПЕРИИ</vt:lpstr>
      <vt:lpstr>План:</vt:lpstr>
      <vt:lpstr>Ослабление «старых» колониальных империй – Испании и Португалии </vt:lpstr>
      <vt:lpstr>Португалия</vt:lpstr>
      <vt:lpstr>Презентация PowerPoint</vt:lpstr>
      <vt:lpstr>Испания</vt:lpstr>
      <vt:lpstr>Презентация PowerPoint</vt:lpstr>
      <vt:lpstr>Фрэнсис Дрейк</vt:lpstr>
      <vt:lpstr>Колониальные империи Голландия, Франция и Англия </vt:lpstr>
      <vt:lpstr>Презентация PowerPoint</vt:lpstr>
      <vt:lpstr>Презентация PowerPoint</vt:lpstr>
      <vt:lpstr>Презентация PowerPoint</vt:lpstr>
      <vt:lpstr>Джеймс Кук</vt:lpstr>
      <vt:lpstr>Последствия европейской колонизации для стран Востока</vt:lpstr>
      <vt:lpstr>Возникновение независимых государств в Латинской Америки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КОЛОНИАЛЬНЫЕ ИМПЕРИИ</dc:title>
  <dc:creator>1</dc:creator>
  <cp:lastModifiedBy>ЗАЙКА</cp:lastModifiedBy>
  <cp:revision>52</cp:revision>
  <dcterms:created xsi:type="dcterms:W3CDTF">2011-03-17T13:37:03Z</dcterms:created>
  <dcterms:modified xsi:type="dcterms:W3CDTF">2013-07-23T15:01:07Z</dcterms:modified>
</cp:coreProperties>
</file>