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5" r:id="rId8"/>
    <p:sldId id="267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24936" cy="1793167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sz="6000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ГОРНЫЕ МАРИЙЦЫ</a:t>
            </a:r>
            <a:endParaRPr lang="ru-RU" sz="6000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пк\Desktop\Hill_mari_folk_ensem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753100" cy="430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960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21896" y="116632"/>
            <a:ext cx="8914600" cy="2373070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b="1" dirty="0" err="1">
                <a:solidFill>
                  <a:srgbClr val="C00000"/>
                </a:solidFill>
              </a:rPr>
              <a:t>Го́рные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мари́йцы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/>
              <a:t>(</a:t>
            </a:r>
            <a:r>
              <a:rPr lang="ru-RU" b="1" dirty="0" err="1"/>
              <a:t>горномар</a:t>
            </a:r>
            <a:r>
              <a:rPr lang="ru-RU" b="1" dirty="0"/>
              <a:t>. </a:t>
            </a:r>
            <a:r>
              <a:rPr lang="ru-RU" b="1" i="1" dirty="0" err="1">
                <a:solidFill>
                  <a:srgbClr val="C00000"/>
                </a:solidFill>
              </a:rPr>
              <a:t>Кырык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мары</a:t>
            </a:r>
            <a:r>
              <a:rPr lang="ru-RU" b="1" dirty="0"/>
              <a:t>)</a:t>
            </a:r>
            <a:r>
              <a:rPr lang="ru-RU" b="1" dirty="0" smtClean="0"/>
              <a:t> </a:t>
            </a:r>
            <a:r>
              <a:rPr lang="ru-RU" b="1" dirty="0"/>
              <a:t>— компактно расселённая этнолингвистическая группа марийцев, проживающая в основном на западе Марий Эл, а также в Нижегородской и Кировской областях России. </a:t>
            </a:r>
            <a:endParaRPr lang="ru-RU" b="1" dirty="0" smtClean="0"/>
          </a:p>
          <a:p>
            <a:pPr marL="45720" indent="0" algn="just">
              <a:buNone/>
            </a:pPr>
            <a:r>
              <a:rPr lang="ru-RU" b="1" dirty="0" smtClean="0"/>
              <a:t>Термин </a:t>
            </a:r>
            <a:r>
              <a:rPr lang="ru-RU" b="1" dirty="0"/>
              <a:t>горные марийцы произошел от русской традиции называть население холмистого правобережья Волги </a:t>
            </a:r>
            <a:r>
              <a:rPr lang="ru-RU" b="1" dirty="0">
                <a:solidFill>
                  <a:srgbClr val="C00000"/>
                </a:solidFill>
              </a:rPr>
              <a:t>горными людьми. </a:t>
            </a:r>
          </a:p>
        </p:txBody>
      </p:sp>
      <p:pic>
        <p:nvPicPr>
          <p:cNvPr id="2051" name="Picture 3" descr="C:\Users\пк\Desktop\mel_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9"/>
          <a:stretch/>
        </p:blipFill>
        <p:spPr bwMode="auto">
          <a:xfrm>
            <a:off x="1403648" y="2489702"/>
            <a:ext cx="6042248" cy="4268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71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332656"/>
            <a:ext cx="8928992" cy="347472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b="1" dirty="0">
                <a:solidFill>
                  <a:schemeClr val="tx1"/>
                </a:solidFill>
              </a:rPr>
              <a:t>Различия между горными и луговыми мари стали проявляться с IX—XI вв.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На </a:t>
            </a:r>
            <a:r>
              <a:rPr lang="ru-RU" sz="2400" b="1" dirty="0">
                <a:solidFill>
                  <a:schemeClr val="tx1"/>
                </a:solidFill>
              </a:rPr>
              <a:t>формирование </a:t>
            </a:r>
            <a:r>
              <a:rPr lang="ru-RU" sz="2400" b="1" dirty="0" err="1">
                <a:solidFill>
                  <a:schemeClr val="tx1"/>
                </a:solidFill>
              </a:rPr>
              <a:t>горномарийской</a:t>
            </a:r>
            <a:r>
              <a:rPr lang="ru-RU" sz="2400" b="1" dirty="0">
                <a:solidFill>
                  <a:schemeClr val="tx1"/>
                </a:solidFill>
              </a:rPr>
              <a:t> этнокультурной общности большое влияние оказали чуваши и русские, политические события, связанные с присоединением Марийского края к России.</a:t>
            </a:r>
          </a:p>
        </p:txBody>
      </p:sp>
      <p:pic>
        <p:nvPicPr>
          <p:cNvPr id="5122" name="Picture 2" descr="C:\Users\пк\Desktop\erv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943"/>
            <a:ext cx="5619750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741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55776" y="291602"/>
            <a:ext cx="6400800" cy="6451038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Ч</a:t>
            </a:r>
            <a:r>
              <a:rPr lang="ru-RU" b="1" dirty="0" smtClean="0">
                <a:solidFill>
                  <a:schemeClr val="tx1"/>
                </a:solidFill>
              </a:rPr>
              <a:t>исленность </a:t>
            </a:r>
            <a:r>
              <a:rPr lang="ru-RU" b="1" dirty="0">
                <a:solidFill>
                  <a:schemeClr val="tx1"/>
                </a:solidFill>
              </a:rPr>
              <a:t>горных марийцев составляет около </a:t>
            </a:r>
            <a:r>
              <a:rPr lang="ru-RU" b="1" dirty="0">
                <a:solidFill>
                  <a:srgbClr val="C00000"/>
                </a:solidFill>
              </a:rPr>
              <a:t>135 тыс. человек </a:t>
            </a:r>
            <a:r>
              <a:rPr lang="ru-RU" b="1" dirty="0">
                <a:solidFill>
                  <a:schemeClr val="tx1"/>
                </a:solidFill>
              </a:rPr>
              <a:t>из более чем 700 тыс. марийцев (около </a:t>
            </a:r>
            <a:r>
              <a:rPr lang="ru-RU" b="1" dirty="0">
                <a:solidFill>
                  <a:srgbClr val="C00000"/>
                </a:solidFill>
              </a:rPr>
              <a:t>20 % </a:t>
            </a:r>
            <a:r>
              <a:rPr lang="ru-RU" b="1" dirty="0">
                <a:solidFill>
                  <a:schemeClr val="tx1"/>
                </a:solidFill>
              </a:rPr>
              <a:t>от них</a:t>
            </a:r>
            <a:r>
              <a:rPr lang="ru-RU" b="1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Различия между горными и луговыми </a:t>
            </a:r>
            <a:r>
              <a:rPr lang="ru-RU" b="1" dirty="0" smtClean="0">
                <a:solidFill>
                  <a:schemeClr val="tx1"/>
                </a:solidFill>
              </a:rPr>
              <a:t>марийцами  </a:t>
            </a:r>
            <a:r>
              <a:rPr lang="ru-RU" b="1" dirty="0">
                <a:solidFill>
                  <a:schemeClr val="tx1"/>
                </a:solidFill>
              </a:rPr>
              <a:t>стали проявляться с IX—XI вв. На формирование </a:t>
            </a:r>
            <a:r>
              <a:rPr lang="ru-RU" b="1" dirty="0" err="1">
                <a:solidFill>
                  <a:schemeClr val="tx1"/>
                </a:solidFill>
              </a:rPr>
              <a:t>горномарийской</a:t>
            </a:r>
            <a:r>
              <a:rPr lang="ru-RU" b="1" dirty="0">
                <a:solidFill>
                  <a:schemeClr val="tx1"/>
                </a:solidFill>
              </a:rPr>
              <a:t> этнокультурной общности большое влияние оказали чуваши и русские, политические события, связанные с присоединением Марийского края к России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Традиционной </a:t>
            </a:r>
            <a:r>
              <a:rPr lang="ru-RU" b="1" dirty="0">
                <a:solidFill>
                  <a:srgbClr val="C00000"/>
                </a:solidFill>
              </a:rPr>
              <a:t>религией </a:t>
            </a:r>
            <a:r>
              <a:rPr lang="ru-RU" b="1" dirty="0">
                <a:solidFill>
                  <a:schemeClr val="tx1"/>
                </a:solidFill>
              </a:rPr>
              <a:t>марийцев является марийская традиционная религия, которая является сочетанием язычества и монотеизма. Большинство марийцев исповедуют православие.</a:t>
            </a:r>
          </a:p>
          <a:p>
            <a:endParaRPr lang="ru-RU" b="1" dirty="0"/>
          </a:p>
        </p:txBody>
      </p:sp>
      <p:pic>
        <p:nvPicPr>
          <p:cNvPr id="3073" name="Picture 1" descr="C:\Users\пк\Desktop\132911_html_4c55c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9" y="260648"/>
            <a:ext cx="2160587" cy="306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658" y="3645024"/>
            <a:ext cx="2160587" cy="3097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6613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5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5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5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8964488" cy="4608512"/>
          </a:xfrm>
        </p:spPr>
        <p:txBody>
          <a:bodyPr>
            <a:normAutofit/>
          </a:bodyPr>
          <a:lstStyle/>
          <a:p>
            <a:pPr algn="just"/>
            <a:r>
              <a:rPr lang="ru-RU" sz="2100" b="1" dirty="0">
                <a:solidFill>
                  <a:schemeClr val="tx1"/>
                </a:solidFill>
              </a:rPr>
              <a:t>Г</a:t>
            </a:r>
            <a:r>
              <a:rPr lang="ru-RU" sz="2100" b="1" dirty="0" smtClean="0">
                <a:solidFill>
                  <a:schemeClr val="tx1"/>
                </a:solidFill>
              </a:rPr>
              <a:t>орные </a:t>
            </a:r>
            <a:r>
              <a:rPr lang="ru-RU" sz="2100" b="1" dirty="0">
                <a:solidFill>
                  <a:schemeClr val="tx1"/>
                </a:solidFill>
              </a:rPr>
              <a:t>марийцы, как и луговые до прихода русских в край пользовались своей </a:t>
            </a:r>
            <a:r>
              <a:rPr lang="ru-RU" sz="2100" b="1" dirty="0">
                <a:solidFill>
                  <a:srgbClr val="C00000"/>
                </a:solidFill>
              </a:rPr>
              <a:t>письменностью.</a:t>
            </a:r>
          </a:p>
          <a:p>
            <a:pPr algn="just"/>
            <a:r>
              <a:rPr lang="ru-RU" sz="2100" b="1" dirty="0">
                <a:solidFill>
                  <a:schemeClr val="tx1"/>
                </a:solidFill>
              </a:rPr>
              <a:t>Говорят на  </a:t>
            </a:r>
            <a:r>
              <a:rPr lang="ru-RU" sz="2100" b="1" dirty="0" err="1">
                <a:solidFill>
                  <a:schemeClr val="tx1"/>
                </a:solidFill>
              </a:rPr>
              <a:t>горномарийском</a:t>
            </a:r>
            <a:r>
              <a:rPr lang="ru-RU" sz="2100" b="1" dirty="0">
                <a:solidFill>
                  <a:schemeClr val="tx1"/>
                </a:solidFill>
              </a:rPr>
              <a:t> языках финно-угорской группы уральской семьи. </a:t>
            </a:r>
          </a:p>
          <a:p>
            <a:pPr algn="just"/>
            <a:r>
              <a:rPr lang="ru-RU" sz="2100" b="1" dirty="0" smtClean="0">
                <a:solidFill>
                  <a:schemeClr val="tx1"/>
                </a:solidFill>
              </a:rPr>
              <a:t>Первый </a:t>
            </a:r>
            <a:r>
              <a:rPr lang="ru-RU" sz="2100" b="1" dirty="0">
                <a:solidFill>
                  <a:schemeClr val="tx1"/>
                </a:solidFill>
              </a:rPr>
              <a:t>достоверный текст на кириллице на </a:t>
            </a:r>
            <a:r>
              <a:rPr lang="ru-RU" sz="2100" b="1" dirty="0" err="1">
                <a:solidFill>
                  <a:schemeClr val="tx1"/>
                </a:solidFill>
              </a:rPr>
              <a:t>горномарийском</a:t>
            </a:r>
            <a:r>
              <a:rPr lang="ru-RU" sz="2100" b="1" dirty="0">
                <a:solidFill>
                  <a:schemeClr val="tx1"/>
                </a:solidFill>
              </a:rPr>
              <a:t> языке относится к 1767 году. Он написан учениками-горными черемисами Казани в стиле хвалебной оды в честь приезда Императрицы Екатерины Второй в Казань</a:t>
            </a:r>
            <a:r>
              <a:rPr lang="ru-RU" sz="2100" b="1" dirty="0" smtClean="0">
                <a:solidFill>
                  <a:schemeClr val="tx1"/>
                </a:solidFill>
              </a:rPr>
              <a:t>. Есть </a:t>
            </a:r>
            <a:r>
              <a:rPr lang="ru-RU" sz="2100" b="1" dirty="0">
                <a:solidFill>
                  <a:schemeClr val="tx1"/>
                </a:solidFill>
              </a:rPr>
              <a:t>предположения, что в то же время </a:t>
            </a:r>
            <a:r>
              <a:rPr lang="ru-RU" sz="2100" b="1" dirty="0" err="1">
                <a:solidFill>
                  <a:schemeClr val="tx1"/>
                </a:solidFill>
              </a:rPr>
              <a:t>письмотворчеством</a:t>
            </a:r>
            <a:r>
              <a:rPr lang="ru-RU" sz="2100" b="1" dirty="0">
                <a:solidFill>
                  <a:schemeClr val="tx1"/>
                </a:solidFill>
              </a:rPr>
              <a:t> занимались и ученики марийцы в Нижнем Новгороде</a:t>
            </a:r>
            <a:r>
              <a:rPr lang="ru-RU" sz="21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На </a:t>
            </a:r>
            <a:r>
              <a:rPr lang="ru-RU" sz="2100" b="1" dirty="0" err="1">
                <a:solidFill>
                  <a:schemeClr val="tx1"/>
                </a:solidFill>
              </a:rPr>
              <a:t>горномарийском</a:t>
            </a:r>
            <a:r>
              <a:rPr lang="ru-RU" sz="2100" b="1" dirty="0">
                <a:solidFill>
                  <a:schemeClr val="tx1"/>
                </a:solidFill>
              </a:rPr>
              <a:t> языке </a:t>
            </a:r>
            <a:r>
              <a:rPr lang="ru-RU" sz="2100" b="1" dirty="0" smtClean="0">
                <a:solidFill>
                  <a:schemeClr val="tx1"/>
                </a:solidFill>
              </a:rPr>
              <a:t>первая </a:t>
            </a:r>
            <a:r>
              <a:rPr lang="ru-RU" sz="2100" b="1" dirty="0">
                <a:solidFill>
                  <a:schemeClr val="tx1"/>
                </a:solidFill>
              </a:rPr>
              <a:t>книга вышла в </a:t>
            </a:r>
            <a:r>
              <a:rPr lang="ru-RU" sz="2100" b="1" dirty="0" smtClean="0">
                <a:solidFill>
                  <a:schemeClr val="tx1"/>
                </a:solidFill>
              </a:rPr>
              <a:t>1821 </a:t>
            </a:r>
            <a:r>
              <a:rPr lang="ru-RU" sz="2100" b="1" dirty="0">
                <a:solidFill>
                  <a:schemeClr val="tx1"/>
                </a:solidFill>
              </a:rPr>
              <a:t>году в Петербурге и называется </a:t>
            </a:r>
            <a:r>
              <a:rPr lang="ru-RU" sz="21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«</a:t>
            </a:r>
            <a:r>
              <a:rPr lang="ru-RU" sz="2100" b="1" dirty="0">
                <a:solidFill>
                  <a:schemeClr val="tx1"/>
                </a:solidFill>
              </a:rPr>
              <a:t>Евангелие от Матфея». </a:t>
            </a:r>
            <a:endParaRPr lang="ru-RU" sz="2100" b="1" dirty="0" smtClean="0">
              <a:solidFill>
                <a:schemeClr val="tx1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042011"/>
            <a:ext cx="4392488" cy="2705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3727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8632" y="34731"/>
            <a:ext cx="302433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Одежда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88640"/>
            <a:ext cx="5361091" cy="662473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/>
            <a:r>
              <a:rPr lang="ru-RU" sz="1800" b="1" dirty="0" smtClean="0">
                <a:solidFill>
                  <a:schemeClr val="tx1"/>
                </a:solidFill>
              </a:rPr>
              <a:t>Основной одеждой марийцев была рубаха </a:t>
            </a:r>
            <a:r>
              <a:rPr lang="ru-RU" sz="1800" b="1" dirty="0" err="1" smtClean="0">
                <a:solidFill>
                  <a:schemeClr val="tx1"/>
                </a:solidFill>
              </a:rPr>
              <a:t>тунико</a:t>
            </a:r>
            <a:r>
              <a:rPr lang="ru-RU" sz="1800" b="1" dirty="0" smtClean="0">
                <a:solidFill>
                  <a:schemeClr val="tx1"/>
                </a:solidFill>
              </a:rPr>
              <a:t>-образного покроя (</a:t>
            </a:r>
            <a:r>
              <a:rPr lang="ru-RU" sz="1800" b="1" dirty="0" err="1" smtClean="0">
                <a:solidFill>
                  <a:schemeClr val="tx1"/>
                </a:solidFill>
              </a:rPr>
              <a:t>тувыр</a:t>
            </a:r>
            <a:r>
              <a:rPr lang="ru-RU" sz="1800" b="1" dirty="0" smtClean="0">
                <a:solidFill>
                  <a:schemeClr val="tx1"/>
                </a:solidFill>
              </a:rPr>
              <a:t>), штаны (</a:t>
            </a:r>
            <a:r>
              <a:rPr lang="ru-RU" sz="1800" b="1" dirty="0" err="1" smtClean="0">
                <a:solidFill>
                  <a:schemeClr val="tx1"/>
                </a:solidFill>
              </a:rPr>
              <a:t>йолаш</a:t>
            </a:r>
            <a:r>
              <a:rPr lang="ru-RU" sz="1800" b="1" dirty="0" smtClean="0">
                <a:solidFill>
                  <a:schemeClr val="tx1"/>
                </a:solidFill>
              </a:rPr>
              <a:t>), а также кафтан (</a:t>
            </a:r>
            <a:r>
              <a:rPr lang="ru-RU" sz="1800" b="1" dirty="0" err="1" smtClean="0">
                <a:solidFill>
                  <a:schemeClr val="tx1"/>
                </a:solidFill>
              </a:rPr>
              <a:t>шовыр</a:t>
            </a:r>
            <a:r>
              <a:rPr lang="ru-RU" sz="1800" b="1" dirty="0" smtClean="0">
                <a:solidFill>
                  <a:schemeClr val="tx1"/>
                </a:solidFill>
              </a:rPr>
              <a:t>), вся одежда опоясывалась поясным полотенцем (</a:t>
            </a:r>
            <a:r>
              <a:rPr lang="ru-RU" sz="1800" b="1" dirty="0" err="1" smtClean="0">
                <a:solidFill>
                  <a:schemeClr val="tx1"/>
                </a:solidFill>
              </a:rPr>
              <a:t>солык</a:t>
            </a:r>
            <a:r>
              <a:rPr lang="ru-RU" sz="1800" b="1" dirty="0" smtClean="0">
                <a:solidFill>
                  <a:schemeClr val="tx1"/>
                </a:solidFill>
              </a:rPr>
              <a:t>), а иногда и поясом (</a:t>
            </a:r>
            <a:r>
              <a:rPr lang="ru-RU" sz="1800" b="1" dirty="0" err="1" smtClean="0">
                <a:solidFill>
                  <a:schemeClr val="tx1"/>
                </a:solidFill>
              </a:rPr>
              <a:t>ÿштö</a:t>
            </a:r>
            <a:r>
              <a:rPr lang="ru-RU" sz="1800" b="1" dirty="0" smtClean="0">
                <a:solidFill>
                  <a:schemeClr val="tx1"/>
                </a:solidFill>
              </a:rPr>
              <a:t>).</a:t>
            </a:r>
          </a:p>
          <a:p>
            <a:pPr marL="45720" indent="0" algn="just">
              <a:buNone/>
            </a:pPr>
            <a:endParaRPr lang="ru-RU" sz="9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800" b="1" dirty="0" smtClean="0">
                <a:solidFill>
                  <a:schemeClr val="tx1"/>
                </a:solidFill>
              </a:rPr>
              <a:t>Мужчины могли носить войлочную шляпу с полями, шапку и накомарник. Обувью служили кожаные сапоги, а позже — валенки и лапти (заимствование из русского костюма). Для работы в болотистой местности к обуви прикрепляли деревянные платформы (</a:t>
            </a:r>
            <a:r>
              <a:rPr lang="ru-RU" sz="1800" b="1" dirty="0" err="1" smtClean="0">
                <a:solidFill>
                  <a:schemeClr val="tx1"/>
                </a:solidFill>
              </a:rPr>
              <a:t>кетырма</a:t>
            </a:r>
            <a:r>
              <a:rPr lang="ru-RU" sz="1800" b="1" dirty="0" smtClean="0">
                <a:solidFill>
                  <a:schemeClr val="tx1"/>
                </a:solidFill>
              </a:rPr>
              <a:t>).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800" b="1" dirty="0" smtClean="0">
                <a:solidFill>
                  <a:schemeClr val="tx1"/>
                </a:solidFill>
              </a:rPr>
              <a:t>У женщин были распространены поясные подвески — украшения из бисера, раковин каури, монеток, </a:t>
            </a:r>
            <a:r>
              <a:rPr lang="ru-RU" sz="1800" b="1" dirty="0" smtClean="0">
                <a:solidFill>
                  <a:schemeClr val="tx1"/>
                </a:solidFill>
              </a:rPr>
              <a:t>застежек.   </a:t>
            </a:r>
            <a:r>
              <a:rPr lang="ru-RU" sz="1800" b="1" dirty="0">
                <a:solidFill>
                  <a:schemeClr val="tx1"/>
                </a:solidFill>
              </a:rPr>
              <a:t>С</a:t>
            </a:r>
            <a:r>
              <a:rPr lang="ru-RU" sz="1800" b="1" dirty="0" smtClean="0">
                <a:solidFill>
                  <a:schemeClr val="tx1"/>
                </a:solidFill>
              </a:rPr>
              <a:t>уществовало </a:t>
            </a:r>
            <a:r>
              <a:rPr lang="ru-RU" sz="1800" b="1" dirty="0" smtClean="0">
                <a:solidFill>
                  <a:schemeClr val="tx1"/>
                </a:solidFill>
              </a:rPr>
              <a:t>три вида женских головных уборов: конусовидный колпак с затылочной лопастью; сорока (заимствована у русских), </a:t>
            </a:r>
            <a:r>
              <a:rPr lang="ru-RU" sz="1800" b="1" dirty="0" err="1" smtClean="0">
                <a:solidFill>
                  <a:schemeClr val="tx1"/>
                </a:solidFill>
              </a:rPr>
              <a:t>шарпан</a:t>
            </a:r>
            <a:r>
              <a:rPr lang="ru-RU" sz="1800" b="1" dirty="0" smtClean="0">
                <a:solidFill>
                  <a:schemeClr val="tx1"/>
                </a:solidFill>
              </a:rPr>
              <a:t> — головное полотенце с очельем. Схожим с мордовским и удмуртским головным убором является </a:t>
            </a:r>
            <a:r>
              <a:rPr lang="ru-RU" sz="1800" b="1" dirty="0" err="1" smtClean="0">
                <a:solidFill>
                  <a:schemeClr val="tx1"/>
                </a:solidFill>
              </a:rPr>
              <a:t>шурка</a:t>
            </a:r>
            <a:r>
              <a:rPr lang="ru-RU" sz="1800" b="1" dirty="0" smtClean="0">
                <a:solidFill>
                  <a:schemeClr val="tx1"/>
                </a:solidFill>
              </a:rPr>
              <a:t> .</a:t>
            </a:r>
          </a:p>
          <a:p>
            <a:pPr algn="just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1389" y="1052736"/>
            <a:ext cx="3658823" cy="2605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1363" y="3789040"/>
            <a:ext cx="2474397" cy="2928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547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ПИЩА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9602" y="836712"/>
            <a:ext cx="8568952" cy="347472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b="1" dirty="0">
                <a:solidFill>
                  <a:schemeClr val="tx1"/>
                </a:solidFill>
              </a:rPr>
              <a:t>Основными традиционными блюдами марийцев были пресный хлеб из овсяной, ячменной, реже ржаной муки, выпекались также лепешки и пироги с разной начинкой. Популярным блюдом была </a:t>
            </a:r>
            <a:r>
              <a:rPr lang="ru-RU" b="1" dirty="0" err="1">
                <a:solidFill>
                  <a:schemeClr val="tx1"/>
                </a:solidFill>
              </a:rPr>
              <a:t>лашка</a:t>
            </a:r>
            <a:r>
              <a:rPr lang="ru-RU" b="1" dirty="0">
                <a:solidFill>
                  <a:schemeClr val="tx1"/>
                </a:solidFill>
              </a:rPr>
              <a:t> - суп с шариками из пресного теста, ели также вареники с начинкой из мяса или творога, слоеные блины, вареную колбасу, которую начиняли салом или кровью с крупой и др. Пили пахту, пиво, </a:t>
            </a:r>
            <a:r>
              <a:rPr lang="ru-RU" b="1" dirty="0" err="1">
                <a:solidFill>
                  <a:schemeClr val="tx1"/>
                </a:solidFill>
              </a:rPr>
              <a:t>пуро</a:t>
            </a:r>
            <a:r>
              <a:rPr lang="ru-RU" b="1" dirty="0">
                <a:solidFill>
                  <a:schemeClr val="tx1"/>
                </a:solidFill>
              </a:rPr>
              <a:t> – крепкий медовый напиток.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6747" y="3717032"/>
            <a:ext cx="396264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3208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88640"/>
            <a:ext cx="9036496" cy="34747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Благодаря занимаемой ими хорошей почве горные марийцы рано перешли к </a:t>
            </a:r>
            <a:r>
              <a:rPr lang="ru-RU" b="1" dirty="0">
                <a:solidFill>
                  <a:srgbClr val="C00000"/>
                </a:solidFill>
              </a:rPr>
              <a:t>земледелию</a:t>
            </a:r>
            <a:r>
              <a:rPr lang="ru-RU" b="1" dirty="0">
                <a:solidFill>
                  <a:schemeClr val="tx1"/>
                </a:solidFill>
              </a:rPr>
              <a:t>, которое и до сих пор составляет почти исключительное их занятие.  Хорошо было развито садоводство, имевшее товарный характер.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У </a:t>
            </a:r>
            <a:r>
              <a:rPr lang="ru-RU" b="1" dirty="0">
                <a:solidFill>
                  <a:schemeClr val="tx1"/>
                </a:solidFill>
              </a:rPr>
              <a:t>горных мари есть свой театр, который народ любит и активно посещает спектакли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На </a:t>
            </a:r>
            <a:r>
              <a:rPr lang="ru-RU" b="1" dirty="0">
                <a:solidFill>
                  <a:srgbClr val="C00000"/>
                </a:solidFill>
              </a:rPr>
              <a:t>музеи </a:t>
            </a:r>
            <a:r>
              <a:rPr lang="ru-RU" b="1" dirty="0" err="1">
                <a:solidFill>
                  <a:schemeClr val="tx1"/>
                </a:solidFill>
              </a:rPr>
              <a:t>горномарийская</a:t>
            </a:r>
            <a:r>
              <a:rPr lang="ru-RU" b="1" dirty="0">
                <a:solidFill>
                  <a:schemeClr val="tx1"/>
                </a:solidFill>
              </a:rPr>
              <a:t> земля довольно богата. Самые известные музеи - Музей изобразительного искусства, этнографический музей под открытым небом, музей </a:t>
            </a:r>
            <a:r>
              <a:rPr lang="ru-RU" b="1" dirty="0" err="1">
                <a:solidFill>
                  <a:schemeClr val="tx1"/>
                </a:solidFill>
              </a:rPr>
              <a:t>горномарийского</a:t>
            </a:r>
            <a:r>
              <a:rPr lang="ru-RU" b="1" dirty="0">
                <a:solidFill>
                  <a:schemeClr val="tx1"/>
                </a:solidFill>
              </a:rPr>
              <a:t> народа. Все они находятся в </a:t>
            </a:r>
            <a:r>
              <a:rPr lang="ru-RU" b="1" dirty="0" err="1">
                <a:solidFill>
                  <a:schemeClr val="tx1"/>
                </a:solidFill>
              </a:rPr>
              <a:t>Цикмä</a:t>
            </a:r>
            <a:r>
              <a:rPr lang="ru-RU" b="1" dirty="0">
                <a:solidFill>
                  <a:schemeClr val="tx1"/>
                </a:solidFill>
              </a:rPr>
              <a:t>. Есть литературный музей имени Никона Игнатьева в </a:t>
            </a:r>
            <a:r>
              <a:rPr lang="ru-RU" b="1" dirty="0" err="1">
                <a:solidFill>
                  <a:schemeClr val="tx1"/>
                </a:solidFill>
              </a:rPr>
              <a:t>Салымсола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96046"/>
            <a:ext cx="4325901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219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712968" cy="6552728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3600" b="1" dirty="0">
                <a:solidFill>
                  <a:srgbClr val="C00000"/>
                </a:solidFill>
              </a:rPr>
              <a:t>Известные горные </a:t>
            </a:r>
            <a:r>
              <a:rPr lang="ru-RU" sz="3600" b="1" dirty="0" smtClean="0">
                <a:solidFill>
                  <a:srgbClr val="C00000"/>
                </a:solidFill>
              </a:rPr>
              <a:t>мари</a:t>
            </a:r>
          </a:p>
          <a:p>
            <a:pPr marL="4572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князь </a:t>
            </a:r>
            <a:r>
              <a:rPr lang="ru-RU" b="1" dirty="0" err="1">
                <a:solidFill>
                  <a:schemeClr val="tx1"/>
                </a:solidFill>
              </a:rPr>
              <a:t>Акпарс</a:t>
            </a:r>
            <a:r>
              <a:rPr lang="ru-RU" b="1" dirty="0">
                <a:solidFill>
                  <a:schemeClr val="tx1"/>
                </a:solidFill>
              </a:rPr>
              <a:t>, князь </a:t>
            </a:r>
            <a:r>
              <a:rPr lang="ru-RU" b="1" dirty="0" err="1">
                <a:solidFill>
                  <a:schemeClr val="tx1"/>
                </a:solidFill>
              </a:rPr>
              <a:t>Мамич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Бердей</a:t>
            </a:r>
            <a:r>
              <a:rPr lang="ru-RU" b="1" dirty="0">
                <a:solidFill>
                  <a:schemeClr val="tx1"/>
                </a:solidFill>
              </a:rPr>
              <a:t> (является героем луговых мари), основатель Сурского монастыря А. Никитин, </a:t>
            </a:r>
            <a:r>
              <a:rPr lang="ru-RU" b="1" dirty="0" smtClean="0">
                <a:solidFill>
                  <a:schemeClr val="tx1"/>
                </a:solidFill>
              </a:rPr>
              <a:t>писатель </a:t>
            </a:r>
            <a:r>
              <a:rPr lang="ru-RU" b="1" dirty="0">
                <a:solidFill>
                  <a:schemeClr val="tx1"/>
                </a:solidFill>
              </a:rPr>
              <a:t>Никон Игнатьев (автор первого марийского романа), композитор В. Куприянов, первый президент Марий Эл В. Зотин, первая марийская женщина-профессор Л. </a:t>
            </a:r>
            <a:r>
              <a:rPr lang="ru-RU" b="1" dirty="0" err="1">
                <a:solidFill>
                  <a:schemeClr val="tx1"/>
                </a:solidFill>
              </a:rPr>
              <a:t>Васикова</a:t>
            </a:r>
            <a:r>
              <a:rPr lang="ru-RU" b="1" dirty="0">
                <a:solidFill>
                  <a:schemeClr val="tx1"/>
                </a:solidFill>
              </a:rPr>
              <a:t>, художник-</a:t>
            </a:r>
            <a:r>
              <a:rPr lang="ru-RU" b="1" dirty="0" err="1">
                <a:solidFill>
                  <a:schemeClr val="tx1"/>
                </a:solidFill>
              </a:rPr>
              <a:t>этнофутурист</a:t>
            </a:r>
            <a:r>
              <a:rPr lang="ru-RU" b="1" dirty="0">
                <a:solidFill>
                  <a:schemeClr val="tx1"/>
                </a:solidFill>
              </a:rPr>
              <a:t> И. Ефимов и иллюстратор многих марийских учебников, художник З. </a:t>
            </a:r>
            <a:r>
              <a:rPr lang="ru-RU" b="1" dirty="0" err="1">
                <a:solidFill>
                  <a:schemeClr val="tx1"/>
                </a:solidFill>
              </a:rPr>
              <a:t>Лавреньев</a:t>
            </a:r>
            <a:r>
              <a:rPr lang="ru-RU" b="1" dirty="0">
                <a:solidFill>
                  <a:schemeClr val="tx1"/>
                </a:solidFill>
              </a:rPr>
              <a:t>, поэт-переводчик </a:t>
            </a:r>
            <a:r>
              <a:rPr lang="ru-RU" b="1" dirty="0" smtClean="0">
                <a:solidFill>
                  <a:schemeClr val="tx1"/>
                </a:solidFill>
              </a:rPr>
              <a:t>                               Г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b="1" dirty="0" err="1">
                <a:solidFill>
                  <a:schemeClr val="tx1"/>
                </a:solidFill>
              </a:rPr>
              <a:t>Матюковский</a:t>
            </a:r>
            <a:r>
              <a:rPr lang="ru-RU" b="1" dirty="0">
                <a:solidFill>
                  <a:schemeClr val="tx1"/>
                </a:solidFill>
              </a:rPr>
              <a:t>, режиссер </a:t>
            </a:r>
            <a:r>
              <a:rPr lang="ru-RU" b="1" dirty="0" err="1">
                <a:solidFill>
                  <a:schemeClr val="tx1"/>
                </a:solidFill>
              </a:rPr>
              <a:t>Маюк</a:t>
            </a:r>
            <a:r>
              <a:rPr lang="ru-RU" b="1" dirty="0">
                <a:solidFill>
                  <a:schemeClr val="tx1"/>
                </a:solidFill>
              </a:rPr>
              <a:t>-Егоров, академик К. Сануков, </a:t>
            </a:r>
            <a:r>
              <a:rPr lang="ru-RU" b="1" dirty="0" smtClean="0">
                <a:solidFill>
                  <a:schemeClr val="tx1"/>
                </a:solidFill>
              </a:rPr>
              <a:t>писатель </a:t>
            </a:r>
            <a:r>
              <a:rPr lang="ru-RU" b="1" dirty="0">
                <a:solidFill>
                  <a:schemeClr val="tx1"/>
                </a:solidFill>
              </a:rPr>
              <a:t>Н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r>
              <a:rPr lang="ru-RU" b="1" dirty="0" err="1" smtClean="0">
                <a:solidFill>
                  <a:schemeClr val="tx1"/>
                </a:solidFill>
              </a:rPr>
              <a:t>Ильяков</a:t>
            </a:r>
            <a:r>
              <a:rPr lang="ru-RU" b="1" dirty="0">
                <a:solidFill>
                  <a:schemeClr val="tx1"/>
                </a:solidFill>
              </a:rPr>
              <a:t>, поэты Н. Егоров, А. Канюков, В. Григорьев-</a:t>
            </a:r>
            <a:r>
              <a:rPr lang="ru-RU" b="1" dirty="0" err="1">
                <a:solidFill>
                  <a:schemeClr val="tx1"/>
                </a:solidFill>
              </a:rPr>
              <a:t>Тотир</a:t>
            </a:r>
            <a:r>
              <a:rPr lang="ru-RU" b="1" dirty="0">
                <a:solidFill>
                  <a:schemeClr val="tx1"/>
                </a:solidFill>
              </a:rPr>
              <a:t> и </a:t>
            </a:r>
            <a:r>
              <a:rPr lang="ru-RU" b="1" dirty="0" err="1">
                <a:solidFill>
                  <a:schemeClr val="tx1"/>
                </a:solidFill>
              </a:rPr>
              <a:t>И</a:t>
            </a:r>
            <a:r>
              <a:rPr lang="ru-RU" b="1" dirty="0" smtClean="0">
                <a:solidFill>
                  <a:schemeClr val="tx1"/>
                </a:solidFill>
              </a:rPr>
              <a:t>. Лобанов</a:t>
            </a:r>
            <a:r>
              <a:rPr lang="ru-RU" b="1" dirty="0">
                <a:solidFill>
                  <a:schemeClr val="tx1"/>
                </a:solidFill>
              </a:rPr>
              <a:t>, гармонист А. </a:t>
            </a:r>
            <a:r>
              <a:rPr lang="ru-RU" b="1" dirty="0" err="1">
                <a:solidFill>
                  <a:schemeClr val="tx1"/>
                </a:solidFill>
              </a:rPr>
              <a:t>Яйцов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r>
              <a:rPr lang="ru-RU" b="1" u="sng" dirty="0" smtClean="0">
                <a:solidFill>
                  <a:schemeClr val="tx1"/>
                </a:solidFill>
              </a:rPr>
              <a:t>Среднее </a:t>
            </a:r>
            <a:r>
              <a:rPr lang="ru-RU" b="1" u="sng" dirty="0">
                <a:solidFill>
                  <a:schemeClr val="tx1"/>
                </a:solidFill>
              </a:rPr>
              <a:t>поколение:</a:t>
            </a:r>
            <a:r>
              <a:rPr lang="ru-RU" b="1" dirty="0">
                <a:solidFill>
                  <a:schemeClr val="tx1"/>
                </a:solidFill>
              </a:rPr>
              <a:t> поэты </a:t>
            </a:r>
            <a:r>
              <a:rPr lang="ru-RU" b="1" dirty="0" err="1">
                <a:solidFill>
                  <a:schemeClr val="tx1"/>
                </a:solidFill>
              </a:rPr>
              <a:t>В.Петухов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Ондрин</a:t>
            </a:r>
            <a:r>
              <a:rPr lang="ru-RU" b="1" dirty="0">
                <a:solidFill>
                  <a:schemeClr val="tx1"/>
                </a:solidFill>
              </a:rPr>
              <a:t> Валька, </a:t>
            </a:r>
            <a:r>
              <a:rPr lang="ru-RU" b="1" dirty="0" err="1">
                <a:solidFill>
                  <a:schemeClr val="tx1"/>
                </a:solidFill>
              </a:rPr>
              <a:t>В.Самойлов</a:t>
            </a:r>
            <a:r>
              <a:rPr lang="ru-RU" b="1" dirty="0">
                <a:solidFill>
                  <a:schemeClr val="tx1"/>
                </a:solidFill>
              </a:rPr>
              <a:t> и В. Юшкин, прозаик М. Кудряшов, государственный деятель Марий Эл, министр культуры М. Васютин, </a:t>
            </a:r>
            <a:r>
              <a:rPr lang="ru-RU" b="1" dirty="0" err="1">
                <a:solidFill>
                  <a:schemeClr val="tx1"/>
                </a:solidFill>
              </a:rPr>
              <a:t>гуслярша</a:t>
            </a:r>
            <a:r>
              <a:rPr lang="ru-RU" b="1" dirty="0">
                <a:solidFill>
                  <a:schemeClr val="tx1"/>
                </a:solidFill>
              </a:rPr>
              <a:t> Ф. </a:t>
            </a:r>
            <a:r>
              <a:rPr lang="ru-RU" b="1" dirty="0" err="1">
                <a:solidFill>
                  <a:schemeClr val="tx1"/>
                </a:solidFill>
              </a:rPr>
              <a:t>Эшмякова</a:t>
            </a:r>
            <a:r>
              <a:rPr lang="ru-RU" b="1" dirty="0">
                <a:solidFill>
                  <a:schemeClr val="tx1"/>
                </a:solidFill>
              </a:rPr>
              <a:t> и поэтесса С. </a:t>
            </a:r>
            <a:r>
              <a:rPr lang="ru-RU" b="1" dirty="0" err="1">
                <a:solidFill>
                  <a:schemeClr val="tx1"/>
                </a:solidFill>
              </a:rPr>
              <a:t>Вассанова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r>
              <a:rPr lang="ru-RU" b="1" u="sng" dirty="0" smtClean="0">
                <a:solidFill>
                  <a:schemeClr val="tx1"/>
                </a:solidFill>
              </a:rPr>
              <a:t>Молодое </a:t>
            </a:r>
            <a:r>
              <a:rPr lang="ru-RU" b="1" u="sng" dirty="0">
                <a:solidFill>
                  <a:schemeClr val="tx1"/>
                </a:solidFill>
              </a:rPr>
              <a:t>поколение:</a:t>
            </a:r>
            <a:r>
              <a:rPr lang="ru-RU" b="1" dirty="0">
                <a:solidFill>
                  <a:schemeClr val="tx1"/>
                </a:solidFill>
              </a:rPr>
              <a:t> режиссер </a:t>
            </a:r>
            <a:r>
              <a:rPr lang="ru-RU" b="1" dirty="0" err="1">
                <a:solidFill>
                  <a:schemeClr val="tx1"/>
                </a:solidFill>
              </a:rPr>
              <a:t>Горномарийского</a:t>
            </a:r>
            <a:r>
              <a:rPr lang="ru-RU" b="1" dirty="0">
                <a:solidFill>
                  <a:schemeClr val="tx1"/>
                </a:solidFill>
              </a:rPr>
              <a:t> драмтеатра М. Сильвестров, певицы И. Юшкина </a:t>
            </a:r>
            <a:r>
              <a:rPr lang="ru-RU" b="1" dirty="0" smtClean="0">
                <a:solidFill>
                  <a:schemeClr val="tx1"/>
                </a:solidFill>
              </a:rPr>
              <a:t>и                            </a:t>
            </a:r>
            <a:r>
              <a:rPr lang="ru-RU" b="1" dirty="0" err="1">
                <a:solidFill>
                  <a:schemeClr val="tx1"/>
                </a:solidFill>
              </a:rPr>
              <a:t>И</a:t>
            </a:r>
            <a:r>
              <a:rPr lang="ru-RU" b="1" dirty="0">
                <a:solidFill>
                  <a:schemeClr val="tx1"/>
                </a:solidFill>
              </a:rPr>
              <a:t>. Кучера.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57016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</TotalTime>
  <Words>635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ГОРНЫЕ МАРИЙЦЫ</vt:lpstr>
      <vt:lpstr>Презентация PowerPoint</vt:lpstr>
      <vt:lpstr>Презентация PowerPoint</vt:lpstr>
      <vt:lpstr>Презентация PowerPoint</vt:lpstr>
      <vt:lpstr>Презентация PowerPoint</vt:lpstr>
      <vt:lpstr>Одежда</vt:lpstr>
      <vt:lpstr>ПИЩА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ГОРНЫЕ МАРИЙЦЫ</dc:title>
  <dc:creator>пк</dc:creator>
  <cp:lastModifiedBy>пк</cp:lastModifiedBy>
  <cp:revision>6</cp:revision>
  <dcterms:created xsi:type="dcterms:W3CDTF">2014-11-15T18:05:00Z</dcterms:created>
  <dcterms:modified xsi:type="dcterms:W3CDTF">2014-11-15T19:00:20Z</dcterms:modified>
</cp:coreProperties>
</file>