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3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8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54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7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09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56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74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00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49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5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04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016C1-271A-44E5-8F8A-064D9938F1E3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C15ED-10F7-4C19-812E-FB4CCA0A38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10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Логические задачи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76864" cy="36004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</a:rPr>
              <a:t>3 способа решения: 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С помощью таблицы;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С помощью рассуждений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С помощью законов логики (упрощение логических выражений).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network\Рисунки для работы\Картинки_Анимации\Анимации\Картинки_анимация_проекты\pro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12858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80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2664296" cy="57606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0000"/>
                </a:solidFill>
              </a:rPr>
              <a:t>   </a:t>
            </a:r>
            <a:r>
              <a:rPr lang="ru-RU" b="1" dirty="0" smtClean="0">
                <a:solidFill>
                  <a:srgbClr val="FF0000"/>
                </a:solidFill>
              </a:rPr>
              <a:t>Решение: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Введем обозначения для логических высказываний: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Ш </a:t>
            </a:r>
            <a:r>
              <a:rPr lang="ru-RU" b="1" dirty="0">
                <a:solidFill>
                  <a:srgbClr val="C00000"/>
                </a:solidFill>
              </a:rPr>
              <a:t>— победит Шумахер;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Х </a:t>
            </a:r>
            <a:r>
              <a:rPr lang="ru-RU" b="1" dirty="0">
                <a:solidFill>
                  <a:srgbClr val="00B050"/>
                </a:solidFill>
              </a:rPr>
              <a:t>— победит Хилл; </a:t>
            </a:r>
            <a:endParaRPr lang="ru-RU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— победит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Алези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Реплика </a:t>
            </a:r>
            <a:r>
              <a:rPr lang="ru-RU" b="1" dirty="0"/>
              <a:t>Ника "</a:t>
            </a:r>
            <a:r>
              <a:rPr lang="ru-RU" b="1" dirty="0" err="1"/>
              <a:t>Алези</a:t>
            </a:r>
            <a:r>
              <a:rPr lang="ru-RU" b="1" dirty="0"/>
              <a:t> пилотирует самую мощную машину" не содержит никакого утверждения о месте, которое займёт этот гонщик, поэтому в дальнейших рассуждениях не учитывается.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Зафиксируем </a:t>
            </a:r>
            <a:r>
              <a:rPr lang="ru-RU" b="1" dirty="0"/>
              <a:t>высказывания каждого из друзей: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 descr="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89239"/>
            <a:ext cx="8424936" cy="86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11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/>
              <a:t>Учитывая то, что предположения двух друзей подтвердились, а предположения третьего неверны, запишем и упростим истинное высказывание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618" y="4509119"/>
            <a:ext cx="8628862" cy="6480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Высказывание истинно только при Ш=1, А=0, Х=0.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01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98"/>
          <a:stretch/>
        </p:blipFill>
        <p:spPr bwMode="auto">
          <a:xfrm>
            <a:off x="257559" y="3068960"/>
            <a:ext cx="4951173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010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051"/>
          <a:stretch/>
        </p:blipFill>
        <p:spPr bwMode="auto">
          <a:xfrm>
            <a:off x="251520" y="1853208"/>
            <a:ext cx="8424936" cy="143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249746" y="5309049"/>
            <a:ext cx="7490586" cy="6480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/>
              <a:t>Ответ. Победителем этапа гонок стал Шумахер.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network\Рисунки для работы\Картинки_Анимации\Анимации\Картинки_анимация_проекты\079b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39" y="4790900"/>
            <a:ext cx="1807993" cy="168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9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43000">
              <a:schemeClr val="tx2">
                <a:lumMod val="20000"/>
                <a:lumOff val="80000"/>
              </a:schemeClr>
            </a:gs>
            <a:gs pos="80000">
              <a:schemeClr val="tx2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Пример 2. </a:t>
            </a:r>
            <a:r>
              <a:rPr lang="ru-RU" sz="2800" b="1" dirty="0" smtClean="0">
                <a:solidFill>
                  <a:srgbClr val="7030A0"/>
                </a:solidFill>
              </a:rPr>
              <a:t>Три свидетеля дорожного происшествия сообщили сведения о скрывшемся нарушителе.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Боб </a:t>
            </a:r>
            <a:r>
              <a:rPr lang="ru-RU" dirty="0"/>
              <a:t>утверждает, что тот был на красном рено, </a:t>
            </a:r>
            <a:endParaRPr lang="ru-RU" dirty="0" smtClean="0"/>
          </a:p>
          <a:p>
            <a:r>
              <a:rPr lang="ru-RU" dirty="0" smtClean="0"/>
              <a:t>Джон </a:t>
            </a:r>
            <a:r>
              <a:rPr lang="ru-RU" dirty="0"/>
              <a:t>сказал, что нарушитель уехал на синей тойоте, а </a:t>
            </a:r>
            <a:endParaRPr lang="ru-RU" dirty="0" smtClean="0"/>
          </a:p>
          <a:p>
            <a:r>
              <a:rPr lang="ru-RU" dirty="0" smtClean="0"/>
              <a:t>Сем </a:t>
            </a:r>
            <a:r>
              <a:rPr lang="ru-RU" dirty="0"/>
              <a:t>показал, что машина была точно не красная и, и по всей видимости, это был форд. </a:t>
            </a:r>
            <a:endParaRPr lang="ru-RU" dirty="0" smtClean="0"/>
          </a:p>
          <a:p>
            <a:r>
              <a:rPr lang="ru-RU" dirty="0" smtClean="0"/>
              <a:t>Когда </a:t>
            </a:r>
            <a:r>
              <a:rPr lang="ru-RU" dirty="0"/>
              <a:t>удалось отыскать машину, выяснилось, что каждый из свидетелей точно определил только один из параметров автомобиля, а в другом ошибся. 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Какая </a:t>
            </a:r>
            <a:r>
              <a:rPr lang="ru-RU" b="1" dirty="0">
                <a:solidFill>
                  <a:srgbClr val="C00000"/>
                </a:solidFill>
              </a:rPr>
              <a:t>и какого цвета была машина у нарушителя?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Решите задачу, используя законы логики и преобразование логических выражений.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5122" name="Picture 2" descr="C:\network\Рисунки для работы\Картинки_Анимации\Анимация\Vehicle\000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20888"/>
            <a:ext cx="395287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3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7030A0"/>
                </a:solidFill>
              </a:rPr>
              <a:t>Логические высказывания: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dirty="0" smtClean="0"/>
              <a:t>1: Р или К</a:t>
            </a:r>
            <a:br>
              <a:rPr lang="ru-RU" dirty="0" smtClean="0"/>
            </a:br>
            <a:r>
              <a:rPr lang="ru-RU" dirty="0" smtClean="0"/>
              <a:t>2: Ф или не К</a:t>
            </a:r>
            <a:br>
              <a:rPr lang="ru-RU" dirty="0" smtClean="0"/>
            </a:br>
            <a:r>
              <a:rPr lang="ru-RU" dirty="0" smtClean="0"/>
              <a:t>3: Т или 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36912"/>
            <a:ext cx="8496944" cy="3489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F = (P+</a:t>
            </a:r>
            <a:r>
              <a:rPr lang="ru-RU" sz="3600" b="1" dirty="0" smtClean="0">
                <a:solidFill>
                  <a:srgbClr val="C00000"/>
                </a:solidFill>
              </a:rPr>
              <a:t>К)</a:t>
            </a:r>
            <a:r>
              <a:rPr lang="en-US" sz="3600" b="1" dirty="0" smtClean="0">
                <a:solidFill>
                  <a:srgbClr val="C00000"/>
                </a:solidFill>
              </a:rPr>
              <a:t> &amp; (</a:t>
            </a:r>
            <a:r>
              <a:rPr lang="ru-RU" sz="3600" b="1" dirty="0" smtClean="0">
                <a:solidFill>
                  <a:srgbClr val="C00000"/>
                </a:solidFill>
              </a:rPr>
              <a:t>Ф + ¬ К)</a:t>
            </a:r>
            <a:r>
              <a:rPr lang="en-US" sz="3600" b="1" dirty="0" smtClean="0">
                <a:solidFill>
                  <a:srgbClr val="C00000"/>
                </a:solidFill>
              </a:rPr>
              <a:t> &amp; (T + C) = 1 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{</a:t>
            </a:r>
            <a:r>
              <a:rPr lang="ru-RU" i="1" dirty="0" smtClean="0">
                <a:solidFill>
                  <a:srgbClr val="00B050"/>
                </a:solidFill>
              </a:rPr>
              <a:t>истина</a:t>
            </a:r>
            <a:r>
              <a:rPr lang="en-US" i="1" dirty="0" smtClean="0">
                <a:solidFill>
                  <a:srgbClr val="00B050"/>
                </a:solidFill>
              </a:rPr>
              <a:t>}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Раскрываем скобки и упрощаем: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…..  </a:t>
            </a:r>
            <a:r>
              <a:rPr lang="ru-RU" sz="4000" b="1" dirty="0" smtClean="0"/>
              <a:t>= Р </a:t>
            </a:r>
            <a:r>
              <a:rPr lang="en-US" sz="4000" b="1" dirty="0" smtClean="0"/>
              <a:t>&amp; </a:t>
            </a:r>
            <a:r>
              <a:rPr lang="ru-RU" sz="4000" b="1" dirty="0"/>
              <a:t>¬ </a:t>
            </a:r>
            <a:r>
              <a:rPr lang="ru-RU" sz="4000" b="1" dirty="0" smtClean="0"/>
              <a:t>К</a:t>
            </a:r>
            <a:r>
              <a:rPr lang="en-US" sz="4000" b="1" dirty="0" smtClean="0"/>
              <a:t> &amp; C</a:t>
            </a:r>
            <a:r>
              <a:rPr lang="ru-RU" sz="4000" b="1" dirty="0" smtClean="0"/>
              <a:t>, </a:t>
            </a:r>
            <a:r>
              <a:rPr lang="ru-RU" b="1" i="1" dirty="0" smtClean="0">
                <a:solidFill>
                  <a:srgbClr val="00B050"/>
                </a:solidFill>
              </a:rPr>
              <a:t>следовательно…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Ответ: синий Рено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network\Рисунки для работы\Картинки_Анимации\Анимация\Vehicle\000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581128"/>
            <a:ext cx="4968551" cy="192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34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35000">
              <a:schemeClr val="tx2">
                <a:lumMod val="20000"/>
                <a:lumOff val="80000"/>
              </a:schemeClr>
            </a:gs>
            <a:gs pos="58000">
              <a:schemeClr val="tx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49817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u="sng" dirty="0" smtClean="0">
                <a:solidFill>
                  <a:srgbClr val="C00000"/>
                </a:solidFill>
              </a:rPr>
              <a:t>Самостоятельно</a:t>
            </a:r>
            <a:r>
              <a:rPr lang="ru-RU" sz="3200" dirty="0" smtClean="0"/>
              <a:t>:  </a:t>
            </a:r>
            <a:r>
              <a:rPr lang="ru-RU" sz="3200" dirty="0"/>
              <a:t>Упростите логические выражения с учетом правильной последовательности выполнения логических операций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5904656" cy="410445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>
                <a:solidFill>
                  <a:srgbClr val="002060"/>
                </a:solidFill>
              </a:rPr>
              <a:t>    </a:t>
            </a:r>
            <a:r>
              <a:rPr lang="pt-BR" sz="3600" b="1" i="1" dirty="0">
                <a:solidFill>
                  <a:srgbClr val="002060"/>
                </a:solidFill>
              </a:rPr>
              <a:t>(A v ¬A) &amp; B</a:t>
            </a:r>
            <a:endParaRPr lang="ru-RU" sz="3600" b="1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3600" b="1" i="1" dirty="0">
                <a:solidFill>
                  <a:srgbClr val="002060"/>
                </a:solidFill>
              </a:rPr>
              <a:t>   A &amp; (A v B) &amp; (C v ¬B)</a:t>
            </a:r>
            <a:endParaRPr lang="ru-RU" sz="3600" b="1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3600" b="1" i="1" dirty="0">
                <a:solidFill>
                  <a:srgbClr val="002060"/>
                </a:solidFill>
              </a:rPr>
              <a:t>   A &amp; ¬B v B &amp; C v ¬A &amp; ¬B</a:t>
            </a:r>
            <a:endParaRPr lang="ru-RU" sz="3600" b="1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3600" b="1" i="1" dirty="0">
                <a:solidFill>
                  <a:srgbClr val="002060"/>
                </a:solidFill>
              </a:rPr>
              <a:t>   A v </a:t>
            </a:r>
            <a:r>
              <a:rPr lang="pt-BR" sz="3600" b="1" i="1" dirty="0" smtClean="0">
                <a:solidFill>
                  <a:srgbClr val="002060"/>
                </a:solidFill>
              </a:rPr>
              <a:t>¬</a:t>
            </a:r>
            <a:r>
              <a:rPr lang="ru-RU" sz="3600" b="1" i="1" dirty="0" smtClean="0">
                <a:solidFill>
                  <a:srgbClr val="002060"/>
                </a:solidFill>
              </a:rPr>
              <a:t>(</a:t>
            </a:r>
            <a:r>
              <a:rPr lang="pt-BR" sz="3600" b="1" i="1" dirty="0" smtClean="0">
                <a:solidFill>
                  <a:srgbClr val="002060"/>
                </a:solidFill>
              </a:rPr>
              <a:t>A </a:t>
            </a:r>
            <a:r>
              <a:rPr lang="pt-BR" sz="3600" b="1" i="1" dirty="0">
                <a:solidFill>
                  <a:srgbClr val="002060"/>
                </a:solidFill>
              </a:rPr>
              <a:t>&amp; </a:t>
            </a:r>
            <a:r>
              <a:rPr lang="pt-BR" sz="3600" b="1" i="1" dirty="0" smtClean="0">
                <a:solidFill>
                  <a:srgbClr val="002060"/>
                </a:solidFill>
              </a:rPr>
              <a:t>B</a:t>
            </a:r>
            <a:r>
              <a:rPr lang="ru-RU" sz="3600" b="1" i="1" dirty="0" smtClean="0">
                <a:solidFill>
                  <a:srgbClr val="002060"/>
                </a:solidFill>
              </a:rPr>
              <a:t>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sz="3600" b="1" i="1" dirty="0" smtClean="0">
                <a:solidFill>
                  <a:srgbClr val="002060"/>
                </a:solidFill>
              </a:rPr>
              <a:t>¬</a:t>
            </a:r>
            <a:r>
              <a:rPr lang="ru-RU" sz="3600" b="1" i="1" dirty="0" smtClean="0">
                <a:solidFill>
                  <a:srgbClr val="002060"/>
                </a:solidFill>
              </a:rPr>
              <a:t> (</a:t>
            </a:r>
            <a:r>
              <a:rPr lang="pt-BR" sz="3600" b="1" i="1" dirty="0">
                <a:solidFill>
                  <a:srgbClr val="002060"/>
                </a:solidFill>
              </a:rPr>
              <a:t>A &amp; </a:t>
            </a:r>
            <a:r>
              <a:rPr lang="pt-BR" sz="3600" b="1" i="1" dirty="0" smtClean="0">
                <a:solidFill>
                  <a:srgbClr val="002060"/>
                </a:solidFill>
              </a:rPr>
              <a:t>B</a:t>
            </a: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</a:rPr>
              <a:t>&amp;</a:t>
            </a: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r>
              <a:rPr lang="pt-BR" sz="3600" b="1" i="1" dirty="0" smtClean="0">
                <a:solidFill>
                  <a:srgbClr val="002060"/>
                </a:solidFill>
              </a:rPr>
              <a:t>¬</a:t>
            </a:r>
            <a:r>
              <a:rPr lang="ru-RU" sz="3600" b="1" i="1" dirty="0" smtClean="0">
                <a:solidFill>
                  <a:srgbClr val="002060"/>
                </a:solidFill>
              </a:rPr>
              <a:t> (</a:t>
            </a:r>
            <a:r>
              <a:rPr lang="pt-BR" sz="3600" b="1" i="1" dirty="0" smtClean="0">
                <a:solidFill>
                  <a:srgbClr val="002060"/>
                </a:solidFill>
              </a:rPr>
              <a:t>A </a:t>
            </a:r>
            <a:r>
              <a:rPr lang="pt-BR" sz="3600" b="1" i="1" dirty="0">
                <a:solidFill>
                  <a:srgbClr val="002060"/>
                </a:solidFill>
              </a:rPr>
              <a:t>&amp; </a:t>
            </a:r>
            <a:r>
              <a:rPr lang="pt-BR" sz="3600" b="1" i="1" dirty="0" smtClean="0">
                <a:solidFill>
                  <a:srgbClr val="002060"/>
                </a:solidFill>
              </a:rPr>
              <a:t>B</a:t>
            </a:r>
            <a:r>
              <a:rPr lang="ru-RU" sz="3600" b="1" i="1" dirty="0" smtClean="0">
                <a:solidFill>
                  <a:srgbClr val="002060"/>
                </a:solidFill>
              </a:rPr>
              <a:t>))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ru-RU" sz="3600" b="1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ru-RU" sz="3600" b="1" dirty="0">
              <a:solidFill>
                <a:srgbClr val="00206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2420888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Три дочери писательницы Дорис Кей — Джуди, Айрис и Линда, тоже очень талантливы. Они приобрели известность в разных видах искусств — пении, балете и кино. Все они живут в разных городах, поэтому Дорис часто звонит им в Париж, Рим и Чикаго.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229600" cy="3129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Известно, что: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Джуди живет не в Париже, а Линда — не в Риме;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парижанка не снимается в кино;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та, кто живет в Риме, певица;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Линда равнодушна к балету.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80526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Где живет Айрис, и какова ее профессия? </a:t>
            </a:r>
          </a:p>
        </p:txBody>
      </p:sp>
      <p:pic>
        <p:nvPicPr>
          <p:cNvPr id="2050" name="Picture 2" descr="C:\network\Рисунки для работы\Картинки_Анимации\Анимации\Аним\Принцессы\milash1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480" y="2660152"/>
            <a:ext cx="1238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network\Рисунки для работы\Картинки_Анимации\Анимации\Аним\Принцессы\milash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429000"/>
            <a:ext cx="1238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network\Рисунки для работы\Картинки_Анимации\Анимации\Аним\Принцессы\milash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4079">
            <a:off x="7769510" y="4691275"/>
            <a:ext cx="11430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9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7992888" cy="5649491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Вадим, Сергей и Михаил </a:t>
            </a:r>
            <a:r>
              <a:rPr lang="ru-RU" dirty="0"/>
              <a:t>изучают различные иностранные языки: </a:t>
            </a:r>
            <a:r>
              <a:rPr lang="ru-RU" b="1" dirty="0">
                <a:solidFill>
                  <a:srgbClr val="C00000"/>
                </a:solidFill>
              </a:rPr>
              <a:t>китайский, японский и арабский.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На </a:t>
            </a:r>
            <a:r>
              <a:rPr lang="ru-RU" dirty="0"/>
              <a:t>вопрос, какой язык изучает каждый из них, один ответил: "Вадим изучает китайский, Сергей не изучает китайский, а Михаил не изучает арабский". Впоследствии выяснилось, что в этом ответе только одно утверждение верно, а два других ложны. 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Какой </a:t>
            </a:r>
            <a:r>
              <a:rPr lang="ru-RU" b="1" dirty="0">
                <a:solidFill>
                  <a:srgbClr val="C00000"/>
                </a:solidFill>
              </a:rPr>
              <a:t>язык изучает каждый из молодых людей?</a:t>
            </a:r>
          </a:p>
        </p:txBody>
      </p:sp>
      <p:pic>
        <p:nvPicPr>
          <p:cNvPr id="3077" name="Picture 5" descr="C:\network\Рисунки для работы\Картинки_Анимации\Анимация\Person\002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51213" y="163011"/>
            <a:ext cx="1183680" cy="132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network\Рисунки для работы\Картинки_Анимации\Анимация\Person\001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671" y="4221088"/>
            <a:ext cx="211455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network\Рисунки для работы\Картинки_Анимации\Анимация\Person\001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512" y="1916832"/>
            <a:ext cx="172402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5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28192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>В поездке пятеро друзей — Антон, Борис, Вадим, Дима и Гриша, знакомились с попутчицей. Они предложили ей отгадать их фамилии, причём каждый из них высказал одно истинное и одно ложное утверждение: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Дима сказал: "Моя фамилия — Мишин, а фамилия Бориса — Хохлов". </a:t>
            </a:r>
            <a:endParaRPr lang="ru-RU" dirty="0" smtClean="0"/>
          </a:p>
          <a:p>
            <a:r>
              <a:rPr lang="ru-RU" dirty="0" smtClean="0"/>
              <a:t>Антон </a:t>
            </a:r>
            <a:r>
              <a:rPr lang="ru-RU" dirty="0"/>
              <a:t>сказал: "Мишин — это моя фамилия, а фамилия Вадима — Белкин". </a:t>
            </a:r>
            <a:endParaRPr lang="ru-RU" dirty="0" smtClean="0"/>
          </a:p>
          <a:p>
            <a:r>
              <a:rPr lang="ru-RU" dirty="0" smtClean="0"/>
              <a:t>Борис </a:t>
            </a:r>
            <a:r>
              <a:rPr lang="ru-RU" dirty="0"/>
              <a:t>сказал: "Фамилия Вадима — Тихонов, а моя фамилия — Мишин". </a:t>
            </a:r>
            <a:endParaRPr lang="ru-RU" dirty="0" smtClean="0"/>
          </a:p>
          <a:p>
            <a:r>
              <a:rPr lang="ru-RU" dirty="0" smtClean="0"/>
              <a:t>Вадим </a:t>
            </a:r>
            <a:r>
              <a:rPr lang="ru-RU" dirty="0"/>
              <a:t>сказал: "Моя фамилия — Белкин, а фамилия Гриши — Чехов". </a:t>
            </a:r>
            <a:endParaRPr lang="ru-RU" dirty="0" smtClean="0"/>
          </a:p>
          <a:p>
            <a:r>
              <a:rPr lang="ru-RU" dirty="0" smtClean="0"/>
              <a:t>Гриша </a:t>
            </a:r>
            <a:r>
              <a:rPr lang="ru-RU" dirty="0"/>
              <a:t>сказал: "Да, моя фамилия Чехов, а фамилия Антона — Тихонов". </a:t>
            </a:r>
          </a:p>
          <a:p>
            <a:r>
              <a:rPr lang="ru-RU" b="1" dirty="0">
                <a:solidFill>
                  <a:srgbClr val="C00000"/>
                </a:solidFill>
              </a:rPr>
              <a:t>Какую фамилию носит каждый из друзей?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0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362274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>Министры иностранных дел России, США и Китая обсудили за закрытыми дверями проекты соглашения о полном разоружении, представленные каждой из стран. Отвечая затем на вопрос журналистов: "Чей именно проект был принят?", министры дали такие ответы: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Россия — "Проект не наш, проект не США";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США — "Проект не России, проект Китая";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Китай — "Проект не наш, проект России". </a:t>
            </a:r>
          </a:p>
          <a:p>
            <a:r>
              <a:rPr lang="ru-RU" dirty="0"/>
              <a:t>Один из них (самый откровенный) оба раза говорил правду; второй (самый скрытный) оба раза говорил неправду, третий (осторожный) один раз сказал правду, а другой раз — неправду. </a:t>
            </a:r>
          </a:p>
          <a:p>
            <a:r>
              <a:rPr lang="ru-RU" b="1" dirty="0">
                <a:solidFill>
                  <a:srgbClr val="C00000"/>
                </a:solidFill>
              </a:rPr>
              <a:t>Определите, представителями каких стран являются откровенный, скрытный и осторожный министры.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3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7030A0"/>
                </a:solidFill>
              </a:rPr>
              <a:t>Три свидетеля дорожного происшествия сообщили сведения о скрывшемся нарушителе.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Боб </a:t>
            </a:r>
            <a:r>
              <a:rPr lang="ru-RU" dirty="0"/>
              <a:t>утверждает, что тот был на красном рено, </a:t>
            </a:r>
            <a:endParaRPr lang="ru-RU" dirty="0" smtClean="0"/>
          </a:p>
          <a:p>
            <a:r>
              <a:rPr lang="ru-RU" dirty="0" smtClean="0"/>
              <a:t>Джон </a:t>
            </a:r>
            <a:r>
              <a:rPr lang="ru-RU" dirty="0"/>
              <a:t>сказал, что нарушитель уехал на синей тойоте, а </a:t>
            </a:r>
            <a:endParaRPr lang="ru-RU" dirty="0" smtClean="0"/>
          </a:p>
          <a:p>
            <a:r>
              <a:rPr lang="ru-RU" dirty="0" smtClean="0"/>
              <a:t>Сем </a:t>
            </a:r>
            <a:r>
              <a:rPr lang="ru-RU" dirty="0"/>
              <a:t>показал, что машина была точно не красная и, и по всей видимости, это был форд. </a:t>
            </a:r>
            <a:endParaRPr lang="ru-RU" dirty="0" smtClean="0"/>
          </a:p>
          <a:p>
            <a:r>
              <a:rPr lang="ru-RU" dirty="0" smtClean="0"/>
              <a:t>Когда </a:t>
            </a:r>
            <a:r>
              <a:rPr lang="ru-RU" dirty="0"/>
              <a:t>удалось отыскать машину, выяснилось, что каждый из свидетелей точно определил только один из параметров автомобиля, а в другом ошибся. 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Какая </a:t>
            </a:r>
            <a:r>
              <a:rPr lang="ru-RU" b="1" dirty="0">
                <a:solidFill>
                  <a:srgbClr val="C00000"/>
                </a:solidFill>
              </a:rPr>
              <a:t>и какого цвета была машина у нарушителя? </a:t>
            </a:r>
          </a:p>
          <a:p>
            <a:endParaRPr lang="ru-RU" dirty="0"/>
          </a:p>
        </p:txBody>
      </p:sp>
      <p:pic>
        <p:nvPicPr>
          <p:cNvPr id="5122" name="Picture 2" descr="C:\network\Рисунки для работы\Картинки_Анимации\Анимация\Vehicle\000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20888"/>
            <a:ext cx="395287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2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Решение логических задач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 помощью законов логики (упрощение логических выражений</a:t>
            </a:r>
            <a:r>
              <a:rPr lang="ru-RU" b="1" dirty="0" smtClean="0">
                <a:solidFill>
                  <a:srgbClr val="C00000"/>
                </a:solidFill>
              </a:rPr>
              <a:t>)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network\Рисунки для работы\Картинки_Анимации\Аним_дети\e2657cac100e2f382b302f302903a12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25144"/>
            <a:ext cx="18859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network\Рисунки для работы\Картинки_Анимации\Анимации\Картинки_анимация_проекты\pro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174979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5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/>
              <a:t>Обычно используется следующая схема решения: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изучается </a:t>
            </a:r>
            <a:r>
              <a:rPr lang="ru-RU" b="1" dirty="0">
                <a:solidFill>
                  <a:srgbClr val="002060"/>
                </a:solidFill>
              </a:rPr>
              <a:t>условие задачи</a:t>
            </a:r>
            <a:r>
              <a:rPr lang="ru-RU" dirty="0">
                <a:solidFill>
                  <a:srgbClr val="002060"/>
                </a:solidFill>
              </a:rPr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solidFill>
                  <a:srgbClr val="002060"/>
                </a:solidFill>
              </a:rPr>
              <a:t>вводится </a:t>
            </a:r>
            <a:r>
              <a:rPr lang="ru-RU" b="1" dirty="0">
                <a:solidFill>
                  <a:srgbClr val="002060"/>
                </a:solidFill>
              </a:rPr>
              <a:t>система обозначений для логических высказываний</a:t>
            </a:r>
            <a:r>
              <a:rPr lang="ru-RU" dirty="0">
                <a:solidFill>
                  <a:srgbClr val="002060"/>
                </a:solidFill>
              </a:rPr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конструируется логическая формула</a:t>
            </a:r>
            <a:r>
              <a:rPr lang="ru-RU" dirty="0">
                <a:solidFill>
                  <a:srgbClr val="002060"/>
                </a:solidFill>
              </a:rPr>
              <a:t>, описывающая логические связи между всеми высказываниями условия задачи;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</a:rPr>
              <a:t>определяются значения истинности этой логической формулы; </a:t>
            </a:r>
            <a:r>
              <a:rPr lang="ru-RU" dirty="0">
                <a:solidFill>
                  <a:srgbClr val="002060"/>
                </a:solidFill>
              </a:rPr>
              <a:t>из полученных значений истинности формулы определяются значения истинности введённых логических высказываний, на основании которых </a:t>
            </a:r>
            <a:r>
              <a:rPr lang="ru-RU" b="1" dirty="0">
                <a:solidFill>
                  <a:srgbClr val="002060"/>
                </a:solidFill>
              </a:rPr>
              <a:t>делается заключение о решении</a:t>
            </a:r>
            <a:r>
              <a:rPr lang="ru-RU" dirty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2050" name="Picture 2" descr="C:\network\Рисунки для работы\Картинки_Анимации\Анимации\Картинки_анимация_проекты\2b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20688"/>
            <a:ext cx="1728192" cy="150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19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546" y="116632"/>
            <a:ext cx="8229600" cy="27404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Пример 1.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7416824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Трое друзей, болельщиков автогонок "Формула-1", спорили о результатах предстоящего этапа гонок</a:t>
            </a:r>
            <a:r>
              <a:rPr lang="ru-RU" sz="2400" b="1" dirty="0" smtClean="0"/>
              <a:t>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>
                <a:solidFill>
                  <a:srgbClr val="C00000"/>
                </a:solidFill>
              </a:rPr>
              <a:t>— </a:t>
            </a:r>
            <a:r>
              <a:rPr lang="ru-RU" sz="2800" b="1" dirty="0">
                <a:solidFill>
                  <a:srgbClr val="C00000"/>
                </a:solidFill>
              </a:rPr>
              <a:t>Вот увидишь, Шумахер не придет первым, — сказал Джон. </a:t>
            </a:r>
            <a:r>
              <a:rPr lang="ru-RU" sz="2800" b="1" dirty="0" smtClean="0">
                <a:solidFill>
                  <a:srgbClr val="C00000"/>
                </a:solidFill>
              </a:rPr>
              <a:t>- Первым </a:t>
            </a:r>
            <a:r>
              <a:rPr lang="ru-RU" sz="2800" b="1" dirty="0">
                <a:solidFill>
                  <a:srgbClr val="C00000"/>
                </a:solidFill>
              </a:rPr>
              <a:t>будет Хилл. 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00B050"/>
                </a:solidFill>
              </a:rPr>
              <a:t>— Да нет же, победителем будет, как всегда, Шумахер, — воскликнул Ник. </a:t>
            </a:r>
            <a:r>
              <a:rPr lang="ru-RU" sz="2800" b="1" dirty="0" smtClean="0">
                <a:solidFill>
                  <a:srgbClr val="00B050"/>
                </a:solidFill>
              </a:rPr>
              <a:t>— </a:t>
            </a:r>
            <a:r>
              <a:rPr lang="ru-RU" sz="2800" b="1" dirty="0">
                <a:solidFill>
                  <a:srgbClr val="00B050"/>
                </a:solidFill>
              </a:rPr>
              <a:t>А об </a:t>
            </a:r>
            <a:r>
              <a:rPr lang="ru-RU" sz="2800" b="1" dirty="0" err="1">
                <a:solidFill>
                  <a:srgbClr val="00B050"/>
                </a:solidFill>
              </a:rPr>
              <a:t>Алези</a:t>
            </a:r>
            <a:r>
              <a:rPr lang="ru-RU" sz="2800" b="1" dirty="0">
                <a:solidFill>
                  <a:srgbClr val="00B050"/>
                </a:solidFill>
              </a:rPr>
              <a:t> и говорить нечего, ему не быть первым. </a:t>
            </a:r>
            <a:br>
              <a:rPr lang="ru-RU" sz="2800" b="1" dirty="0">
                <a:solidFill>
                  <a:srgbClr val="00B050"/>
                </a:solidFill>
              </a:rPr>
            </a:br>
            <a:r>
              <a:rPr lang="ru-RU" sz="2400" b="1" dirty="0"/>
              <a:t>Питер, к которому обратился Ник, возмутился: </a:t>
            </a:r>
            <a:br>
              <a:rPr lang="ru-RU" sz="2400" b="1" dirty="0"/>
            </a:br>
            <a:r>
              <a:rPr lang="ru-RU" sz="2800" b="1" dirty="0">
                <a:solidFill>
                  <a:srgbClr val="0070C0"/>
                </a:solidFill>
              </a:rPr>
              <a:t>— Хиллу не видать первого места, а вот </a:t>
            </a:r>
            <a:r>
              <a:rPr lang="ru-RU" sz="2800" b="1" dirty="0" err="1">
                <a:solidFill>
                  <a:srgbClr val="0070C0"/>
                </a:solidFill>
              </a:rPr>
              <a:t>Алези</a:t>
            </a:r>
            <a:r>
              <a:rPr lang="ru-RU" sz="2800" b="1" dirty="0">
                <a:solidFill>
                  <a:srgbClr val="0070C0"/>
                </a:solidFill>
              </a:rPr>
              <a:t> пилотирует самую мощную машину. 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400" b="1" dirty="0"/>
              <a:t>По завершении этапа гонок оказалось, что каждое из двух предположений двоих друзей подтвердилось, а оба предположения третьего из друзей оказались неверны. </a:t>
            </a:r>
            <a:endParaRPr lang="ru-RU" sz="2400" b="1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Кто </a:t>
            </a:r>
            <a:r>
              <a:rPr lang="ru-RU" sz="2800" b="1" dirty="0">
                <a:solidFill>
                  <a:srgbClr val="FF0000"/>
                </a:solidFill>
              </a:rPr>
              <a:t>выиграл этап гонки? </a:t>
            </a:r>
            <a:endParaRPr lang="ru-R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3075" name="Picture 3" descr="C:\network\Рисунки для работы\Картинки_Анимации\Анимация\Vehicle\000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56175" y="3573016"/>
            <a:ext cx="2841231" cy="295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95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784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Логические задачи</vt:lpstr>
      <vt:lpstr>Три дочери писательницы Дорис Кей — Джуди, Айрис и Линда, тоже очень талантливы. Они приобрели известность в разных видах искусств — пении, балете и кино. Все они живут в разных городах, поэтому Дорис часто звонит им в Париж, Рим и Чикаго.  </vt:lpstr>
      <vt:lpstr>Презентация PowerPoint</vt:lpstr>
      <vt:lpstr>В поездке пятеро друзей — Антон, Борис, Вадим, Дима и Гриша, знакомились с попутчицей. Они предложили ей отгадать их фамилии, причём каждый из них высказал одно истинное и одно ложное утверждение: </vt:lpstr>
      <vt:lpstr>Министры иностранных дел России, США и Китая обсудили за закрытыми дверями проекты соглашения о полном разоружении, представленные каждой из стран. Отвечая затем на вопрос журналистов: "Чей именно проект был принят?", министры дали такие ответы: </vt:lpstr>
      <vt:lpstr>Три свидетеля дорожного происшествия сообщили сведения о скрывшемся нарушителе.</vt:lpstr>
      <vt:lpstr>Решение логических задач</vt:lpstr>
      <vt:lpstr>Обычно используется следующая схема решения: </vt:lpstr>
      <vt:lpstr>Пример 1.</vt:lpstr>
      <vt:lpstr>   Решение:</vt:lpstr>
      <vt:lpstr>Учитывая то, что предположения двух друзей подтвердились, а предположения третьего неверны, запишем и упростим истинное высказывание.</vt:lpstr>
      <vt:lpstr>Пример 2. Три свидетеля дорожного происшествия сообщили сведения о скрывшемся нарушителе.</vt:lpstr>
      <vt:lpstr>Логические высказывания: 1: Р или К 2: Ф или не К 3: Т или С</vt:lpstr>
      <vt:lpstr>Самостоятельно:  Упростите логические выражения с учетом правильной последовательности выполнения логических операций: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Информатика42</dc:creator>
  <cp:lastModifiedBy>Информатика42</cp:lastModifiedBy>
  <cp:revision>29</cp:revision>
  <dcterms:created xsi:type="dcterms:W3CDTF">2012-02-15T06:28:18Z</dcterms:created>
  <dcterms:modified xsi:type="dcterms:W3CDTF">2012-02-22T08:14:06Z</dcterms:modified>
</cp:coreProperties>
</file>