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69" r:id="rId1"/>
  </p:sldMasterIdLst>
  <p:notesMasterIdLst>
    <p:notesMasterId r:id="rId13"/>
  </p:notesMasterIdLst>
  <p:sldIdLst>
    <p:sldId id="256" r:id="rId2"/>
    <p:sldId id="257" r:id="rId3"/>
    <p:sldId id="258" r:id="rId4"/>
    <p:sldId id="291" r:id="rId5"/>
    <p:sldId id="259" r:id="rId6"/>
    <p:sldId id="260" r:id="rId7"/>
    <p:sldId id="263" r:id="rId8"/>
    <p:sldId id="264" r:id="rId9"/>
    <p:sldId id="267" r:id="rId10"/>
    <p:sldId id="285" r:id="rId11"/>
    <p:sldId id="290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E8D7"/>
    <a:srgbClr val="FEF2E8"/>
    <a:srgbClr val="FEE8D6"/>
    <a:srgbClr val="0A5C6C"/>
    <a:srgbClr val="FEF9D6"/>
    <a:srgbClr val="FF0000"/>
    <a:srgbClr val="006600"/>
    <a:srgbClr val="99CC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221" autoAdjust="0"/>
    <p:restoredTop sz="94660"/>
  </p:normalViewPr>
  <p:slideViewPr>
    <p:cSldViewPr>
      <p:cViewPr varScale="1">
        <p:scale>
          <a:sx n="69" d="100"/>
          <a:sy n="69" d="100"/>
        </p:scale>
        <p:origin x="-142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17F4A55-4430-4BEF-94D8-88F0E60F7F08}" type="datetimeFigureOut">
              <a:rPr lang="ru-RU"/>
              <a:pPr>
                <a:defRPr/>
              </a:pPr>
              <a:t>28.02.2013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Click to edit Master text styles</a:t>
            </a:r>
          </a:p>
          <a:p>
            <a:pPr lvl="1"/>
            <a:r>
              <a:rPr lang="ru-RU" noProof="0" smtClean="0"/>
              <a:t>Second level</a:t>
            </a:r>
          </a:p>
          <a:p>
            <a:pPr lvl="2"/>
            <a:r>
              <a:rPr lang="ru-RU" noProof="0" smtClean="0"/>
              <a:t>Third level</a:t>
            </a:r>
          </a:p>
          <a:p>
            <a:pPr lvl="3"/>
            <a:r>
              <a:rPr lang="ru-RU" noProof="0" smtClean="0"/>
              <a:t>Fourth level</a:t>
            </a:r>
          </a:p>
          <a:p>
            <a:pPr lvl="4"/>
            <a:r>
              <a:rPr lang="ru-RU" noProof="0" smtClean="0"/>
              <a:t>Fifth level</a:t>
            </a:r>
            <a:endParaRPr lang="ru-RU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0C97C42-EB12-488D-9399-4D4354C6EF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02446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A17040D-D444-40DE-9941-E7252E8875D5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D04571E-26F7-4B1B-8BD7-45177FD8BCC6}" type="datetimeFigureOut">
              <a:rPr lang="ru-RU" smtClean="0"/>
              <a:pPr>
                <a:defRPr/>
              </a:pPr>
              <a:t>28.02.2013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4B01D1F-8E29-4262-8D2E-2B00112EB7E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D04571E-26F7-4B1B-8BD7-45177FD8BCC6}" type="datetimeFigureOut">
              <a:rPr lang="ru-RU" smtClean="0"/>
              <a:pPr>
                <a:defRPr/>
              </a:pPr>
              <a:t>28.02.2013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4B01D1F-8E29-4262-8D2E-2B00112EB7E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D04571E-26F7-4B1B-8BD7-45177FD8BCC6}" type="datetimeFigureOut">
              <a:rPr lang="ru-RU" smtClean="0"/>
              <a:pPr>
                <a:defRPr/>
              </a:pPr>
              <a:t>28.02.2013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4B01D1F-8E29-4262-8D2E-2B00112EB7E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D04571E-26F7-4B1B-8BD7-45177FD8BCC6}" type="datetimeFigureOut">
              <a:rPr lang="ru-RU" smtClean="0"/>
              <a:pPr>
                <a:defRPr/>
              </a:pPr>
              <a:t>28.02.2013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4B01D1F-8E29-4262-8D2E-2B00112EB7E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D04571E-26F7-4B1B-8BD7-45177FD8BCC6}" type="datetimeFigureOut">
              <a:rPr lang="ru-RU" smtClean="0"/>
              <a:pPr>
                <a:defRPr/>
              </a:pPr>
              <a:t>28.02.2013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4B01D1F-8E29-4262-8D2E-2B00112EB7E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D04571E-26F7-4B1B-8BD7-45177FD8BCC6}" type="datetimeFigureOut">
              <a:rPr lang="ru-RU" smtClean="0"/>
              <a:pPr>
                <a:defRPr/>
              </a:pPr>
              <a:t>28.02.2013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4B01D1F-8E29-4262-8D2E-2B00112EB7E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D04571E-26F7-4B1B-8BD7-45177FD8BCC6}" type="datetimeFigureOut">
              <a:rPr lang="ru-RU" smtClean="0"/>
              <a:pPr>
                <a:defRPr/>
              </a:pPr>
              <a:t>28.02.2013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4B01D1F-8E29-4262-8D2E-2B00112EB7E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D04571E-26F7-4B1B-8BD7-45177FD8BCC6}" type="datetimeFigureOut">
              <a:rPr lang="ru-RU" smtClean="0"/>
              <a:pPr>
                <a:defRPr/>
              </a:pPr>
              <a:t>28.02.2013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4B01D1F-8E29-4262-8D2E-2B00112EB7E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D04571E-26F7-4B1B-8BD7-45177FD8BCC6}" type="datetimeFigureOut">
              <a:rPr lang="ru-RU" smtClean="0"/>
              <a:pPr>
                <a:defRPr/>
              </a:pPr>
              <a:t>28.02.2013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4B01D1F-8E29-4262-8D2E-2B00112EB7E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D04571E-26F7-4B1B-8BD7-45177FD8BCC6}" type="datetimeFigureOut">
              <a:rPr lang="ru-RU" smtClean="0"/>
              <a:pPr>
                <a:defRPr/>
              </a:pPr>
              <a:t>28.02.2013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4B01D1F-8E29-4262-8D2E-2B00112EB7E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D04571E-26F7-4B1B-8BD7-45177FD8BCC6}" type="datetimeFigureOut">
              <a:rPr lang="ru-RU" smtClean="0"/>
              <a:pPr>
                <a:defRPr/>
              </a:pPr>
              <a:t>28.02.2013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4B01D1F-8E29-4262-8D2E-2B00112EB7E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6D04571E-26F7-4B1B-8BD7-45177FD8BCC6}" type="datetimeFigureOut">
              <a:rPr lang="ru-RU" smtClean="0"/>
              <a:pPr>
                <a:defRPr/>
              </a:pPr>
              <a:t>28.02.2013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74B01D1F-8E29-4262-8D2E-2B00112EB7E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1" r:id="rId2"/>
    <p:sldLayoutId id="2147483772" r:id="rId3"/>
    <p:sldLayoutId id="2147483773" r:id="rId4"/>
    <p:sldLayoutId id="2147483774" r:id="rId5"/>
    <p:sldLayoutId id="2147483775" r:id="rId6"/>
    <p:sldLayoutId id="2147483776" r:id="rId7"/>
    <p:sldLayoutId id="2147483777" r:id="rId8"/>
    <p:sldLayoutId id="2147483778" r:id="rId9"/>
    <p:sldLayoutId id="2147483779" r:id="rId10"/>
    <p:sldLayoutId id="2147483780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 bwMode="auto">
          <a:xfrm>
            <a:off x="1071538" y="500042"/>
            <a:ext cx="7406640" cy="2571768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/>
            <a:r>
              <a:rPr lang="ru-RU" sz="4000" b="1" i="1" dirty="0" smtClean="0">
                <a:solidFill>
                  <a:srgbClr val="006600"/>
                </a:solidFill>
                <a:effectLst/>
                <a:latin typeface="Times New Roman" pitchFamily="18" charset="0"/>
              </a:rPr>
              <a:t/>
            </a:r>
            <a:br>
              <a:rPr lang="ru-RU" sz="4000" b="1" i="1" dirty="0" smtClean="0">
                <a:solidFill>
                  <a:srgbClr val="006600"/>
                </a:solidFill>
                <a:effectLst/>
                <a:latin typeface="Times New Roman" pitchFamily="18" charset="0"/>
              </a:rPr>
            </a:br>
            <a:r>
              <a:rPr lang="ru-RU" sz="4000" b="1" i="1" dirty="0" smtClean="0">
                <a:solidFill>
                  <a:srgbClr val="006600"/>
                </a:solidFill>
                <a:effectLst/>
                <a:latin typeface="Times New Roman" pitchFamily="18" charset="0"/>
              </a:rPr>
              <a:t/>
            </a:r>
            <a:br>
              <a:rPr lang="ru-RU" sz="4000" b="1" i="1" dirty="0" smtClean="0">
                <a:solidFill>
                  <a:srgbClr val="006600"/>
                </a:solidFill>
                <a:effectLst/>
                <a:latin typeface="Times New Roman" pitchFamily="18" charset="0"/>
              </a:rPr>
            </a:br>
            <a:r>
              <a:rPr lang="ru-RU" sz="4000" b="1" i="1" dirty="0" smtClean="0">
                <a:solidFill>
                  <a:srgbClr val="006600"/>
                </a:solidFill>
                <a:effectLst/>
                <a:latin typeface="Times New Roman" pitchFamily="18" charset="0"/>
              </a:rPr>
              <a:t/>
            </a:r>
            <a:br>
              <a:rPr lang="ru-RU" sz="4000" b="1" i="1" dirty="0" smtClean="0">
                <a:solidFill>
                  <a:srgbClr val="006600"/>
                </a:solidFill>
                <a:effectLst/>
                <a:latin typeface="Times New Roman" pitchFamily="18" charset="0"/>
              </a:rPr>
            </a:br>
            <a:r>
              <a:rPr lang="ru-RU" sz="4000" b="1" i="1" dirty="0" smtClean="0">
                <a:solidFill>
                  <a:srgbClr val="006600"/>
                </a:solidFill>
                <a:effectLst/>
                <a:latin typeface="Times New Roman" pitchFamily="18" charset="0"/>
              </a:rPr>
              <a:t/>
            </a:r>
            <a:br>
              <a:rPr lang="ru-RU" sz="4000" b="1" i="1" dirty="0" smtClean="0">
                <a:solidFill>
                  <a:srgbClr val="006600"/>
                </a:solidFill>
                <a:effectLst/>
                <a:latin typeface="Times New Roman" pitchFamily="18" charset="0"/>
              </a:rPr>
            </a:br>
            <a:r>
              <a:rPr lang="ru-RU" sz="4000" b="1" i="1" dirty="0" smtClean="0">
                <a:solidFill>
                  <a:srgbClr val="006600"/>
                </a:solidFill>
                <a:effectLst/>
                <a:latin typeface="Times New Roman" pitchFamily="18" charset="0"/>
              </a:rPr>
              <a:t/>
            </a:r>
            <a:br>
              <a:rPr lang="ru-RU" sz="4000" b="1" i="1" dirty="0" smtClean="0">
                <a:solidFill>
                  <a:srgbClr val="006600"/>
                </a:solidFill>
                <a:effectLst/>
                <a:latin typeface="Times New Roman" pitchFamily="18" charset="0"/>
              </a:rPr>
            </a:br>
            <a:r>
              <a:rPr lang="ru-RU" sz="4000" b="1" i="1" dirty="0" smtClean="0">
                <a:solidFill>
                  <a:srgbClr val="006600"/>
                </a:solidFill>
                <a:effectLst/>
                <a:latin typeface="Times New Roman" pitchFamily="18" charset="0"/>
              </a:rPr>
              <a:t/>
            </a:r>
            <a:br>
              <a:rPr lang="ru-RU" sz="4000" b="1" i="1" dirty="0" smtClean="0">
                <a:solidFill>
                  <a:srgbClr val="006600"/>
                </a:solidFill>
                <a:effectLst/>
                <a:latin typeface="Times New Roman" pitchFamily="18" charset="0"/>
              </a:rPr>
            </a:br>
            <a:r>
              <a:rPr lang="ru-RU" sz="4000" b="1" i="1" dirty="0" smtClean="0">
                <a:solidFill>
                  <a:srgbClr val="006600"/>
                </a:solidFill>
                <a:effectLst/>
                <a:latin typeface="Times New Roman" pitchFamily="18" charset="0"/>
              </a:rPr>
              <a:t/>
            </a:r>
            <a:br>
              <a:rPr lang="ru-RU" sz="4000" b="1" i="1" dirty="0" smtClean="0">
                <a:solidFill>
                  <a:srgbClr val="006600"/>
                </a:solidFill>
                <a:effectLst/>
                <a:latin typeface="Times New Roman" pitchFamily="18" charset="0"/>
              </a:rPr>
            </a:br>
            <a:r>
              <a:rPr lang="ru-RU" sz="4000" b="1" i="1" dirty="0" smtClean="0">
                <a:solidFill>
                  <a:srgbClr val="006600"/>
                </a:solidFill>
                <a:effectLst/>
                <a:latin typeface="Times New Roman" pitchFamily="18" charset="0"/>
              </a:rPr>
              <a:t/>
            </a:r>
            <a:br>
              <a:rPr lang="ru-RU" sz="4000" b="1" i="1" dirty="0" smtClean="0">
                <a:solidFill>
                  <a:srgbClr val="006600"/>
                </a:solidFill>
                <a:effectLst/>
                <a:latin typeface="Times New Roman" pitchFamily="18" charset="0"/>
              </a:rPr>
            </a:br>
            <a:r>
              <a:rPr lang="ru-RU" sz="4000" b="1" i="1" dirty="0" smtClean="0">
                <a:solidFill>
                  <a:srgbClr val="006600"/>
                </a:solidFill>
                <a:effectLst/>
                <a:latin typeface="Times New Roman" pitchFamily="18" charset="0"/>
              </a:rPr>
              <a:t/>
            </a:r>
            <a:br>
              <a:rPr lang="ru-RU" sz="4000" b="1" i="1" dirty="0" smtClean="0">
                <a:solidFill>
                  <a:srgbClr val="006600"/>
                </a:solidFill>
                <a:effectLst/>
                <a:latin typeface="Times New Roman" pitchFamily="18" charset="0"/>
              </a:rPr>
            </a:br>
            <a:r>
              <a:rPr lang="ru-RU" sz="4000" b="1" i="1" dirty="0" smtClean="0">
                <a:solidFill>
                  <a:srgbClr val="006600"/>
                </a:solidFill>
                <a:effectLst/>
                <a:latin typeface="Times New Roman" pitchFamily="18" charset="0"/>
              </a:rPr>
              <a:t/>
            </a:r>
            <a:br>
              <a:rPr lang="ru-RU" sz="4000" b="1" i="1" dirty="0" smtClean="0">
                <a:solidFill>
                  <a:srgbClr val="006600"/>
                </a:solidFill>
                <a:effectLst/>
                <a:latin typeface="Times New Roman" pitchFamily="18" charset="0"/>
              </a:rPr>
            </a:br>
            <a:r>
              <a:rPr lang="ru-RU" sz="4000" b="1" i="1" dirty="0" smtClean="0">
                <a:solidFill>
                  <a:srgbClr val="006600"/>
                </a:solidFill>
                <a:effectLst/>
                <a:latin typeface="Times New Roman" pitchFamily="18" charset="0"/>
              </a:rPr>
              <a:t/>
            </a:r>
            <a:br>
              <a:rPr lang="ru-RU" sz="4000" b="1" i="1" dirty="0" smtClean="0">
                <a:solidFill>
                  <a:srgbClr val="006600"/>
                </a:solidFill>
                <a:effectLst/>
                <a:latin typeface="Times New Roman" pitchFamily="18" charset="0"/>
              </a:rPr>
            </a:br>
            <a:r>
              <a:rPr lang="ru-RU" sz="4000" b="1" i="1" dirty="0" smtClean="0">
                <a:solidFill>
                  <a:srgbClr val="006600"/>
                </a:solidFill>
                <a:effectLst/>
                <a:latin typeface="Times New Roman" pitchFamily="18" charset="0"/>
              </a:rPr>
              <a:t/>
            </a:r>
            <a:br>
              <a:rPr lang="ru-RU" sz="4000" b="1" i="1" dirty="0" smtClean="0">
                <a:solidFill>
                  <a:srgbClr val="006600"/>
                </a:solidFill>
                <a:effectLst/>
                <a:latin typeface="Times New Roman" pitchFamily="18" charset="0"/>
              </a:rPr>
            </a:br>
            <a:r>
              <a:rPr lang="ru-RU" sz="4000" b="1" i="1" dirty="0" smtClean="0">
                <a:solidFill>
                  <a:srgbClr val="006600"/>
                </a:solidFill>
                <a:effectLst/>
                <a:latin typeface="Times New Roman" pitchFamily="18" charset="0"/>
              </a:rPr>
              <a:t/>
            </a:r>
            <a:br>
              <a:rPr lang="ru-RU" sz="4000" b="1" i="1" dirty="0" smtClean="0">
                <a:solidFill>
                  <a:srgbClr val="006600"/>
                </a:solidFill>
                <a:effectLst/>
                <a:latin typeface="Times New Roman" pitchFamily="18" charset="0"/>
              </a:rPr>
            </a:br>
            <a:r>
              <a:rPr lang="ru-RU" sz="4000" b="1" i="1" dirty="0" smtClean="0">
                <a:solidFill>
                  <a:srgbClr val="006600"/>
                </a:solidFill>
                <a:effectLst/>
                <a:latin typeface="Times New Roman" pitchFamily="18" charset="0"/>
              </a:rPr>
              <a:t/>
            </a:r>
            <a:br>
              <a:rPr lang="ru-RU" sz="4000" b="1" i="1" dirty="0" smtClean="0">
                <a:solidFill>
                  <a:srgbClr val="006600"/>
                </a:solidFill>
                <a:effectLst/>
                <a:latin typeface="Times New Roman" pitchFamily="18" charset="0"/>
              </a:rPr>
            </a:br>
            <a:r>
              <a:rPr lang="ru-RU" sz="4000" b="1" i="1" dirty="0" smtClean="0">
                <a:solidFill>
                  <a:srgbClr val="006600"/>
                </a:solidFill>
                <a:effectLst/>
                <a:latin typeface="Times New Roman" pitchFamily="18" charset="0"/>
              </a:rPr>
              <a:t/>
            </a:r>
            <a:br>
              <a:rPr lang="ru-RU" sz="4000" b="1" i="1" dirty="0" smtClean="0">
                <a:solidFill>
                  <a:srgbClr val="006600"/>
                </a:solidFill>
                <a:effectLst/>
                <a:latin typeface="Times New Roman" pitchFamily="18" charset="0"/>
              </a:rPr>
            </a:br>
            <a:r>
              <a:rPr lang="ru-RU" sz="4000" b="1" i="1" dirty="0" smtClean="0">
                <a:solidFill>
                  <a:srgbClr val="006600"/>
                </a:solidFill>
                <a:effectLst/>
                <a:latin typeface="Times New Roman" pitchFamily="18" charset="0"/>
              </a:rPr>
              <a:t/>
            </a:r>
            <a:br>
              <a:rPr lang="ru-RU" sz="4000" b="1" i="1" dirty="0" smtClean="0">
                <a:solidFill>
                  <a:srgbClr val="006600"/>
                </a:solidFill>
                <a:effectLst/>
                <a:latin typeface="Times New Roman" pitchFamily="18" charset="0"/>
              </a:rPr>
            </a:br>
            <a:r>
              <a:rPr lang="ru-RU" sz="4000" b="1" i="1" dirty="0" smtClean="0">
                <a:solidFill>
                  <a:srgbClr val="006600"/>
                </a:solidFill>
                <a:effectLst/>
                <a:latin typeface="Times New Roman" pitchFamily="18" charset="0"/>
              </a:rPr>
              <a:t/>
            </a:r>
            <a:br>
              <a:rPr lang="ru-RU" sz="4000" b="1" i="1" dirty="0" smtClean="0">
                <a:solidFill>
                  <a:srgbClr val="006600"/>
                </a:solidFill>
                <a:effectLst/>
                <a:latin typeface="Times New Roman" pitchFamily="18" charset="0"/>
              </a:rPr>
            </a:br>
            <a:r>
              <a:rPr lang="ru-RU" sz="4000" b="1" i="1" dirty="0" smtClean="0">
                <a:solidFill>
                  <a:srgbClr val="006600"/>
                </a:solidFill>
                <a:effectLst/>
                <a:latin typeface="Times New Roman" pitchFamily="18" charset="0"/>
              </a:rPr>
              <a:t/>
            </a:r>
            <a:br>
              <a:rPr lang="ru-RU" sz="4000" b="1" i="1" dirty="0" smtClean="0">
                <a:solidFill>
                  <a:srgbClr val="006600"/>
                </a:solidFill>
                <a:effectLst/>
                <a:latin typeface="Times New Roman" pitchFamily="18" charset="0"/>
              </a:rPr>
            </a:br>
            <a:r>
              <a:rPr lang="ru-RU" sz="4000" b="1" i="1" dirty="0" smtClean="0">
                <a:solidFill>
                  <a:srgbClr val="006600"/>
                </a:solidFill>
                <a:effectLst/>
                <a:latin typeface="Times New Roman" pitchFamily="18" charset="0"/>
              </a:rPr>
              <a:t/>
            </a:r>
            <a:br>
              <a:rPr lang="ru-RU" sz="4000" b="1" i="1" dirty="0" smtClean="0">
                <a:solidFill>
                  <a:srgbClr val="006600"/>
                </a:solidFill>
                <a:effectLst/>
                <a:latin typeface="Times New Roman" pitchFamily="18" charset="0"/>
              </a:rPr>
            </a:br>
            <a:r>
              <a:rPr lang="ru-RU" sz="4000" b="1" i="1" dirty="0" smtClean="0">
                <a:solidFill>
                  <a:srgbClr val="006600"/>
                </a:solidFill>
                <a:effectLst/>
                <a:latin typeface="Times New Roman" pitchFamily="18" charset="0"/>
              </a:rPr>
              <a:t/>
            </a:r>
            <a:br>
              <a:rPr lang="ru-RU" sz="4000" b="1" i="1" dirty="0" smtClean="0">
                <a:solidFill>
                  <a:srgbClr val="006600"/>
                </a:solidFill>
                <a:effectLst/>
                <a:latin typeface="Times New Roman" pitchFamily="18" charset="0"/>
              </a:rPr>
            </a:br>
            <a:r>
              <a:rPr lang="ru-RU" sz="4000" b="1" i="1" dirty="0" smtClean="0">
                <a:solidFill>
                  <a:srgbClr val="006600"/>
                </a:solidFill>
                <a:effectLst/>
                <a:latin typeface="Times New Roman" pitchFamily="18" charset="0"/>
              </a:rPr>
              <a:t/>
            </a:r>
            <a:br>
              <a:rPr lang="ru-RU" sz="4000" b="1" i="1" dirty="0" smtClean="0">
                <a:solidFill>
                  <a:srgbClr val="006600"/>
                </a:solidFill>
                <a:effectLst/>
                <a:latin typeface="Times New Roman" pitchFamily="18" charset="0"/>
              </a:rPr>
            </a:br>
            <a:r>
              <a:rPr lang="ru-RU" sz="4000" b="1" i="1" dirty="0" smtClean="0">
                <a:solidFill>
                  <a:srgbClr val="006600"/>
                </a:solidFill>
                <a:effectLst/>
                <a:latin typeface="Times New Roman" pitchFamily="18" charset="0"/>
              </a:rPr>
              <a:t/>
            </a:r>
            <a:br>
              <a:rPr lang="ru-RU" sz="4000" b="1" i="1" dirty="0" smtClean="0">
                <a:solidFill>
                  <a:srgbClr val="006600"/>
                </a:solidFill>
                <a:effectLst/>
                <a:latin typeface="Times New Roman" pitchFamily="18" charset="0"/>
              </a:rPr>
            </a:br>
            <a:r>
              <a:rPr lang="ru-RU" sz="4000" b="1" i="1" dirty="0" smtClean="0">
                <a:solidFill>
                  <a:srgbClr val="006600"/>
                </a:solidFill>
                <a:effectLst/>
                <a:latin typeface="Times New Roman" pitchFamily="18" charset="0"/>
              </a:rPr>
              <a:t/>
            </a:r>
            <a:br>
              <a:rPr lang="ru-RU" sz="4000" b="1" i="1" dirty="0" smtClean="0">
                <a:solidFill>
                  <a:srgbClr val="006600"/>
                </a:solidFill>
                <a:effectLst/>
                <a:latin typeface="Times New Roman" pitchFamily="18" charset="0"/>
              </a:rPr>
            </a:br>
            <a:r>
              <a:rPr lang="ru-RU" sz="4000" b="1" i="1" dirty="0" smtClean="0">
                <a:solidFill>
                  <a:srgbClr val="006600"/>
                </a:solidFill>
                <a:effectLst/>
                <a:latin typeface="Times New Roman" pitchFamily="18" charset="0"/>
              </a:rPr>
              <a:t/>
            </a:r>
            <a:br>
              <a:rPr lang="ru-RU" sz="4000" b="1" i="1" dirty="0" smtClean="0">
                <a:solidFill>
                  <a:srgbClr val="006600"/>
                </a:solidFill>
                <a:effectLst/>
                <a:latin typeface="Times New Roman" pitchFamily="18" charset="0"/>
              </a:rPr>
            </a:br>
            <a:r>
              <a:rPr lang="ru-RU" sz="4000" b="1" i="1" dirty="0" smtClean="0">
                <a:solidFill>
                  <a:srgbClr val="006600"/>
                </a:solidFill>
                <a:effectLst/>
                <a:latin typeface="Times New Roman" pitchFamily="18" charset="0"/>
              </a:rPr>
              <a:t/>
            </a:r>
            <a:br>
              <a:rPr lang="ru-RU" sz="4000" b="1" i="1" dirty="0" smtClean="0">
                <a:solidFill>
                  <a:srgbClr val="006600"/>
                </a:solidFill>
                <a:effectLst/>
                <a:latin typeface="Times New Roman" pitchFamily="18" charset="0"/>
              </a:rPr>
            </a:br>
            <a:r>
              <a:rPr lang="ru-RU" sz="4000" b="1" i="1" dirty="0" smtClean="0">
                <a:solidFill>
                  <a:srgbClr val="006600"/>
                </a:solidFill>
                <a:effectLst/>
                <a:latin typeface="Times New Roman" pitchFamily="18" charset="0"/>
              </a:rPr>
              <a:t/>
            </a:r>
            <a:br>
              <a:rPr lang="ru-RU" sz="4000" b="1" i="1" dirty="0" smtClean="0">
                <a:solidFill>
                  <a:srgbClr val="006600"/>
                </a:solidFill>
                <a:effectLst/>
                <a:latin typeface="Times New Roman" pitchFamily="18" charset="0"/>
              </a:rPr>
            </a:br>
            <a:r>
              <a:rPr lang="ru-RU" sz="4000" b="1" i="1" dirty="0" smtClean="0">
                <a:solidFill>
                  <a:srgbClr val="006600"/>
                </a:solidFill>
                <a:effectLst/>
                <a:latin typeface="Times New Roman" pitchFamily="18" charset="0"/>
              </a:rPr>
              <a:t/>
            </a:r>
            <a:br>
              <a:rPr lang="ru-RU" sz="4000" b="1" i="1" dirty="0" smtClean="0">
                <a:solidFill>
                  <a:srgbClr val="006600"/>
                </a:solidFill>
                <a:effectLst/>
                <a:latin typeface="Times New Roman" pitchFamily="18" charset="0"/>
              </a:rPr>
            </a:br>
            <a:r>
              <a:rPr lang="ru-RU" sz="4000" b="1" i="1" dirty="0" smtClean="0">
                <a:solidFill>
                  <a:srgbClr val="006600"/>
                </a:solidFill>
                <a:effectLst/>
                <a:latin typeface="Times New Roman" pitchFamily="18" charset="0"/>
              </a:rPr>
              <a:t/>
            </a:r>
            <a:br>
              <a:rPr lang="ru-RU" sz="4000" b="1" i="1" dirty="0" smtClean="0">
                <a:solidFill>
                  <a:srgbClr val="006600"/>
                </a:solidFill>
                <a:effectLst/>
                <a:latin typeface="Times New Roman" pitchFamily="18" charset="0"/>
              </a:rPr>
            </a:br>
            <a:r>
              <a:rPr lang="ru-RU" sz="4000" b="1" i="1" dirty="0" smtClean="0">
                <a:solidFill>
                  <a:srgbClr val="006600"/>
                </a:solidFill>
                <a:effectLst/>
                <a:latin typeface="Times New Roman" pitchFamily="18" charset="0"/>
              </a:rPr>
              <a:t/>
            </a:r>
            <a:br>
              <a:rPr lang="ru-RU" sz="4000" b="1" i="1" dirty="0" smtClean="0">
                <a:solidFill>
                  <a:srgbClr val="006600"/>
                </a:solidFill>
                <a:effectLst/>
                <a:latin typeface="Times New Roman" pitchFamily="18" charset="0"/>
              </a:rPr>
            </a:br>
            <a:r>
              <a:rPr lang="ru-RU" sz="4000" b="1" i="1" dirty="0" smtClean="0">
                <a:solidFill>
                  <a:srgbClr val="006600"/>
                </a:solidFill>
                <a:effectLst/>
                <a:latin typeface="Times New Roman" pitchFamily="18" charset="0"/>
              </a:rPr>
              <a:t/>
            </a:r>
            <a:br>
              <a:rPr lang="ru-RU" sz="4000" b="1" i="1" dirty="0" smtClean="0">
                <a:solidFill>
                  <a:srgbClr val="006600"/>
                </a:solidFill>
                <a:effectLst/>
                <a:latin typeface="Times New Roman" pitchFamily="18" charset="0"/>
              </a:rPr>
            </a:br>
            <a:r>
              <a:rPr lang="ru-RU" sz="4000" b="1" i="1" dirty="0" smtClean="0">
                <a:solidFill>
                  <a:srgbClr val="006600"/>
                </a:solidFill>
                <a:effectLst/>
                <a:latin typeface="Times New Roman" pitchFamily="18" charset="0"/>
              </a:rPr>
              <a:t/>
            </a:r>
            <a:br>
              <a:rPr lang="ru-RU" sz="4000" b="1" i="1" dirty="0" smtClean="0">
                <a:solidFill>
                  <a:srgbClr val="006600"/>
                </a:solidFill>
                <a:effectLst/>
                <a:latin typeface="Times New Roman" pitchFamily="18" charset="0"/>
              </a:rPr>
            </a:br>
            <a:r>
              <a:rPr lang="ru-RU" sz="4000" b="1" i="1" dirty="0" smtClean="0">
                <a:solidFill>
                  <a:srgbClr val="006600"/>
                </a:solidFill>
                <a:effectLst/>
                <a:latin typeface="Times New Roman" pitchFamily="18" charset="0"/>
              </a:rPr>
              <a:t/>
            </a:r>
            <a:br>
              <a:rPr lang="ru-RU" sz="4000" b="1" i="1" dirty="0" smtClean="0">
                <a:solidFill>
                  <a:srgbClr val="006600"/>
                </a:solidFill>
                <a:effectLst/>
                <a:latin typeface="Times New Roman" pitchFamily="18" charset="0"/>
              </a:rPr>
            </a:br>
            <a:r>
              <a:rPr lang="ru-RU" sz="5300" b="1" i="1" dirty="0" err="1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Личностно-деятельностный</a:t>
            </a:r>
            <a:r>
              <a:rPr lang="ru-RU" sz="5300" b="1" i="1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 подход в обучении информатике</a:t>
            </a:r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3428992" y="4143380"/>
            <a:ext cx="4357718" cy="1252534"/>
          </a:xfrm>
        </p:spPr>
        <p:txBody>
          <a:bodyPr>
            <a:normAutofit/>
          </a:bodyPr>
          <a:lstStyle/>
          <a:p>
            <a:pPr algn="r"/>
            <a:r>
              <a:rPr lang="ru-RU" b="1" dirty="0" err="1" smtClean="0">
                <a:solidFill>
                  <a:schemeClr val="accent4"/>
                </a:solidFill>
              </a:rPr>
              <a:t>Лизункова</a:t>
            </a:r>
            <a:r>
              <a:rPr lang="ru-RU" b="1" dirty="0" smtClean="0">
                <a:solidFill>
                  <a:schemeClr val="accent4"/>
                </a:solidFill>
              </a:rPr>
              <a:t> </a:t>
            </a:r>
            <a:r>
              <a:rPr lang="ru-RU" b="1" dirty="0" smtClean="0">
                <a:solidFill>
                  <a:schemeClr val="accent4"/>
                </a:solidFill>
              </a:rPr>
              <a:t>В.А.,</a:t>
            </a:r>
          </a:p>
          <a:p>
            <a:pPr algn="r"/>
            <a:r>
              <a:rPr lang="ru-RU" b="1" dirty="0" smtClean="0">
                <a:solidFill>
                  <a:schemeClr val="accent4"/>
                </a:solidFill>
              </a:rPr>
              <a:t>у</a:t>
            </a:r>
            <a:r>
              <a:rPr lang="ru-RU" b="1" dirty="0" smtClean="0">
                <a:solidFill>
                  <a:schemeClr val="accent4"/>
                </a:solidFill>
              </a:rPr>
              <a:t>читель информатики </a:t>
            </a:r>
          </a:p>
          <a:p>
            <a:pPr algn="r"/>
            <a:r>
              <a:rPr lang="ru-RU" b="1" dirty="0" smtClean="0">
                <a:solidFill>
                  <a:schemeClr val="accent4"/>
                </a:solidFill>
              </a:rPr>
              <a:t>ГБОУ СОШ с. Алексеевка</a:t>
            </a:r>
            <a:endParaRPr lang="ru-RU" b="1" dirty="0">
              <a:solidFill>
                <a:schemeClr val="accent4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428596" y="571480"/>
            <a:ext cx="8143932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b="1" u="sng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Этап </a:t>
            </a:r>
            <a:r>
              <a:rPr lang="ru-RU" sz="2800" b="1" u="sng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2. </a:t>
            </a:r>
          </a:p>
          <a:p>
            <a:pPr algn="just"/>
            <a:r>
              <a:rPr lang="ru-RU" dirty="0">
                <a:solidFill>
                  <a:srgbClr val="000000"/>
                </a:solidFill>
              </a:rPr>
              <a:t>     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После того, как  объяснение закончено, учитель говорит: «Таким образом, за небольшой промежуток времени мы смогли создать 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текстовый документ».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Учащиеся получили представление о том, с чем им предстоит столкнуться на уроке, Услышали личностную значимость изучаемого материала и готовы приступить к практической части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.</a:t>
            </a:r>
          </a:p>
          <a:p>
            <a:pPr algn="just"/>
            <a:endParaRPr lang="ru-RU" sz="28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</a:endParaRPr>
          </a:p>
          <a:p>
            <a:pPr algn="just"/>
            <a:endParaRPr lang="ru-RU" sz="2800" dirty="0">
              <a:solidFill>
                <a:schemeClr val="tx2">
                  <a:lumMod val="75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71472" y="4786322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None/>
            </a:pPr>
            <a:r>
              <a:rPr lang="ru-RU" sz="2800" b="1" u="sng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Этап 3. </a:t>
            </a:r>
          </a:p>
          <a:p>
            <a:pPr algn="just">
              <a:buNone/>
            </a:pP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Практическая  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работа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4"/>
          <p:cNvSpPr txBox="1">
            <a:spLocks noChangeArrowheads="1"/>
          </p:cNvSpPr>
          <p:nvPr/>
        </p:nvSpPr>
        <p:spPr bwMode="auto">
          <a:xfrm>
            <a:off x="323850" y="333375"/>
            <a:ext cx="8569325" cy="607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800" b="1" dirty="0">
                <a:solidFill>
                  <a:srgbClr val="0000FF"/>
                </a:solidFill>
                <a:latin typeface="Times New Roman" pitchFamily="18" charset="0"/>
              </a:rPr>
              <a:t>Последовательная реализация </a:t>
            </a:r>
            <a:r>
              <a:rPr lang="ru-RU" sz="2800" b="1" dirty="0" err="1">
                <a:solidFill>
                  <a:srgbClr val="FF0000"/>
                </a:solidFill>
                <a:latin typeface="Times New Roman" pitchFamily="18" charset="0"/>
              </a:rPr>
              <a:t>деятельностного</a:t>
            </a: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ru-RU" sz="2800" b="1" dirty="0">
                <a:solidFill>
                  <a:srgbClr val="0000FF"/>
                </a:solidFill>
                <a:latin typeface="Times New Roman" pitchFamily="18" charset="0"/>
              </a:rPr>
              <a:t>подхода повышает эффективность образования</a:t>
            </a:r>
            <a:r>
              <a:rPr lang="ru-RU" sz="2800" b="1" dirty="0">
                <a:solidFill>
                  <a:srgbClr val="000000"/>
                </a:solidFill>
                <a:latin typeface="Times New Roman" pitchFamily="18" charset="0"/>
              </a:rPr>
              <a:t/>
            </a:r>
            <a:br>
              <a:rPr lang="ru-RU" sz="2800" b="1" dirty="0">
                <a:solidFill>
                  <a:srgbClr val="000000"/>
                </a:solidFill>
                <a:latin typeface="Times New Roman" pitchFamily="18" charset="0"/>
              </a:rPr>
            </a:br>
            <a:r>
              <a:rPr lang="ru-RU" sz="2800" dirty="0">
                <a:solidFill>
                  <a:srgbClr val="000000"/>
                </a:solidFill>
                <a:latin typeface="Times New Roman" pitchFamily="18" charset="0"/>
              </a:rPr>
              <a:t>Об этом свидетельствует: </a:t>
            </a:r>
          </a:p>
          <a:p>
            <a:pPr algn="just">
              <a:buFontTx/>
              <a:buChar char="•"/>
            </a:pPr>
            <a:r>
              <a:rPr lang="ru-RU" sz="2800" dirty="0">
                <a:solidFill>
                  <a:srgbClr val="000000"/>
                </a:solidFill>
                <a:latin typeface="Times New Roman" pitchFamily="18" charset="0"/>
              </a:rPr>
              <a:t>более </a:t>
            </a:r>
            <a:r>
              <a:rPr lang="ru-RU" sz="2800" b="1" i="1" dirty="0">
                <a:solidFill>
                  <a:srgbClr val="FF0000"/>
                </a:solidFill>
                <a:latin typeface="Times New Roman" pitchFamily="18" charset="0"/>
              </a:rPr>
              <a:t>гибкое и прочное усвоение знаний</a:t>
            </a:r>
            <a:r>
              <a:rPr lang="ru-RU" sz="2800" dirty="0">
                <a:solidFill>
                  <a:srgbClr val="0000FF"/>
                </a:solidFill>
                <a:latin typeface="Times New Roman" pitchFamily="18" charset="0"/>
              </a:rPr>
              <a:t> учащимися, </a:t>
            </a:r>
          </a:p>
          <a:p>
            <a:pPr algn="just">
              <a:buFontTx/>
              <a:buChar char="•"/>
            </a:pPr>
            <a:r>
              <a:rPr lang="ru-RU" sz="2800" dirty="0">
                <a:solidFill>
                  <a:srgbClr val="000000"/>
                </a:solidFill>
                <a:latin typeface="Times New Roman" pitchFamily="18" charset="0"/>
              </a:rPr>
              <a:t>возможность их </a:t>
            </a:r>
            <a:r>
              <a:rPr lang="ru-RU" sz="2800" b="1" i="1" dirty="0">
                <a:solidFill>
                  <a:srgbClr val="FF0000"/>
                </a:solidFill>
                <a:latin typeface="Times New Roman" pitchFamily="18" charset="0"/>
              </a:rPr>
              <a:t>самостоятельного</a:t>
            </a:r>
            <a:r>
              <a:rPr lang="ru-RU" sz="2800" dirty="0">
                <a:solidFill>
                  <a:srgbClr val="0000FF"/>
                </a:solidFill>
                <a:latin typeface="Times New Roman" pitchFamily="18" charset="0"/>
              </a:rPr>
              <a:t> движения в изучаемой области, </a:t>
            </a:r>
          </a:p>
          <a:p>
            <a:pPr algn="just">
              <a:buFontTx/>
              <a:buChar char="•"/>
            </a:pPr>
            <a:r>
              <a:rPr lang="ru-RU" sz="2800" dirty="0">
                <a:latin typeface="Times New Roman" pitchFamily="18" charset="0"/>
              </a:rPr>
              <a:t>существенное</a:t>
            </a:r>
            <a:r>
              <a:rPr lang="ru-RU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ru-RU" sz="2800" b="1" i="1" dirty="0">
                <a:solidFill>
                  <a:srgbClr val="0000FF"/>
                </a:solidFill>
                <a:latin typeface="Times New Roman" pitchFamily="18" charset="0"/>
              </a:rPr>
              <a:t>повышение мотивации и  интереса</a:t>
            </a:r>
            <a:r>
              <a:rPr lang="ru-RU" sz="2800" dirty="0">
                <a:solidFill>
                  <a:srgbClr val="000000"/>
                </a:solidFill>
                <a:latin typeface="Times New Roman" pitchFamily="18" charset="0"/>
              </a:rPr>
              <a:t> к учению у обучаемых,  </a:t>
            </a:r>
          </a:p>
          <a:p>
            <a:pPr algn="just">
              <a:buFontTx/>
              <a:buChar char="•"/>
            </a:pPr>
            <a:r>
              <a:rPr lang="ru-RU" sz="2800" dirty="0">
                <a:solidFill>
                  <a:srgbClr val="000000"/>
                </a:solidFill>
                <a:latin typeface="Times New Roman" pitchFamily="18" charset="0"/>
              </a:rPr>
              <a:t>возможность </a:t>
            </a:r>
            <a:r>
              <a:rPr lang="ru-RU" sz="2800" b="1" i="1" dirty="0">
                <a:solidFill>
                  <a:srgbClr val="0000FF"/>
                </a:solidFill>
                <a:latin typeface="Times New Roman" pitchFamily="18" charset="0"/>
              </a:rPr>
              <a:t>дифференцировать обучение</a:t>
            </a:r>
            <a:r>
              <a:rPr lang="ru-RU" sz="2800" dirty="0">
                <a:solidFill>
                  <a:srgbClr val="000000"/>
                </a:solidFill>
                <a:latin typeface="Times New Roman" pitchFamily="18" charset="0"/>
              </a:rPr>
              <a:t> без ущерба для усвоения единой структуры теоретических знаний,  </a:t>
            </a:r>
          </a:p>
          <a:p>
            <a:pPr algn="just">
              <a:buFontTx/>
              <a:buChar char="•"/>
            </a:pPr>
            <a:r>
              <a:rPr lang="ru-RU" sz="2800" dirty="0">
                <a:solidFill>
                  <a:srgbClr val="000000"/>
                </a:solidFill>
                <a:latin typeface="Times New Roman" pitchFamily="18" charset="0"/>
              </a:rPr>
              <a:t>значительно </a:t>
            </a:r>
            <a:r>
              <a:rPr lang="ru-RU" sz="2800" b="1" i="1" dirty="0">
                <a:solidFill>
                  <a:srgbClr val="0000FF"/>
                </a:solidFill>
                <a:latin typeface="Times New Roman" pitchFamily="18" charset="0"/>
              </a:rPr>
              <a:t>сокращается время обучения</a:t>
            </a:r>
            <a:r>
              <a:rPr lang="ru-RU" sz="2800" dirty="0">
                <a:solidFill>
                  <a:srgbClr val="0000FF"/>
                </a:solidFill>
                <a:latin typeface="Times New Roman" pitchFamily="18" charset="0"/>
              </a:rPr>
              <a:t>,</a:t>
            </a:r>
            <a:r>
              <a:rPr lang="ru-RU" sz="28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</a:p>
          <a:p>
            <a:pPr algn="just">
              <a:buFontTx/>
              <a:buChar char="•"/>
            </a:pPr>
            <a:r>
              <a:rPr lang="ru-RU" sz="2800" dirty="0">
                <a:solidFill>
                  <a:srgbClr val="000000"/>
                </a:solidFill>
                <a:latin typeface="Times New Roman" pitchFamily="18" charset="0"/>
              </a:rPr>
              <a:t>наблюдается </a:t>
            </a:r>
            <a:r>
              <a:rPr lang="ru-RU" sz="2800" b="1" i="1" dirty="0">
                <a:solidFill>
                  <a:srgbClr val="0000FF"/>
                </a:solidFill>
                <a:latin typeface="Times New Roman" pitchFamily="18" charset="0"/>
              </a:rPr>
              <a:t>прирост  общекультурного и</a:t>
            </a:r>
            <a:r>
              <a:rPr lang="ru-RU" sz="2800" b="1" i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2800" b="1" i="1" dirty="0">
                <a:solidFill>
                  <a:srgbClr val="0000FF"/>
                </a:solidFill>
                <a:latin typeface="Times New Roman" pitchFamily="18" charset="0"/>
              </a:rPr>
              <a:t>личностного потенциала</a:t>
            </a:r>
            <a:r>
              <a:rPr lang="ru-RU" sz="2800" dirty="0">
                <a:solidFill>
                  <a:srgbClr val="000000"/>
                </a:solidFill>
                <a:latin typeface="Times New Roman" pitchFamily="18" charset="0"/>
              </a:rPr>
              <a:t> обучающихся.</a:t>
            </a:r>
            <a:endParaRPr lang="ru-RU" sz="2800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6" descr="Рисунок11"/>
          <p:cNvPicPr>
            <a:picLocks noGrp="1" noChangeAspect="1" noChangeArrowheads="1"/>
          </p:cNvPicPr>
          <p:nvPr>
            <p:ph type="subTitle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124075" y="3257550"/>
            <a:ext cx="3744913" cy="3600450"/>
          </a:xfrm>
        </p:spPr>
      </p:pic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2627313" y="1125538"/>
            <a:ext cx="5761037" cy="2608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4000" i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“</a:t>
            </a:r>
            <a:r>
              <a:rPr lang="ru-RU" sz="4000" b="1" i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я слышу – я забываю,   </a:t>
            </a:r>
          </a:p>
          <a:p>
            <a:pPr>
              <a:defRPr/>
            </a:pPr>
            <a:r>
              <a:rPr lang="ru-RU" sz="4000" b="1" i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я вижу – я запоминаю, </a:t>
            </a:r>
          </a:p>
          <a:p>
            <a:pPr>
              <a:defRPr/>
            </a:pPr>
            <a:r>
              <a:rPr lang="ru-RU" sz="4000" b="1" i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я делаю – я усваиваю”.</a:t>
            </a:r>
          </a:p>
          <a:p>
            <a:pPr>
              <a:defRPr/>
            </a:pPr>
            <a:r>
              <a:rPr lang="ru-RU">
                <a:solidFill>
                  <a:schemeClr val="bg1"/>
                </a:solidFill>
              </a:rPr>
              <a:t>Китайская мудрость.</a:t>
            </a:r>
          </a:p>
          <a:p>
            <a:pPr>
              <a:spcBef>
                <a:spcPct val="50000"/>
              </a:spcBef>
              <a:defRPr/>
            </a:pPr>
            <a:endParaRPr lang="ru-RU"/>
          </a:p>
        </p:txBody>
      </p:sp>
      <p:sp>
        <p:nvSpPr>
          <p:cNvPr id="4100" name="Text Box 6"/>
          <p:cNvSpPr txBox="1">
            <a:spLocks noChangeArrowheads="1"/>
          </p:cNvSpPr>
          <p:nvPr/>
        </p:nvSpPr>
        <p:spPr bwMode="auto">
          <a:xfrm>
            <a:off x="468313" y="476250"/>
            <a:ext cx="68405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 dirty="0">
                <a:solidFill>
                  <a:srgbClr val="FF0000"/>
                </a:solidFill>
                <a:latin typeface="Times New Roman" pitchFamily="18" charset="0"/>
              </a:rPr>
              <a:t>Китайская мудрость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4"/>
          <p:cNvSpPr txBox="1">
            <a:spLocks noChangeArrowheads="1"/>
          </p:cNvSpPr>
          <p:nvPr/>
        </p:nvSpPr>
        <p:spPr bwMode="auto">
          <a:xfrm>
            <a:off x="323850" y="404813"/>
            <a:ext cx="8424863" cy="47243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400" b="1" u="sng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</a:rPr>
              <a:t>Традиционный подход</a:t>
            </a:r>
            <a:r>
              <a:rPr lang="ru-RU" sz="4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</a:rPr>
              <a:t> </a:t>
            </a:r>
            <a:endParaRPr lang="ru-RU" sz="44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</a:endParaRPr>
          </a:p>
          <a:p>
            <a:pPr algn="just">
              <a:spcBef>
                <a:spcPct val="50000"/>
              </a:spcBef>
            </a:pPr>
            <a:endParaRPr lang="ru-RU" sz="2500" dirty="0" smtClean="0">
              <a:latin typeface="Times New Roman" pitchFamily="18" charset="0"/>
            </a:endParaRPr>
          </a:p>
          <a:p>
            <a:pPr algn="ctr">
              <a:lnSpc>
                <a:spcPct val="150000"/>
              </a:lnSpc>
              <a:spcBef>
                <a:spcPct val="50000"/>
              </a:spcBef>
            </a:pP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к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определению целей образования ориентирует на объём знаний. С позиций этого подхода, чем больше знаний приобрёл ученик, тем лучше, тем выше уровень его образованности. </a:t>
            </a:r>
          </a:p>
          <a:p>
            <a:pPr algn="just">
              <a:spcBef>
                <a:spcPct val="50000"/>
              </a:spcBef>
            </a:pPr>
            <a:endParaRPr lang="ru-RU" sz="2500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642918"/>
            <a:ext cx="8183880" cy="622932"/>
          </a:xfrm>
        </p:spPr>
        <p:txBody>
          <a:bodyPr>
            <a:normAutofit fontScale="90000"/>
          </a:bodyPr>
          <a:lstStyle/>
          <a:p>
            <a:pPr algn="ctr"/>
            <a:r>
              <a:rPr lang="ru-RU" u="sng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</a:rPr>
              <a:t>С позиций </a:t>
            </a:r>
            <a:r>
              <a:rPr lang="ru-RU" u="sng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</a:rPr>
              <a:t>компетентностного</a:t>
            </a:r>
            <a:r>
              <a:rPr lang="ru-RU" u="sng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</a:rPr>
              <a:t> подхода</a:t>
            </a:r>
            <a:endParaRPr lang="ru-RU" u="sng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285860"/>
            <a:ext cx="8183880" cy="5357850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  <a:buNone/>
            </a:pPr>
            <a:r>
              <a:rPr lang="ru-RU" sz="3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уровень </a:t>
            </a:r>
            <a:r>
              <a:rPr lang="ru-RU" sz="3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образованности определяется способностью </a:t>
            </a:r>
            <a:r>
              <a:rPr lang="ru-RU" sz="3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решать проблемы </a:t>
            </a:r>
            <a:r>
              <a:rPr lang="ru-RU" sz="3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различной сложности на основе имеющихся знаний. 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4"/>
          <p:cNvSpPr txBox="1">
            <a:spLocks noChangeArrowheads="1"/>
          </p:cNvSpPr>
          <p:nvPr/>
        </p:nvSpPr>
        <p:spPr bwMode="auto">
          <a:xfrm>
            <a:off x="428596" y="1928802"/>
            <a:ext cx="8280400" cy="289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endParaRPr lang="ru-RU" sz="2800" u="sng" dirty="0" smtClean="0">
              <a:solidFill>
                <a:srgbClr val="FF0000"/>
              </a:solidFill>
              <a:latin typeface="Times New Roman" pitchFamily="18" charset="0"/>
            </a:endParaRPr>
          </a:p>
          <a:p>
            <a:pPr algn="just"/>
            <a:endParaRPr lang="ru-RU" sz="2800" u="sng" dirty="0" smtClean="0">
              <a:solidFill>
                <a:srgbClr val="FF0000"/>
              </a:solidFill>
              <a:latin typeface="Times New Roman" pitchFamily="18" charset="0"/>
            </a:endParaRPr>
          </a:p>
          <a:p>
            <a:pPr algn="just">
              <a:lnSpc>
                <a:spcPct val="150000"/>
              </a:lnSpc>
              <a:buFont typeface="Courier New" pitchFamily="49" charset="0"/>
              <a:buChar char="o"/>
            </a:pPr>
            <a:r>
              <a:rPr lang="ru-RU" sz="2800" b="1" u="sng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Информационная компетентность</a:t>
            </a:r>
            <a:endParaRPr lang="ru-RU" sz="28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</a:endParaRPr>
          </a:p>
          <a:p>
            <a:pPr algn="just">
              <a:lnSpc>
                <a:spcPct val="150000"/>
              </a:lnSpc>
              <a:buFont typeface="Courier New" pitchFamily="49" charset="0"/>
              <a:buChar char="o"/>
            </a:pP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ru-RU" sz="2800" b="1" u="sng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Коммуникативная компетентность</a:t>
            </a:r>
          </a:p>
          <a:p>
            <a:pPr algn="just">
              <a:lnSpc>
                <a:spcPct val="150000"/>
              </a:lnSpc>
              <a:buFont typeface="Courier New" pitchFamily="49" charset="0"/>
              <a:buChar char="o"/>
            </a:pPr>
            <a:r>
              <a:rPr lang="ru-RU" sz="2800" b="1" u="sng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Компетентность разрешения проблемы</a:t>
            </a:r>
            <a:endParaRPr lang="ru-RU" sz="28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28662" y="428604"/>
            <a:ext cx="7358114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smtClean="0">
                <a:solidFill>
                  <a:schemeClr val="accent2">
                    <a:lumMod val="75000"/>
                  </a:schemeClr>
                </a:solidFill>
              </a:rPr>
              <a:t>Ключевые  компетентности </a:t>
            </a:r>
            <a:endParaRPr lang="ru-RU" sz="44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428596" y="2143116"/>
            <a:ext cx="8135938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000" b="1" dirty="0">
                <a:solidFill>
                  <a:schemeClr val="accent1"/>
                </a:solidFill>
                <a:latin typeface="Times New Roman" pitchFamily="18" charset="0"/>
              </a:rPr>
              <a:t>Формированию этих ключевых компетентностей способствует</a:t>
            </a:r>
            <a:r>
              <a:rPr lang="ru-RU" sz="40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</a:rPr>
              <a:t>личностно </a:t>
            </a:r>
            <a:r>
              <a:rPr lang="ru-RU" sz="4000" b="1" dirty="0">
                <a:solidFill>
                  <a:srgbClr val="FF0000"/>
                </a:solidFill>
                <a:latin typeface="Times New Roman" pitchFamily="18" charset="0"/>
              </a:rPr>
              <a:t>– </a:t>
            </a:r>
            <a:r>
              <a:rPr lang="ru-RU" sz="4000" b="1" dirty="0" err="1">
                <a:solidFill>
                  <a:srgbClr val="FF0000"/>
                </a:solidFill>
                <a:latin typeface="Times New Roman" pitchFamily="18" charset="0"/>
              </a:rPr>
              <a:t>деятельностный</a:t>
            </a:r>
            <a:r>
              <a:rPr lang="ru-RU" sz="4000" b="1" dirty="0">
                <a:solidFill>
                  <a:srgbClr val="FF0000"/>
                </a:solidFill>
                <a:latin typeface="Times New Roman" pitchFamily="18" charset="0"/>
              </a:rPr>
              <a:t> подход.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4"/>
          <p:cNvSpPr txBox="1">
            <a:spLocks noChangeArrowheads="1"/>
          </p:cNvSpPr>
          <p:nvPr/>
        </p:nvSpPr>
        <p:spPr bwMode="auto">
          <a:xfrm>
            <a:off x="468313" y="404812"/>
            <a:ext cx="8351837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buFontTx/>
              <a:buChar char="•"/>
            </a:pPr>
            <a:r>
              <a:rPr lang="ru-RU" sz="4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Основной из главных задач учителя является </a:t>
            </a:r>
            <a:r>
              <a:rPr lang="ru-RU" sz="4000" u="sng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</a:rPr>
              <a:t>организация учебной деятельности</a:t>
            </a:r>
            <a:r>
              <a:rPr lang="ru-RU" sz="40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ru-RU" sz="4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таким образом, чтобы у учащихся сформировались потребности в осуществлении творческого преобразования учебного материала с целью овладения новыми знаниями.</a:t>
            </a:r>
          </a:p>
          <a:p>
            <a:pPr algn="just"/>
            <a:endParaRPr lang="ru-RU" sz="3200" dirty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5"/>
          <p:cNvSpPr txBox="1">
            <a:spLocks noChangeArrowheads="1"/>
          </p:cNvSpPr>
          <p:nvPr/>
        </p:nvSpPr>
        <p:spPr bwMode="auto">
          <a:xfrm>
            <a:off x="357158" y="642918"/>
            <a:ext cx="8318500" cy="2382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</a:rPr>
              <a:t>Демонстрационный  метод</a:t>
            </a:r>
          </a:p>
          <a:p>
            <a:pPr algn="ctr" eaLnBrk="0" hangingPunct="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endParaRPr lang="ru-RU" sz="4800" b="1" dirty="0" smtClean="0">
              <a:solidFill>
                <a:srgbClr val="FF0000"/>
              </a:solidFill>
              <a:latin typeface="Times New Roman" pitchFamily="18" charset="0"/>
            </a:endParaRPr>
          </a:p>
          <a:p>
            <a:pPr algn="ctr" eaLnBrk="0" hangingPunct="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endParaRPr lang="ru-RU" sz="4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928662" y="1857364"/>
            <a:ext cx="7643866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Вся структура работы, как уже отмечалось выше, сводится к принципу: </a:t>
            </a:r>
            <a:endParaRPr lang="en-US" sz="36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</a:endParaRPr>
          </a:p>
          <a:p>
            <a:pPr algn="ctr">
              <a:defRPr/>
            </a:pPr>
            <a:r>
              <a:rPr lang="ru-RU" sz="4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послушал</a:t>
            </a:r>
            <a:r>
              <a:rPr lang="ru-RU" sz="40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ru-RU" sz="4000" dirty="0" smtClean="0">
                <a:solidFill>
                  <a:srgbClr val="000000"/>
                </a:solidFill>
                <a:latin typeface="Times New Roman" pitchFamily="18" charset="0"/>
              </a:rPr>
              <a:t>→</a:t>
            </a:r>
            <a:r>
              <a:rPr lang="ru-RU" sz="4000" b="1" u="sng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посмотрел </a:t>
            </a:r>
            <a:r>
              <a:rPr lang="ru-RU" sz="4000" dirty="0" smtClean="0">
                <a:solidFill>
                  <a:srgbClr val="000000"/>
                </a:solidFill>
                <a:latin typeface="Times New Roman" pitchFamily="18" charset="0"/>
              </a:rPr>
              <a:t>→</a:t>
            </a:r>
            <a:r>
              <a:rPr lang="ru-RU" sz="4000" b="1" u="sng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попробовал </a:t>
            </a:r>
            <a:r>
              <a:rPr lang="ru-RU" sz="4000" b="1" u="sng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сделать сам</a:t>
            </a:r>
            <a:r>
              <a:rPr lang="ru-RU" sz="4000" dirty="0" smtClean="0">
                <a:solidFill>
                  <a:srgbClr val="000000"/>
                </a:solidFill>
                <a:latin typeface="Times New Roman" pitchFamily="18" charset="0"/>
              </a:rPr>
              <a:t>.</a:t>
            </a:r>
            <a:endParaRPr lang="ru-RU" sz="4000" dirty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323850" y="333375"/>
            <a:ext cx="8351838" cy="390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</a:rPr>
              <a:t>Основные этапы работы</a:t>
            </a:r>
          </a:p>
          <a:p>
            <a:pPr algn="ctr">
              <a:defRPr/>
            </a:pPr>
            <a:endParaRPr lang="ru-RU" sz="44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</a:endParaRPr>
          </a:p>
          <a:p>
            <a:pPr>
              <a:defRPr/>
            </a:pPr>
            <a:r>
              <a:rPr lang="ru-RU" sz="3200" b="1" u="sng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Этап </a:t>
            </a:r>
            <a:r>
              <a:rPr lang="ru-RU" sz="3200" b="1" u="sng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1.</a:t>
            </a:r>
          </a:p>
          <a:p>
            <a:pPr>
              <a:defRPr/>
            </a:pPr>
            <a:r>
              <a:rPr lang="ru-RU" sz="32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    В начале урока учитель рассказывает о том, </a:t>
            </a: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какое </a:t>
            </a:r>
            <a:r>
              <a:rPr lang="ru-RU" sz="32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действие предстоит </a:t>
            </a: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отрабатывать на данном уроке. </a:t>
            </a:r>
            <a:r>
              <a:rPr lang="ru-RU" sz="32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Особый акцент делается на практическую значимость данных знаний.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0</TotalTime>
  <Words>256</Words>
  <Application>Microsoft Office PowerPoint</Application>
  <PresentationFormat>Экран (4:3)</PresentationFormat>
  <Paragraphs>41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Аспект</vt:lpstr>
      <vt:lpstr>                                Личностно-деятельностный подход в обучении информатике</vt:lpstr>
      <vt:lpstr>Слайд 2</vt:lpstr>
      <vt:lpstr>Слайд 3</vt:lpstr>
      <vt:lpstr>С позиций компетентностного подхода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Системно-деятельностный подход на уроках информатики</dc:title>
  <dc:creator/>
  <cp:lastModifiedBy/>
  <cp:revision>7</cp:revision>
  <dcterms:modified xsi:type="dcterms:W3CDTF">2013-02-28T20:37:12Z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TC103626529990</vt:lpwstr>
  </property>
</Properties>
</file>