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66" r:id="rId3"/>
    <p:sldId id="267" r:id="rId4"/>
    <p:sldId id="256" r:id="rId5"/>
    <p:sldId id="258" r:id="rId6"/>
    <p:sldId id="264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88108-2290-4C16-92DA-EF825825FDCC}" type="datetimeFigureOut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91E8F-2354-4352-A4ED-C56D055882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30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91E8F-2354-4352-A4ED-C56D0558825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6376-E143-4247-A625-4098510EEDFE}" type="datetime1">
              <a:rPr lang="ru-RU" smtClean="0"/>
              <a:pPr/>
              <a:t>17.04.2013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E154-7D8E-4F70-9928-99FCD99D28DA}" type="datetime1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C91C-22FB-4307-B3C1-C0F3DF3FCA5E}" type="datetime1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C334-D29A-4B90-B4BC-8A758917D6A9}" type="datetime1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85B2B-0D7B-475E-A566-4C95BDED6801}" type="datetime1">
              <a:rPr lang="ru-RU" smtClean="0"/>
              <a:pPr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A110-7B7B-44EC-A881-71FAD52E3653}" type="datetime1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FE96-E481-4148-8696-4774B03B29E6}" type="datetime1">
              <a:rPr lang="ru-RU" smtClean="0"/>
              <a:pPr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40E9-74CB-471F-A47B-2E3A26159FCA}" type="datetime1">
              <a:rPr lang="ru-RU" smtClean="0"/>
              <a:pPr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4CBB-DCC4-417E-85ED-C1CE8E5A1A7E}" type="datetime1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A1C4-50E3-40C2-9E50-3809ED1552CB}" type="datetime1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5C13-EC9B-4020-80C9-BCA5C3A0CA90}" type="datetime1">
              <a:rPr lang="ru-RU" smtClean="0"/>
              <a:pPr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358C90-290C-4F72-8F22-7FFBCAF721BB}" type="datetime1">
              <a:rPr lang="ru-RU" smtClean="0"/>
              <a:pPr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три куклы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4.gif"/><Relationship Id="rId7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1.yadvashem.org/yv/en/education/languages/lithuanian/lesson_plans/images/claudine.gif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1.yadvashem.org/yv/en/education/languages/lithuanian/lesson_plans/images/colletteb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yadvashem.org/yv/en/education/languages/lithuanian/lesson_plans/images/zuziab.jpg" TargetMode="External"/><Relationship Id="rId7" Type="http://schemas.openxmlformats.org/officeDocument/2006/relationships/image" Target="../media/image12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slide" Target="slide6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effectLst/>
              </a:rPr>
              <a:t>Дети и Катастрофа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Судьба детей в годы Катастрофы – одна из самых тяжелых и кровоточащих страниц истории. В огне Катастрофы погибло полтора миллиона еврейских детей, так как с точки зрения нацистской идеологии весь еврейский народ подлежал тотальному уничтожению. </a:t>
            </a:r>
            <a:endParaRPr lang="ru-RU" dirty="0" smtClean="0"/>
          </a:p>
          <a:p>
            <a:r>
              <a:rPr lang="ru-RU" dirty="0" smtClean="0"/>
              <a:t>Так </a:t>
            </a:r>
            <a:r>
              <a:rPr lang="ru-RU" dirty="0"/>
              <a:t>как дети являлись «непродуктивной» частью населения, их депортировали в лагеря смерти в первую очередь, и они становились первыми жертвами планомерного уничтожения еврейского народа. Отправка детей в лагеря смерти («детские акции»), когда детей в буквальном смысле слова вырывали из рук родителей, оставила наиболее тяжелый след в воспоминаниях очевидцев.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932208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effectLst/>
              </a:rPr>
              <a:t>Изменение роли ребенка в семье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/>
              <a:t>Перед  </a:t>
            </a:r>
            <a:r>
              <a:rPr lang="ru-RU" dirty="0"/>
              <a:t>маленькими </a:t>
            </a:r>
            <a:r>
              <a:rPr lang="ru-RU" dirty="0" smtClean="0"/>
              <a:t>детьми вставали </a:t>
            </a:r>
            <a:r>
              <a:rPr lang="ru-RU" dirty="0"/>
              <a:t>вопросы, которые ребенок не станет задавать в нормальных условиях: </a:t>
            </a:r>
          </a:p>
          <a:p>
            <a:pPr lvl="0"/>
            <a:r>
              <a:rPr lang="ru-RU" dirty="0"/>
              <a:t>Кто теперь будет обеспечивать семью?</a:t>
            </a:r>
          </a:p>
          <a:p>
            <a:pPr lvl="0"/>
            <a:r>
              <a:rPr lang="ru-RU" dirty="0"/>
              <a:t>Как можно обеспечить семью в условиях всеобщей нужды и голода?</a:t>
            </a:r>
          </a:p>
          <a:p>
            <a:pPr lvl="0"/>
            <a:r>
              <a:rPr lang="ru-RU" dirty="0"/>
              <a:t>Можно ли украсть, чтобы прокормить семью?</a:t>
            </a:r>
          </a:p>
          <a:p>
            <a:pPr lvl="0"/>
            <a:r>
              <a:rPr lang="ru-RU" dirty="0"/>
              <a:t>Что такое «хорошо» и «плохо», «можно» и «нельзя» в этих условиях?</a:t>
            </a:r>
          </a:p>
          <a:p>
            <a:pPr lvl="0"/>
            <a:r>
              <a:rPr lang="ru-RU" dirty="0"/>
              <a:t>Как можно продолжать жить в тени смерти?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541777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effectLst/>
              </a:rPr>
              <a:t>Роль детских игр и игрушек в период Катастрофы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/>
              <a:t>При всем ужасе существования в годы Катастрофы парадоксальным образом мы нередко обнаруживаем, что именно у детей в этот период находятся силы противостоять действительности – силы, которых не всегда оказывалось достаточно у взрослых</a:t>
            </a:r>
            <a:r>
              <a:rPr lang="ru-RU" dirty="0" smtClean="0"/>
              <a:t>.</a:t>
            </a:r>
          </a:p>
          <a:p>
            <a:pPr marL="137160" indent="0" algn="ctr">
              <a:buNone/>
            </a:pPr>
            <a:r>
              <a:rPr lang="ru-RU" b="1" dirty="0" smtClean="0"/>
              <a:t>Как вы думаете – почему?</a:t>
            </a:r>
          </a:p>
          <a:p>
            <a:pPr marL="137160" indent="0" algn="ctr">
              <a:buNone/>
            </a:pPr>
            <a:r>
              <a:rPr lang="ru-RU" dirty="0" smtClean="0"/>
              <a:t>Даже </a:t>
            </a:r>
            <a:r>
              <a:rPr lang="ru-RU" dirty="0"/>
              <a:t>в самых невероятных условиях дети продолжали играть, искать и придумывать себе игрушки, продолжали несмотря ни на что оставаться детьми. Способность через игру и фантазию преображать действительность помогала детям не только выстоять физически, но и сохранить душевное равновесие, </a:t>
            </a:r>
            <a:r>
              <a:rPr lang="ru-RU" b="1" i="1" dirty="0"/>
              <a:t>остаться нормальными в ненормальных условиях.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76367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Три куклы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Три куклы"/>
          <p:cNvPicPr/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928670"/>
            <a:ext cx="914400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1857364"/>
            <a:ext cx="901612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Три куклы</a:t>
            </a:r>
            <a:endParaRPr lang="ru-RU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Три куклы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Три куклы"/>
          <p:cNvPicPr/>
          <p:nvPr/>
        </p:nvPicPr>
        <p:blipFill>
          <a:blip r:embed="rId3"/>
          <a:srcRect b="9375"/>
          <a:stretch>
            <a:fillRect/>
          </a:stretch>
        </p:blipFill>
        <p:spPr bwMode="auto">
          <a:xfrm>
            <a:off x="0" y="785794"/>
            <a:ext cx="91440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5720" y="5000636"/>
            <a:ext cx="2571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 smtClean="0"/>
              <a:t>Колетт</a:t>
            </a:r>
            <a:r>
              <a:rPr lang="ru-RU" i="1" dirty="0" smtClean="0"/>
              <a:t> -  кукла </a:t>
            </a:r>
            <a:r>
              <a:rPr lang="ru-RU" i="1" dirty="0" err="1" smtClean="0"/>
              <a:t>Клодин</a:t>
            </a:r>
            <a:r>
              <a:rPr lang="ru-RU" i="1" dirty="0" smtClean="0"/>
              <a:t> </a:t>
            </a:r>
            <a:r>
              <a:rPr lang="ru-RU" i="1" dirty="0" err="1" smtClean="0"/>
              <a:t>Шварц-Родель</a:t>
            </a:r>
            <a:r>
              <a:rPr lang="ru-RU" i="1" dirty="0" smtClean="0"/>
              <a:t>       </a:t>
            </a:r>
          </a:p>
          <a:p>
            <a:r>
              <a:rPr lang="ru-RU" i="1" dirty="0" smtClean="0"/>
              <a:t>  (Франция) </a:t>
            </a:r>
            <a:endParaRPr lang="ru-RU" i="1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071802" y="5072074"/>
            <a:ext cx="303243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Джерта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 кукла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Эвы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Модвал-Хаймович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(Венгрия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143636" y="5000636"/>
            <a:ext cx="26872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Зузя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-  кукла 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Яэль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Зайчик-Рознер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(Польша)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Три куклы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«Судьба каждой куклы».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500173"/>
          <a:ext cx="8001057" cy="4351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248"/>
                <a:gridCol w="1417148"/>
                <a:gridCol w="1834165"/>
                <a:gridCol w="1583248"/>
                <a:gridCol w="1583248"/>
              </a:tblGrid>
              <a:tr h="12126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Владелица куклы</a:t>
                      </a:r>
                    </a:p>
                    <a:p>
                      <a:pPr algn="ctr"/>
                      <a:r>
                        <a:rPr lang="ru-RU" dirty="0" smtClean="0"/>
                        <a:t>(имя, страна)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выглядела кукла?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Дополнительная роль, которую играла кукла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После войны</a:t>
                      </a:r>
                      <a:endParaRPr lang="ru-RU" dirty="0"/>
                    </a:p>
                  </a:txBody>
                  <a:tcPr/>
                </a:tc>
              </a:tr>
              <a:tr h="930462">
                <a:tc>
                  <a:txBody>
                    <a:bodyPr/>
                    <a:lstStyle/>
                    <a:p>
                      <a:r>
                        <a:rPr lang="ru-RU" sz="2400" b="1" i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3" action="ppaction://hlinksldjump"/>
                        </a:rPr>
                        <a:t>Колетт</a:t>
                      </a:r>
                      <a:r>
                        <a:rPr lang="ru-RU" sz="2400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ru-RU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95425">
                <a:tc>
                  <a:txBody>
                    <a:bodyPr/>
                    <a:lstStyle/>
                    <a:p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Джерта</a:t>
                      </a:r>
                      <a:endParaRPr lang="ru-RU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2679">
                <a:tc>
                  <a:txBody>
                    <a:bodyPr/>
                    <a:lstStyle/>
                    <a:p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Зузя</a:t>
                      </a:r>
                      <a:endParaRPr lang="ru-RU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Три куклы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Клодин в детстве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0"/>
            <a:ext cx="2571736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  <p:pic>
        <p:nvPicPr>
          <p:cNvPr id="5" name="Рисунок 4" descr="«Колетт»">
            <a:hlinkClick r:id="rId4" tooltip="«Колетт»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1500174"/>
            <a:ext cx="2857520" cy="38576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Прямоугольник 7"/>
          <p:cNvSpPr/>
          <p:nvPr/>
        </p:nvSpPr>
        <p:spPr>
          <a:xfrm>
            <a:off x="285720" y="285728"/>
            <a:ext cx="26887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Колетт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Рисунок 8" descr="Клодин с куклой Колетт в наши дни">
            <a:hlinkClick r:id="rId6" tooltip="&quot;Клодин с куклой Колетт в наши дни&quot;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4" y="1285860"/>
            <a:ext cx="3000396" cy="38576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Прямоугольник 9"/>
          <p:cNvSpPr/>
          <p:nvPr/>
        </p:nvSpPr>
        <p:spPr>
          <a:xfrm>
            <a:off x="3786182" y="5286388"/>
            <a:ext cx="4961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 smtClean="0"/>
              <a:t>Клодин</a:t>
            </a:r>
            <a:r>
              <a:rPr lang="ru-RU" sz="2400" i="1" dirty="0" smtClean="0"/>
              <a:t> с куклой </a:t>
            </a:r>
            <a:r>
              <a:rPr lang="ru-RU" sz="2400" i="1" dirty="0" err="1" smtClean="0"/>
              <a:t>Колетт</a:t>
            </a:r>
            <a:r>
              <a:rPr lang="ru-RU" sz="2400" i="1" dirty="0" smtClean="0"/>
              <a:t> в наши дни</a:t>
            </a:r>
            <a:endParaRPr lang="ru-RU" sz="2400" dirty="0"/>
          </a:p>
        </p:txBody>
      </p:sp>
      <p:sp>
        <p:nvSpPr>
          <p:cNvPr id="11" name="Стрелка влево 10">
            <a:hlinkClick r:id="rId8" action="ppaction://hlinksldjump"/>
          </p:cNvPr>
          <p:cNvSpPr/>
          <p:nvPr/>
        </p:nvSpPr>
        <p:spPr>
          <a:xfrm>
            <a:off x="7500958" y="60007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Три куклы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  <p:pic>
        <p:nvPicPr>
          <p:cNvPr id="6" name="Рисунок 5" descr="«Джерта»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500174"/>
            <a:ext cx="2928958" cy="39290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Прямоугольник 7"/>
          <p:cNvSpPr/>
          <p:nvPr/>
        </p:nvSpPr>
        <p:spPr>
          <a:xfrm>
            <a:off x="428596" y="428604"/>
            <a:ext cx="28370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Джерта</a:t>
            </a:r>
            <a:endParaRPr lang="ru-RU" sz="54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0263" y="5357826"/>
            <a:ext cx="47537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Эва с </a:t>
            </a:r>
            <a:r>
              <a:rPr lang="ru-RU" sz="2400" i="1" dirty="0" err="1" smtClean="0"/>
              <a:t>Джертой</a:t>
            </a:r>
            <a:r>
              <a:rPr lang="ru-RU" sz="2400" i="1" dirty="0" smtClean="0"/>
              <a:t> в музее Яд Вашем </a:t>
            </a:r>
          </a:p>
          <a:p>
            <a:r>
              <a:rPr lang="ru-RU" sz="2400" i="1" dirty="0" smtClean="0"/>
              <a:t>в наши дни</a:t>
            </a:r>
            <a:endParaRPr lang="ru-RU" sz="2400" i="1" dirty="0"/>
          </a:p>
        </p:txBody>
      </p:sp>
      <p:sp>
        <p:nvSpPr>
          <p:cNvPr id="11" name="Стрелка влево 10">
            <a:hlinkClick r:id="rId4" action="ppaction://hlinksldjump"/>
          </p:cNvPr>
          <p:cNvSpPr/>
          <p:nvPr/>
        </p:nvSpPr>
        <p:spPr>
          <a:xfrm>
            <a:off x="7500958" y="60007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Маленькая Эва с Джертой на руках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22" y="0"/>
            <a:ext cx="221457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Эва и Джерта в музее Яд Вашем в наши дни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1571612"/>
            <a:ext cx="2857520" cy="35719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Три куклы"/>
          <p:cNvPicPr/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три куклы</a:t>
            </a:r>
            <a:endParaRPr lang="ru-RU"/>
          </a:p>
        </p:txBody>
      </p:sp>
      <p:pic>
        <p:nvPicPr>
          <p:cNvPr id="6" name="Рисунок 5" descr="«Зузя»">
            <a:hlinkClick r:id="rId3" tooltip="«Зузя»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357298"/>
            <a:ext cx="3286148" cy="42862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Прямоугольник 7"/>
          <p:cNvSpPr/>
          <p:nvPr/>
        </p:nvSpPr>
        <p:spPr>
          <a:xfrm>
            <a:off x="1357290" y="428604"/>
            <a:ext cx="1733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Зюзя</a:t>
            </a:r>
            <a:endParaRPr lang="ru-RU" sz="54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5715016"/>
            <a:ext cx="37651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/>
              <a:t>Зося</a:t>
            </a:r>
            <a:r>
              <a:rPr lang="ru-RU" sz="2400" dirty="0" smtClean="0"/>
              <a:t>  (</a:t>
            </a:r>
            <a:r>
              <a:rPr lang="ru-RU" sz="2400" dirty="0" err="1" smtClean="0"/>
              <a:t>Яэль</a:t>
            </a:r>
            <a:r>
              <a:rPr lang="ru-RU" sz="2400" dirty="0" smtClean="0"/>
              <a:t>) и кукла Зюзя в</a:t>
            </a:r>
          </a:p>
          <a:p>
            <a:r>
              <a:rPr lang="ru-RU" sz="2400" dirty="0" smtClean="0"/>
              <a:t> наши дни</a:t>
            </a:r>
            <a:endParaRPr lang="ru-RU" sz="2400" dirty="0"/>
          </a:p>
        </p:txBody>
      </p:sp>
      <p:sp>
        <p:nvSpPr>
          <p:cNvPr id="11" name="Стрелка влево 10">
            <a:hlinkClick r:id="rId5" action="ppaction://hlinksldjump"/>
          </p:cNvPr>
          <p:cNvSpPr/>
          <p:nvPr/>
        </p:nvSpPr>
        <p:spPr>
          <a:xfrm>
            <a:off x="7572396" y="637336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Зося (Яэль) в детстве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298" y="0"/>
            <a:ext cx="207170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Яэль (Зося) и кукла Зузя в наши дни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29190" y="1500174"/>
            <a:ext cx="3286148" cy="40719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168</TotalTime>
  <Words>359</Words>
  <Application>Microsoft Office PowerPoint</Application>
  <PresentationFormat>Экран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Дети и Катастрофа</vt:lpstr>
      <vt:lpstr>Изменение роли ребенка в семье</vt:lpstr>
      <vt:lpstr>Роль детских игр и игрушек в период Катастрофы </vt:lpstr>
      <vt:lpstr>Презентация PowerPoint</vt:lpstr>
      <vt:lpstr>Презентация PowerPoint</vt:lpstr>
      <vt:lpstr>«Судьба каждой куклы».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18</cp:revision>
  <dcterms:created xsi:type="dcterms:W3CDTF">2012-07-11T08:55:53Z</dcterms:created>
  <dcterms:modified xsi:type="dcterms:W3CDTF">2013-04-16T13:51:44Z</dcterms:modified>
</cp:coreProperties>
</file>